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82" r:id="rId2"/>
    <p:sldId id="257" r:id="rId3"/>
    <p:sldId id="283" r:id="rId4"/>
    <p:sldId id="258" r:id="rId5"/>
    <p:sldId id="261" r:id="rId6"/>
    <p:sldId id="263" r:id="rId7"/>
    <p:sldId id="262" r:id="rId8"/>
    <p:sldId id="259" r:id="rId9"/>
    <p:sldId id="264" r:id="rId10"/>
    <p:sldId id="265" r:id="rId11"/>
    <p:sldId id="266" r:id="rId12"/>
    <p:sldId id="267" r:id="rId13"/>
    <p:sldId id="269" r:id="rId14"/>
    <p:sldId id="268" r:id="rId15"/>
    <p:sldId id="270" r:id="rId16"/>
    <p:sldId id="271" r:id="rId17"/>
    <p:sldId id="273" r:id="rId18"/>
    <p:sldId id="276" r:id="rId19"/>
    <p:sldId id="275" r:id="rId20"/>
    <p:sldId id="278" r:id="rId21"/>
    <p:sldId id="277" r:id="rId22"/>
    <p:sldId id="274" r:id="rId23"/>
    <p:sldId id="279" r:id="rId24"/>
    <p:sldId id="280" r:id="rId25"/>
    <p:sldId id="281" r:id="rId2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7" autoAdjust="0"/>
    <p:restoredTop sz="94712" autoAdjust="0"/>
  </p:normalViewPr>
  <p:slideViewPr>
    <p:cSldViewPr>
      <p:cViewPr varScale="1">
        <p:scale>
          <a:sx n="70" d="100"/>
          <a:sy n="70" d="100"/>
        </p:scale>
        <p:origin x="-84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410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FD6CA8AE-E0E1-4971-863F-DF8685269449}"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C3B84E-8C1C-4663-89B6-2F7421E0BA9F}" type="slidenum">
              <a:rPr lang="en-US"/>
              <a:pPr/>
              <a:t>2</a:t>
            </a:fld>
            <a:endParaRPr lang="en-US"/>
          </a:p>
        </p:txBody>
      </p:sp>
      <p:sp>
        <p:nvSpPr>
          <p:cNvPr id="5122" name="Rectangle 2"/>
          <p:cNvSpPr>
            <a:spLocks noRot="1" noChangeArrowheads="1" noTextEdit="1"/>
          </p:cNvSpPr>
          <p:nvPr>
            <p:ph type="sldImg"/>
          </p:nvPr>
        </p:nvSpPr>
        <p:spPr>
          <a:ln/>
        </p:spPr>
      </p:sp>
      <p:sp>
        <p:nvSpPr>
          <p:cNvPr id="512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A8727B-E0CF-4AA6-8877-5D1B2CF8D10A}" type="slidenum">
              <a:rPr lang="en-US"/>
              <a:pPr/>
              <a:t>25</a:t>
            </a:fld>
            <a:endParaRPr lang="en-US"/>
          </a:p>
        </p:txBody>
      </p:sp>
      <p:sp>
        <p:nvSpPr>
          <p:cNvPr id="54274" name="Rectangle 2"/>
          <p:cNvSpPr>
            <a:spLocks noRot="1" noChangeArrowheads="1" noTextEdit="1"/>
          </p:cNvSpPr>
          <p:nvPr>
            <p:ph type="sldImg"/>
          </p:nvPr>
        </p:nvSpPr>
        <p:spPr>
          <a:ln/>
        </p:spPr>
      </p:sp>
      <p:sp>
        <p:nvSpPr>
          <p:cNvPr id="5427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626" name="Rectangle 2"/>
          <p:cNvSpPr>
            <a:spLocks noGrp="1" noRot="1" noChangeArrowheads="1"/>
          </p:cNvSpPr>
          <p:nvPr>
            <p:ph type="ctrTitle"/>
          </p:nvPr>
        </p:nvSpPr>
        <p:spPr>
          <a:xfrm>
            <a:off x="685800" y="1981200"/>
            <a:ext cx="7772400" cy="1600200"/>
          </a:xfrm>
        </p:spPr>
        <p:txBody>
          <a:bodyPr/>
          <a:lstStyle>
            <a:lvl1pPr>
              <a:defRPr/>
            </a:lvl1pPr>
          </a:lstStyle>
          <a:p>
            <a:r>
              <a:rPr lang="en-US"/>
              <a:t>Click to edit Master title style</a:t>
            </a:r>
          </a:p>
        </p:txBody>
      </p:sp>
      <p:sp>
        <p:nvSpPr>
          <p:cNvPr id="26627"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6628" name="Rectangle 4"/>
          <p:cNvSpPr>
            <a:spLocks noGrp="1" noChangeArrowheads="1"/>
          </p:cNvSpPr>
          <p:nvPr>
            <p:ph type="dt" sz="quarter" idx="2"/>
          </p:nvPr>
        </p:nvSpPr>
        <p:spPr/>
        <p:txBody>
          <a:bodyPr/>
          <a:lstStyle>
            <a:lvl1pPr>
              <a:defRPr/>
            </a:lvl1pPr>
          </a:lstStyle>
          <a:p>
            <a:endParaRPr lang="en-US"/>
          </a:p>
        </p:txBody>
      </p:sp>
      <p:sp>
        <p:nvSpPr>
          <p:cNvPr id="26629" name="Rectangle 5"/>
          <p:cNvSpPr>
            <a:spLocks noGrp="1" noChangeArrowheads="1"/>
          </p:cNvSpPr>
          <p:nvPr>
            <p:ph type="ftr" sz="quarter" idx="3"/>
          </p:nvPr>
        </p:nvSpPr>
        <p:spPr/>
        <p:txBody>
          <a:bodyPr/>
          <a:lstStyle>
            <a:lvl1pPr>
              <a:defRPr/>
            </a:lvl1pPr>
          </a:lstStyle>
          <a:p>
            <a:endParaRPr lang="en-US"/>
          </a:p>
        </p:txBody>
      </p:sp>
      <p:sp>
        <p:nvSpPr>
          <p:cNvPr id="26630" name="Rectangle 6"/>
          <p:cNvSpPr>
            <a:spLocks noGrp="1" noChangeArrowheads="1"/>
          </p:cNvSpPr>
          <p:nvPr>
            <p:ph type="sldNum" sz="quarter" idx="4"/>
          </p:nvPr>
        </p:nvSpPr>
        <p:spPr/>
        <p:txBody>
          <a:bodyPr/>
          <a:lstStyle>
            <a:lvl1pPr>
              <a:defRPr/>
            </a:lvl1pPr>
          </a:lstStyle>
          <a:p>
            <a:fld id="{E6777EE0-B57B-43A9-B2BD-46E1C30A86B9}" type="slidenum">
              <a:rPr lang="en-US"/>
              <a:pPr/>
              <a:t>‹#›</a:t>
            </a:fld>
            <a:endParaRPr 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C442BC-9620-4C73-8FED-F3E51E689869}" type="slidenum">
              <a:rPr lang="en-US"/>
              <a:pPr/>
              <a:t>‹#›</a:t>
            </a:fld>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28D87F5-3ECD-4E0E-88FB-B20613CE2092}" type="slidenum">
              <a:rPr lang="en-US"/>
              <a:pPr/>
              <a:t>‹#›</a:t>
            </a:fld>
            <a:endParaRPr lang="en-US"/>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010B60-6622-438A-8E41-4287BB9A065A}" type="slidenum">
              <a:rPr lang="en-US"/>
              <a:pPr/>
              <a:t>‹#›</a:t>
            </a:fld>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5E68EFD-45A7-4E86-8576-84641CB4E0D5}" type="slidenum">
              <a:rPr lang="en-US"/>
              <a:pPr/>
              <a:t>‹#›</a:t>
            </a:fld>
            <a:endParaRPr 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8BDAF28-98FE-4EC1-803B-548DED0CEA94}" type="slidenum">
              <a:rPr lang="en-US"/>
              <a:pPr/>
              <a:t>‹#›</a:t>
            </a:fld>
            <a:endParaRPr 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7E595C7-9977-4DE4-B61A-65F79DD46F7D}" type="slidenum">
              <a:rPr lang="en-US"/>
              <a:pPr/>
              <a:t>‹#›</a:t>
            </a:fld>
            <a:endParaRPr lang="en-US"/>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A84B6A2-DF8E-4DC9-A915-6F17265B2591}" type="slidenum">
              <a:rPr lang="en-US"/>
              <a:pPr/>
              <a:t>‹#›</a:t>
            </a:fld>
            <a:endParaRPr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93ACC75-B381-471C-84F2-50BE8679F305}" type="slidenum">
              <a:rPr lang="en-US"/>
              <a:pPr/>
              <a:t>‹#›</a:t>
            </a:fld>
            <a:endParaRPr lang="en-US"/>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98D7388-A3FA-44DF-B55F-46371DD63022}" type="slidenum">
              <a:rPr lang="en-US"/>
              <a:pPr/>
              <a:t>‹#›</a:t>
            </a:fld>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2406F5-D9C5-4EB0-B581-3F6FBE3C0564}" type="slidenum">
              <a:rPr lang="en-US"/>
              <a:pPr/>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03"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04" name="Rectangle 4"/>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endParaRPr lang="en-US"/>
          </a:p>
        </p:txBody>
      </p:sp>
      <p:sp>
        <p:nvSpPr>
          <p:cNvPr id="2560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endParaRPr lang="en-US"/>
          </a:p>
        </p:txBody>
      </p:sp>
      <p:sp>
        <p:nvSpPr>
          <p:cNvPr id="25606" name="Rectangle 6"/>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14CAAA38-0381-4C72-8D98-26CD50FFC0CC}"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thruBlk="1"/>
  </p:transition>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a:xfrm>
            <a:off x="228600" y="152400"/>
            <a:ext cx="8686800" cy="792163"/>
          </a:xfrm>
        </p:spPr>
        <p:txBody>
          <a:bodyPr/>
          <a:lstStyle/>
          <a:p>
            <a:r>
              <a:rPr lang="en-US" sz="3200" b="1" i="1">
                <a:solidFill>
                  <a:schemeClr val="folHlink"/>
                </a:solidFill>
              </a:rPr>
              <a:t>Meteorology for the Amateur Astronomer</a:t>
            </a:r>
          </a:p>
        </p:txBody>
      </p:sp>
      <p:sp>
        <p:nvSpPr>
          <p:cNvPr id="3075" name="Rectangle 3"/>
          <p:cNvSpPr>
            <a:spLocks noGrp="1" noRot="1" noChangeArrowheads="1"/>
          </p:cNvSpPr>
          <p:nvPr>
            <p:ph type="body" idx="1"/>
          </p:nvPr>
        </p:nvSpPr>
        <p:spPr>
          <a:xfrm>
            <a:off x="304800" y="2590800"/>
            <a:ext cx="8610600" cy="3886200"/>
          </a:xfrm>
        </p:spPr>
        <p:txBody>
          <a:bodyPr/>
          <a:lstStyle/>
          <a:p>
            <a:pPr>
              <a:lnSpc>
                <a:spcPct val="80000"/>
              </a:lnSpc>
            </a:pPr>
            <a:r>
              <a:rPr lang="en-US" sz="2000"/>
              <a:t>Jim Lawrence joined WAVY in June, 1991 as a fill-in weathercaster. In October of 1995, he became a full-time weathercaster for WAVY and for the Local Weather Station. </a:t>
            </a:r>
          </a:p>
          <a:p>
            <a:pPr>
              <a:lnSpc>
                <a:spcPct val="80000"/>
              </a:lnSpc>
            </a:pPr>
            <a:r>
              <a:rPr lang="en-US" sz="2000"/>
              <a:t>He is a member and seal holder of both the American Meteorological Society and the National Weather Association. Long-time residents of Hampton Roads can remember that Jim spent nearly 20 years as a personality for one of the area's best radio stations. </a:t>
            </a:r>
          </a:p>
          <a:p>
            <a:pPr>
              <a:lnSpc>
                <a:spcPct val="80000"/>
              </a:lnSpc>
            </a:pPr>
            <a:r>
              <a:rPr lang="en-US" sz="2000"/>
              <a:t>Jim is a native of Louisville and is a graduate of Old Dominion University with an emphasis in science. In 1995, Jim graduated from the Mississippi State Broadcast Meteorology Program. He is an avid astronomer whose collection of telescopes includes 12 and 16-inch reflectors and a Celestron 14. </a:t>
            </a:r>
          </a:p>
          <a:p>
            <a:pPr>
              <a:lnSpc>
                <a:spcPct val="80000"/>
              </a:lnSpc>
            </a:pPr>
            <a:r>
              <a:rPr lang="en-US" sz="2000"/>
              <a:t>He and his wife Jacqueline reside in Virginia Beach.</a:t>
            </a:r>
          </a:p>
          <a:p>
            <a:pPr>
              <a:lnSpc>
                <a:spcPct val="80000"/>
              </a:lnSpc>
              <a:buFont typeface="Wingdings" pitchFamily="2" charset="2"/>
              <a:buNone/>
            </a:pPr>
            <a:endParaRPr lang="en-US" sz="2000">
              <a:solidFill>
                <a:srgbClr val="FF0000"/>
              </a:solidFill>
            </a:endParaRPr>
          </a:p>
        </p:txBody>
      </p:sp>
      <p:pic>
        <p:nvPicPr>
          <p:cNvPr id="3076" name="Picture 4" descr="Jim J"/>
          <p:cNvPicPr>
            <a:picLocks noChangeAspect="1" noChangeArrowheads="1"/>
          </p:cNvPicPr>
          <p:nvPr/>
        </p:nvPicPr>
        <p:blipFill>
          <a:blip r:embed="rId3"/>
          <a:srcRect/>
          <a:stretch>
            <a:fillRect/>
          </a:stretch>
        </p:blipFill>
        <p:spPr bwMode="auto">
          <a:xfrm>
            <a:off x="6629400" y="1066800"/>
            <a:ext cx="1447800" cy="1447800"/>
          </a:xfrm>
          <a:prstGeom prst="rect">
            <a:avLst/>
          </a:prstGeom>
          <a:noFill/>
        </p:spPr>
      </p:pic>
      <p:sp>
        <p:nvSpPr>
          <p:cNvPr id="3077" name="Text Box 5"/>
          <p:cNvSpPr txBox="1">
            <a:spLocks noChangeArrowheads="1"/>
          </p:cNvSpPr>
          <p:nvPr/>
        </p:nvSpPr>
        <p:spPr bwMode="auto">
          <a:xfrm>
            <a:off x="1371600" y="1447800"/>
            <a:ext cx="4267200" cy="457200"/>
          </a:xfrm>
          <a:prstGeom prst="rect">
            <a:avLst/>
          </a:prstGeom>
          <a:noFill/>
          <a:ln w="9525">
            <a:noFill/>
            <a:miter lim="800000"/>
            <a:headEnd/>
            <a:tailEnd/>
          </a:ln>
          <a:effectLst/>
        </p:spPr>
        <p:txBody>
          <a:bodyPr>
            <a:spAutoFit/>
          </a:bodyPr>
          <a:lstStyle/>
          <a:p>
            <a:pPr eaLnBrk="1" hangingPunct="1">
              <a:spcBef>
                <a:spcPct val="50000"/>
              </a:spcBef>
            </a:pPr>
            <a:r>
              <a:rPr lang="en-US" sz="2400" b="1">
                <a:effectLst>
                  <a:outerShdw blurRad="38100" dist="38100" dir="2700000" algn="tl">
                    <a:srgbClr val="000000"/>
                  </a:outerShdw>
                </a:effectLst>
              </a:rPr>
              <a:t>Presented by Jim Lawrence</a:t>
            </a:r>
          </a:p>
        </p:txBody>
      </p:sp>
    </p:spTree>
  </p:cSld>
  <p:clrMapOvr>
    <a:masterClrMapping/>
  </p:clrMapOvr>
  <p:transition>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a:lstStyle/>
          <a:p>
            <a:r>
              <a:rPr lang="en-US"/>
              <a:t>Just what is “seeing”</a:t>
            </a:r>
          </a:p>
        </p:txBody>
      </p:sp>
      <p:sp>
        <p:nvSpPr>
          <p:cNvPr id="56323" name="Rectangle 3"/>
          <p:cNvSpPr>
            <a:spLocks noGrp="1" noRot="1" noChangeArrowheads="1"/>
          </p:cNvSpPr>
          <p:nvPr>
            <p:ph type="body" idx="1"/>
          </p:nvPr>
        </p:nvSpPr>
        <p:spPr/>
        <p:txBody>
          <a:bodyPr/>
          <a:lstStyle/>
          <a:p>
            <a:r>
              <a:rPr lang="en-US"/>
              <a:t>Just what is “seeing”?</a:t>
            </a:r>
          </a:p>
          <a:p>
            <a:pPr lvl="1"/>
            <a:r>
              <a:rPr lang="en-US"/>
              <a:t>The pool analogy…</a:t>
            </a:r>
          </a:p>
          <a:p>
            <a:r>
              <a:rPr lang="en-US"/>
              <a:t>What is Relative Humidity and why do we care?</a:t>
            </a:r>
          </a:p>
          <a:p>
            <a:endParaRPr lang="en-US"/>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a:xfrm>
            <a:off x="301625" y="228600"/>
            <a:ext cx="8510588" cy="838200"/>
          </a:xfrm>
        </p:spPr>
        <p:txBody>
          <a:bodyPr/>
          <a:lstStyle/>
          <a:p>
            <a:r>
              <a:rPr lang="en-US" sz="3200" b="1"/>
              <a:t>Hydrometeorological Prediction Center </a:t>
            </a:r>
            <a:br>
              <a:rPr lang="en-US" sz="3200" b="1"/>
            </a:br>
            <a:r>
              <a:rPr lang="en-US" sz="2400"/>
              <a:t>http://www.hpc.ncep.noaa.gov/basicwx/basicwx.shtml</a:t>
            </a:r>
          </a:p>
        </p:txBody>
      </p:sp>
      <p:pic>
        <p:nvPicPr>
          <p:cNvPr id="28676" name="Picture 4"/>
          <p:cNvPicPr>
            <a:picLocks noChangeAspect="1" noChangeArrowheads="1"/>
          </p:cNvPicPr>
          <p:nvPr/>
        </p:nvPicPr>
        <p:blipFill>
          <a:blip r:embed="rId2"/>
          <a:srcRect/>
          <a:stretch>
            <a:fillRect/>
          </a:stretch>
        </p:blipFill>
        <p:spPr bwMode="auto">
          <a:xfrm>
            <a:off x="0" y="1144588"/>
            <a:ext cx="9144000" cy="5713412"/>
          </a:xfrm>
          <a:prstGeom prst="rect">
            <a:avLst/>
          </a:prstGeom>
          <a:noFill/>
          <a:ln w="9525">
            <a:noFill/>
            <a:miter lim="800000"/>
            <a:headEnd/>
            <a:tailEnd/>
          </a:ln>
          <a:effectLst/>
        </p:spPr>
      </p:pic>
      <p:sp>
        <p:nvSpPr>
          <p:cNvPr id="28677" name="Oval 5"/>
          <p:cNvSpPr>
            <a:spLocks noChangeArrowheads="1"/>
          </p:cNvSpPr>
          <p:nvPr/>
        </p:nvSpPr>
        <p:spPr bwMode="auto">
          <a:xfrm>
            <a:off x="1447800" y="4572000"/>
            <a:ext cx="609600" cy="304800"/>
          </a:xfrm>
          <a:prstGeom prst="ellipse">
            <a:avLst/>
          </a:prstGeom>
          <a:noFill/>
          <a:ln w="57150">
            <a:solidFill>
              <a:srgbClr val="FF0000"/>
            </a:solidFill>
            <a:round/>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8677"/>
                                        </p:tgtEl>
                                        <p:attrNameLst>
                                          <p:attrName>style.visibility</p:attrName>
                                        </p:attrNameLst>
                                      </p:cBhvr>
                                      <p:to>
                                        <p:strVal val="visible"/>
                                      </p:to>
                                    </p:set>
                                    <p:animEffect transition="in" filter="wedge">
                                      <p:cBhvr>
                                        <p:cTn id="7" dur="20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301625" y="228600"/>
            <a:ext cx="8510588" cy="838200"/>
          </a:xfrm>
        </p:spPr>
        <p:txBody>
          <a:bodyPr/>
          <a:lstStyle/>
          <a:p>
            <a:r>
              <a:rPr lang="en-US" sz="3200" b="1"/>
              <a:t>Hydrometeorological Prediction Center </a:t>
            </a:r>
            <a:br>
              <a:rPr lang="en-US" sz="3200" b="1"/>
            </a:br>
            <a:r>
              <a:rPr lang="en-US" sz="2400"/>
              <a:t>http://www.hpc.ncep.noaa.gov/basicwx/92fbw.gif</a:t>
            </a:r>
          </a:p>
        </p:txBody>
      </p:sp>
      <p:pic>
        <p:nvPicPr>
          <p:cNvPr id="31750" name="Picture 6" descr="92fbw"/>
          <p:cNvPicPr>
            <a:picLocks noChangeAspect="1" noChangeArrowheads="1"/>
          </p:cNvPicPr>
          <p:nvPr/>
        </p:nvPicPr>
        <p:blipFill>
          <a:blip r:embed="rId2"/>
          <a:srcRect/>
          <a:stretch>
            <a:fillRect/>
          </a:stretch>
        </p:blipFill>
        <p:spPr bwMode="auto">
          <a:xfrm>
            <a:off x="0" y="1143000"/>
            <a:ext cx="9144000" cy="57150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xfrm>
            <a:off x="301625" y="228600"/>
            <a:ext cx="8510588" cy="838200"/>
          </a:xfrm>
        </p:spPr>
        <p:txBody>
          <a:bodyPr/>
          <a:lstStyle/>
          <a:p>
            <a:r>
              <a:rPr lang="en-US" sz="3200" b="1"/>
              <a:t>Hydrometeorological Prediction Center </a:t>
            </a:r>
            <a:br>
              <a:rPr lang="en-US" sz="3200" b="1"/>
            </a:br>
            <a:r>
              <a:rPr lang="en-US" sz="2400"/>
              <a:t>http://www.hpc.ncep.noaa.gov/basicwx/basicwx.shtml</a:t>
            </a:r>
          </a:p>
        </p:txBody>
      </p:sp>
      <p:pic>
        <p:nvPicPr>
          <p:cNvPr id="33795" name="Picture 3"/>
          <p:cNvPicPr>
            <a:picLocks noChangeAspect="1" noChangeArrowheads="1"/>
          </p:cNvPicPr>
          <p:nvPr/>
        </p:nvPicPr>
        <p:blipFill>
          <a:blip r:embed="rId2"/>
          <a:srcRect/>
          <a:stretch>
            <a:fillRect/>
          </a:stretch>
        </p:blipFill>
        <p:spPr bwMode="auto">
          <a:xfrm>
            <a:off x="0" y="1144588"/>
            <a:ext cx="9144000" cy="5713412"/>
          </a:xfrm>
          <a:prstGeom prst="rect">
            <a:avLst/>
          </a:prstGeom>
          <a:noFill/>
          <a:ln w="9525">
            <a:noFill/>
            <a:miter lim="800000"/>
            <a:headEnd/>
            <a:tailEnd/>
          </a:ln>
          <a:effectLst/>
        </p:spPr>
      </p:pic>
      <p:sp>
        <p:nvSpPr>
          <p:cNvPr id="33797" name="Oval 5"/>
          <p:cNvSpPr>
            <a:spLocks noChangeArrowheads="1"/>
          </p:cNvSpPr>
          <p:nvPr/>
        </p:nvSpPr>
        <p:spPr bwMode="auto">
          <a:xfrm>
            <a:off x="3657600" y="4572000"/>
            <a:ext cx="609600" cy="304800"/>
          </a:xfrm>
          <a:prstGeom prst="ellipse">
            <a:avLst/>
          </a:prstGeom>
          <a:noFill/>
          <a:ln w="57150">
            <a:solidFill>
              <a:srgbClr val="FF0000"/>
            </a:solidFill>
            <a:round/>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33797"/>
                                        </p:tgtEl>
                                        <p:attrNameLst>
                                          <p:attrName>style.visibility</p:attrName>
                                        </p:attrNameLst>
                                      </p:cBhvr>
                                      <p:to>
                                        <p:strVal val="visible"/>
                                      </p:to>
                                    </p:set>
                                    <p:animEffect transition="in" filter="wedge">
                                      <p:cBhvr>
                                        <p:cTn id="7" dur="2000"/>
                                        <p:tgtEl>
                                          <p:spTgt spid="33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301625" y="228600"/>
            <a:ext cx="8510588" cy="838200"/>
          </a:xfrm>
        </p:spPr>
        <p:txBody>
          <a:bodyPr/>
          <a:lstStyle/>
          <a:p>
            <a:r>
              <a:rPr lang="en-US" sz="3200" b="1"/>
              <a:t>Hydrometeorological Prediction Center </a:t>
            </a:r>
            <a:br>
              <a:rPr lang="en-US" sz="3200" b="1"/>
            </a:br>
            <a:r>
              <a:rPr lang="en-US" sz="2400"/>
              <a:t>http://www.hpc.ncep.noaa.gov/basicwx/94fbw.gif</a:t>
            </a:r>
          </a:p>
        </p:txBody>
      </p:sp>
      <p:pic>
        <p:nvPicPr>
          <p:cNvPr id="32773" name="Picture 5" descr="94fbw"/>
          <p:cNvPicPr>
            <a:picLocks noChangeAspect="1" noChangeArrowheads="1"/>
          </p:cNvPicPr>
          <p:nvPr/>
        </p:nvPicPr>
        <p:blipFill>
          <a:blip r:embed="rId2"/>
          <a:srcRect/>
          <a:stretch>
            <a:fillRect/>
          </a:stretch>
        </p:blipFill>
        <p:spPr bwMode="auto">
          <a:xfrm>
            <a:off x="0" y="1143000"/>
            <a:ext cx="9144000" cy="57150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301625" y="228600"/>
            <a:ext cx="8510588" cy="838200"/>
          </a:xfrm>
        </p:spPr>
        <p:txBody>
          <a:bodyPr/>
          <a:lstStyle/>
          <a:p>
            <a:r>
              <a:rPr lang="en-US" sz="3200" b="1"/>
              <a:t>Meteorological Development Laboratory</a:t>
            </a:r>
            <a:r>
              <a:rPr lang="en-US" sz="2400" b="1"/>
              <a:t> </a:t>
            </a:r>
            <a:br>
              <a:rPr lang="en-US" sz="2400" b="1"/>
            </a:br>
            <a:r>
              <a:rPr lang="en-US" sz="2800"/>
              <a:t>http://www.nws.noaa.gov/tdl/synop/products.shtml</a:t>
            </a:r>
          </a:p>
        </p:txBody>
      </p:sp>
      <p:pic>
        <p:nvPicPr>
          <p:cNvPr id="29700" name="Picture 4"/>
          <p:cNvPicPr>
            <a:picLocks noChangeAspect="1" noChangeArrowheads="1"/>
          </p:cNvPicPr>
          <p:nvPr/>
        </p:nvPicPr>
        <p:blipFill>
          <a:blip r:embed="rId2"/>
          <a:srcRect/>
          <a:stretch>
            <a:fillRect/>
          </a:stretch>
        </p:blipFill>
        <p:spPr bwMode="auto">
          <a:xfrm>
            <a:off x="0" y="1141413"/>
            <a:ext cx="9144000" cy="5716587"/>
          </a:xfrm>
          <a:prstGeom prst="rect">
            <a:avLst/>
          </a:prstGeom>
          <a:noFill/>
          <a:ln w="9525">
            <a:noFill/>
            <a:miter lim="800000"/>
            <a:headEnd/>
            <a:tailEnd/>
          </a:ln>
          <a:effectLst/>
        </p:spPr>
      </p:pic>
      <p:sp>
        <p:nvSpPr>
          <p:cNvPr id="29701" name="Oval 5"/>
          <p:cNvSpPr>
            <a:spLocks noChangeArrowheads="1"/>
          </p:cNvSpPr>
          <p:nvPr/>
        </p:nvSpPr>
        <p:spPr bwMode="auto">
          <a:xfrm>
            <a:off x="2362200" y="3124200"/>
            <a:ext cx="1143000" cy="533400"/>
          </a:xfrm>
          <a:prstGeom prst="ellipse">
            <a:avLst/>
          </a:prstGeom>
          <a:noFill/>
          <a:ln w="57150">
            <a:solidFill>
              <a:srgbClr val="FF0000"/>
            </a:solidFill>
            <a:round/>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29701"/>
                                        </p:tgtEl>
                                        <p:attrNameLst>
                                          <p:attrName>style.visibility</p:attrName>
                                        </p:attrNameLst>
                                      </p:cBhvr>
                                      <p:to>
                                        <p:strVal val="visible"/>
                                      </p:to>
                                    </p:set>
                                    <p:animEffect transition="in" filter="wedge">
                                      <p:cBhvr>
                                        <p:cTn id="7" dur="2000"/>
                                        <p:tgtEl>
                                          <p:spTgt spid="29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2" name="Picture 6"/>
          <p:cNvPicPr>
            <a:picLocks noChangeAspect="1" noChangeArrowheads="1"/>
          </p:cNvPicPr>
          <p:nvPr/>
        </p:nvPicPr>
        <p:blipFill>
          <a:blip r:embed="rId2"/>
          <a:srcRect/>
          <a:stretch>
            <a:fillRect/>
          </a:stretch>
        </p:blipFill>
        <p:spPr bwMode="auto">
          <a:xfrm>
            <a:off x="0" y="1143000"/>
            <a:ext cx="9144000" cy="5715000"/>
          </a:xfrm>
          <a:prstGeom prst="rect">
            <a:avLst/>
          </a:prstGeom>
          <a:noFill/>
          <a:ln w="9525">
            <a:noFill/>
            <a:miter lim="800000"/>
            <a:headEnd/>
            <a:tailEnd/>
          </a:ln>
          <a:effectLst/>
        </p:spPr>
      </p:pic>
      <p:sp>
        <p:nvSpPr>
          <p:cNvPr id="34818" name="Rectangle 2"/>
          <p:cNvSpPr>
            <a:spLocks noGrp="1" noRot="1" noChangeArrowheads="1"/>
          </p:cNvSpPr>
          <p:nvPr>
            <p:ph type="title"/>
          </p:nvPr>
        </p:nvSpPr>
        <p:spPr>
          <a:xfrm>
            <a:off x="301625" y="228600"/>
            <a:ext cx="8510588" cy="838200"/>
          </a:xfrm>
        </p:spPr>
        <p:txBody>
          <a:bodyPr/>
          <a:lstStyle/>
          <a:p>
            <a:r>
              <a:rPr lang="en-US" sz="3200" b="1"/>
              <a:t>Meteorological Development Laboratory</a:t>
            </a:r>
            <a:r>
              <a:rPr lang="en-US" sz="2400" b="1"/>
              <a:t> </a:t>
            </a:r>
            <a:br>
              <a:rPr lang="en-US" sz="2400" b="1"/>
            </a:br>
            <a:r>
              <a:rPr lang="en-US" sz="2400"/>
              <a:t>http://www.nws.noaa.gov/tdl/synop/products/bullform.all.htm</a:t>
            </a:r>
          </a:p>
        </p:txBody>
      </p:sp>
      <p:sp>
        <p:nvSpPr>
          <p:cNvPr id="34820" name="Oval 4"/>
          <p:cNvSpPr>
            <a:spLocks noChangeArrowheads="1"/>
          </p:cNvSpPr>
          <p:nvPr/>
        </p:nvSpPr>
        <p:spPr bwMode="auto">
          <a:xfrm>
            <a:off x="2971800" y="5257800"/>
            <a:ext cx="1295400" cy="304800"/>
          </a:xfrm>
          <a:prstGeom prst="ellipse">
            <a:avLst/>
          </a:prstGeom>
          <a:noFill/>
          <a:ln w="57150">
            <a:solidFill>
              <a:srgbClr val="FF0000"/>
            </a:solidFill>
            <a:round/>
            <a:headEnd/>
            <a:tailEnd/>
          </a:ln>
          <a:effectLst/>
        </p:spPr>
        <p:txBody>
          <a:bodyPr wrap="none" anchor="ctr"/>
          <a:lstStyle/>
          <a:p>
            <a:endParaRPr lang="en-US"/>
          </a:p>
        </p:txBody>
      </p:sp>
      <p:sp>
        <p:nvSpPr>
          <p:cNvPr id="34823" name="Line 7"/>
          <p:cNvSpPr>
            <a:spLocks noChangeShapeType="1"/>
          </p:cNvSpPr>
          <p:nvPr/>
        </p:nvSpPr>
        <p:spPr bwMode="auto">
          <a:xfrm>
            <a:off x="9067800" y="6096000"/>
            <a:ext cx="0" cy="457200"/>
          </a:xfrm>
          <a:prstGeom prst="line">
            <a:avLst/>
          </a:prstGeom>
          <a:noFill/>
          <a:ln w="76200">
            <a:solidFill>
              <a:srgbClr val="FF0000"/>
            </a:solidFill>
            <a:round/>
            <a:headEnd/>
            <a:tailEnd type="triangle" w="med" len="med"/>
          </a:ln>
          <a:effectLst/>
        </p:spPr>
        <p:txBody>
          <a:bodyP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34820"/>
                                        </p:tgtEl>
                                        <p:attrNameLst>
                                          <p:attrName>style.visibility</p:attrName>
                                        </p:attrNameLst>
                                      </p:cBhvr>
                                      <p:to>
                                        <p:strVal val="visible"/>
                                      </p:to>
                                    </p:set>
                                    <p:animEffect transition="in" filter="wedge">
                                      <p:cBhvr>
                                        <p:cTn id="7" dur="2000"/>
                                        <p:tgtEl>
                                          <p:spTgt spid="34820"/>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34823"/>
                                        </p:tgtEl>
                                        <p:attrNameLst>
                                          <p:attrName>style.visibility</p:attrName>
                                        </p:attrNameLst>
                                      </p:cBhvr>
                                      <p:to>
                                        <p:strVal val="visible"/>
                                      </p:to>
                                    </p:set>
                                    <p:animEffect transition="in" filter="wipe(up)">
                                      <p:cBhvr>
                                        <p:cTn id="11" dur="2000"/>
                                        <p:tgtEl>
                                          <p:spTgt spid="34823"/>
                                        </p:tgtEl>
                                      </p:cBhvr>
                                    </p:animEffect>
                                  </p:childTnLst>
                                </p:cTn>
                              </p:par>
                            </p:childTnLst>
                          </p:cTn>
                        </p:par>
                        <p:par>
                          <p:cTn id="12" fill="hold">
                            <p:stCondLst>
                              <p:cond delay="4000"/>
                            </p:stCondLst>
                            <p:childTnLst>
                              <p:par>
                                <p:cTn id="13" presetID="33" presetClass="emph" presetSubtype="0" repeatCount="3000" fill="remove" grpId="1" nodeType="afterEffect">
                                  <p:stCondLst>
                                    <p:cond delay="0"/>
                                  </p:stCondLst>
                                  <p:childTnLst>
                                    <p:animClr clrSpc="rgb" dir="cw">
                                      <p:cBhvr override="childStyle">
                                        <p:cTn id="14" dur="500" accel="50000" autoRev="1" fill="hold" tmFilter="0, 0; .33333, 1; 1, 1">
                                          <p:stCondLst>
                                            <p:cond delay="0"/>
                                          </p:stCondLst>
                                        </p:cTn>
                                        <p:tgtEl>
                                          <p:spTgt spid="34823"/>
                                        </p:tgtEl>
                                        <p:attrNameLst>
                                          <p:attrName>style.color</p:attrName>
                                        </p:attrNameLst>
                                      </p:cBhvr>
                                      <p:to>
                                        <a:srgbClr val="FF0000"/>
                                      </p:to>
                                    </p:animClr>
                                    <p:animClr clrSpc="rgb" dir="cw">
                                      <p:cBhvr>
                                        <p:cTn id="15" dur="500" accel="50000" autoRev="1" fill="hold" tmFilter="0, 0; .33333, 1; 1, 1">
                                          <p:stCondLst>
                                            <p:cond delay="0"/>
                                          </p:stCondLst>
                                        </p:cTn>
                                        <p:tgtEl>
                                          <p:spTgt spid="34823"/>
                                        </p:tgtEl>
                                        <p:attrNameLst>
                                          <p:attrName>fillcolor</p:attrName>
                                        </p:attrNameLst>
                                      </p:cBhvr>
                                      <p:to>
                                        <a:srgbClr val="FF0000"/>
                                      </p:to>
                                    </p:animClr>
                                    <p:set>
                                      <p:cBhvr>
                                        <p:cTn id="16" dur="1000" fill="hold"/>
                                        <p:tgtEl>
                                          <p:spTgt spid="34823"/>
                                        </p:tgtEl>
                                        <p:attrNameLst>
                                          <p:attrName>fill.type</p:attrName>
                                        </p:attrNameLst>
                                      </p:cBhvr>
                                      <p:to>
                                        <p:strVal val="solid"/>
                                      </p:to>
                                    </p:set>
                                    <p:set>
                                      <p:cBhvr>
                                        <p:cTn id="17" dur="1000" fill="hold"/>
                                        <p:tgtEl>
                                          <p:spTgt spid="34823"/>
                                        </p:tgtEl>
                                        <p:attrNameLst>
                                          <p:attrName>fill.on</p:attrName>
                                        </p:attrNameLst>
                                      </p:cBhvr>
                                      <p:to>
                                        <p:strVal val="true"/>
                                      </p:to>
                                    </p:set>
                                    <p:animScale>
                                      <p:cBhvr>
                                        <p:cTn id="18" dur="500" accel="50000" autoRev="1" fill="hold" tmFilter="0, 0; .33333, 1; 1, 1">
                                          <p:stCondLst>
                                            <p:cond delay="0"/>
                                          </p:stCondLst>
                                        </p:cTn>
                                        <p:tgtEl>
                                          <p:spTgt spid="34823"/>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animBg="1"/>
      <p:bldP spid="34823" grpId="0" animBg="1"/>
      <p:bldP spid="3482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5" name="Picture 5"/>
          <p:cNvPicPr>
            <a:picLocks noChangeAspect="1" noChangeArrowheads="1"/>
          </p:cNvPicPr>
          <p:nvPr/>
        </p:nvPicPr>
        <p:blipFill>
          <a:blip r:embed="rId2"/>
          <a:srcRect/>
          <a:stretch>
            <a:fillRect/>
          </a:stretch>
        </p:blipFill>
        <p:spPr bwMode="auto">
          <a:xfrm>
            <a:off x="0" y="1143000"/>
            <a:ext cx="9144000" cy="5715000"/>
          </a:xfrm>
          <a:prstGeom prst="rect">
            <a:avLst/>
          </a:prstGeom>
          <a:noFill/>
          <a:ln w="9525">
            <a:noFill/>
            <a:miter lim="800000"/>
            <a:headEnd/>
            <a:tailEnd/>
          </a:ln>
          <a:effectLst/>
        </p:spPr>
      </p:pic>
      <p:sp>
        <p:nvSpPr>
          <p:cNvPr id="35842" name="Rectangle 2"/>
          <p:cNvSpPr>
            <a:spLocks noGrp="1" noRot="1" noChangeArrowheads="1"/>
          </p:cNvSpPr>
          <p:nvPr>
            <p:ph type="title"/>
          </p:nvPr>
        </p:nvSpPr>
        <p:spPr>
          <a:xfrm>
            <a:off x="301625" y="228600"/>
            <a:ext cx="8510588" cy="838200"/>
          </a:xfrm>
        </p:spPr>
        <p:txBody>
          <a:bodyPr/>
          <a:lstStyle/>
          <a:p>
            <a:r>
              <a:rPr lang="en-US" sz="3200" b="1"/>
              <a:t>Meteorological Development Laboratory</a:t>
            </a:r>
            <a:r>
              <a:rPr lang="en-US" sz="2400" b="1"/>
              <a:t> </a:t>
            </a:r>
            <a:br>
              <a:rPr lang="en-US" sz="2400" b="1"/>
            </a:br>
            <a:r>
              <a:rPr lang="en-US" sz="2400"/>
              <a:t>http://www.nws.noaa.gov/tdl/synop/products/bullform.all.htm</a:t>
            </a:r>
          </a:p>
        </p:txBody>
      </p:sp>
      <p:sp>
        <p:nvSpPr>
          <p:cNvPr id="35844" name="Oval 4"/>
          <p:cNvSpPr>
            <a:spLocks noChangeArrowheads="1"/>
          </p:cNvSpPr>
          <p:nvPr/>
        </p:nvSpPr>
        <p:spPr bwMode="auto">
          <a:xfrm>
            <a:off x="2895600" y="4724400"/>
            <a:ext cx="1295400" cy="304800"/>
          </a:xfrm>
          <a:prstGeom prst="ellipse">
            <a:avLst/>
          </a:prstGeom>
          <a:noFill/>
          <a:ln w="57150">
            <a:solidFill>
              <a:srgbClr val="FF0000"/>
            </a:solidFill>
            <a:round/>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wedge">
                                      <p:cBhvr>
                                        <p:cTn id="7" dur="20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Rot="1" noChangeArrowheads="1"/>
          </p:cNvSpPr>
          <p:nvPr>
            <p:ph type="title"/>
          </p:nvPr>
        </p:nvSpPr>
        <p:spPr>
          <a:xfrm>
            <a:off x="301625" y="228600"/>
            <a:ext cx="8510588" cy="838200"/>
          </a:xfrm>
        </p:spPr>
        <p:txBody>
          <a:bodyPr/>
          <a:lstStyle/>
          <a:p>
            <a:r>
              <a:rPr lang="en-US" sz="4000" b="1"/>
              <a:t>MOS FORECASTS</a:t>
            </a:r>
            <a:r>
              <a:rPr lang="en-US" sz="4000"/>
              <a:t> </a:t>
            </a:r>
            <a:r>
              <a:rPr lang="en-US" sz="2400" b="1"/>
              <a:t/>
            </a:r>
            <a:br>
              <a:rPr lang="en-US" sz="2400" b="1"/>
            </a:br>
            <a:r>
              <a:rPr lang="en-US" sz="2400"/>
              <a:t>http://www.nws.noaa.gov/cgi-bin/mos/getall.pl?sta=KORF</a:t>
            </a:r>
          </a:p>
        </p:txBody>
      </p:sp>
      <p:pic>
        <p:nvPicPr>
          <p:cNvPr id="36869" name="Picture 5"/>
          <p:cNvPicPr>
            <a:picLocks noChangeAspect="1" noChangeArrowheads="1"/>
          </p:cNvPicPr>
          <p:nvPr/>
        </p:nvPicPr>
        <p:blipFill>
          <a:blip r:embed="rId2"/>
          <a:srcRect/>
          <a:stretch>
            <a:fillRect/>
          </a:stretch>
        </p:blipFill>
        <p:spPr bwMode="auto">
          <a:xfrm>
            <a:off x="0" y="1144588"/>
            <a:ext cx="9144000" cy="5713412"/>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a:xfrm>
            <a:off x="301625" y="228600"/>
            <a:ext cx="8510588" cy="838200"/>
          </a:xfrm>
        </p:spPr>
        <p:txBody>
          <a:bodyPr/>
          <a:lstStyle/>
          <a:p>
            <a:r>
              <a:rPr lang="en-US" sz="2800" b="1"/>
              <a:t>Ohio State University WWW weather server</a:t>
            </a:r>
            <a:r>
              <a:rPr lang="en-US" sz="1600" b="1"/>
              <a:t/>
            </a:r>
            <a:br>
              <a:rPr lang="en-US" sz="1600" b="1"/>
            </a:br>
            <a:r>
              <a:rPr lang="en-US" sz="2800"/>
              <a:t>http://asp1.sbs.ohio-state.edu/</a:t>
            </a:r>
          </a:p>
        </p:txBody>
      </p:sp>
      <p:pic>
        <p:nvPicPr>
          <p:cNvPr id="37892" name="Picture 4"/>
          <p:cNvPicPr>
            <a:picLocks noChangeAspect="1" noChangeArrowheads="1"/>
          </p:cNvPicPr>
          <p:nvPr/>
        </p:nvPicPr>
        <p:blipFill>
          <a:blip r:embed="rId2"/>
          <a:srcRect/>
          <a:stretch>
            <a:fillRect/>
          </a:stretch>
        </p:blipFill>
        <p:spPr bwMode="auto">
          <a:xfrm>
            <a:off x="0" y="1144588"/>
            <a:ext cx="9144000" cy="5713412"/>
          </a:xfrm>
          <a:prstGeom prst="rect">
            <a:avLst/>
          </a:prstGeom>
          <a:noFill/>
          <a:ln w="9525">
            <a:noFill/>
            <a:miter lim="800000"/>
            <a:headEnd/>
            <a:tailEnd/>
          </a:ln>
          <a:effectLst/>
        </p:spPr>
      </p:pic>
      <p:sp>
        <p:nvSpPr>
          <p:cNvPr id="37893" name="Oval 5"/>
          <p:cNvSpPr>
            <a:spLocks noChangeArrowheads="1"/>
          </p:cNvSpPr>
          <p:nvPr/>
        </p:nvSpPr>
        <p:spPr bwMode="auto">
          <a:xfrm>
            <a:off x="76200" y="3200400"/>
            <a:ext cx="914400" cy="304800"/>
          </a:xfrm>
          <a:prstGeom prst="ellipse">
            <a:avLst/>
          </a:prstGeom>
          <a:noFill/>
          <a:ln w="57150">
            <a:solidFill>
              <a:schemeClr val="accent2"/>
            </a:solidFill>
            <a:round/>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37893"/>
                                        </p:tgtEl>
                                        <p:attrNameLst>
                                          <p:attrName>style.visibility</p:attrName>
                                        </p:attrNameLst>
                                      </p:cBhvr>
                                      <p:to>
                                        <p:strVal val="visible"/>
                                      </p:to>
                                    </p:set>
                                    <p:animEffect transition="in" filter="wedge">
                                      <p:cBhvr>
                                        <p:cTn id="7" dur="2000"/>
                                        <p:tgtEl>
                                          <p:spTgt spid="37893"/>
                                        </p:tgtEl>
                                      </p:cBhvr>
                                    </p:animEffect>
                                  </p:childTnLst>
                                </p:cTn>
                              </p:par>
                            </p:childTnLst>
                          </p:cTn>
                        </p:par>
                        <p:par>
                          <p:cTn id="8" fill="hold">
                            <p:stCondLst>
                              <p:cond delay="2000"/>
                            </p:stCondLst>
                            <p:childTnLst>
                              <p:par>
                                <p:cTn id="9" presetID="6" presetClass="emph" presetSubtype="0" fill="hold" grpId="1" nodeType="afterEffect">
                                  <p:stCondLst>
                                    <p:cond delay="0"/>
                                  </p:stCondLst>
                                  <p:childTnLst>
                                    <p:animScale>
                                      <p:cBhvr>
                                        <p:cTn id="10" dur="1000" fill="hold"/>
                                        <p:tgtEl>
                                          <p:spTgt spid="3789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P spid="3789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a:xfrm>
            <a:off x="301625" y="228600"/>
            <a:ext cx="8510588" cy="838200"/>
          </a:xfrm>
        </p:spPr>
        <p:txBody>
          <a:bodyPr/>
          <a:lstStyle/>
          <a:p>
            <a:r>
              <a:rPr lang="en-US" sz="2800" b="1"/>
              <a:t>Ohio State University WWW weather server</a:t>
            </a:r>
            <a:r>
              <a:rPr lang="en-US" sz="1600" b="1"/>
              <a:t/>
            </a:r>
            <a:br>
              <a:rPr lang="en-US" sz="1600" b="1"/>
            </a:br>
            <a:r>
              <a:rPr lang="en-US" sz="2800"/>
              <a:t>http://asp1.sbs.ohio-state.edu/</a:t>
            </a:r>
          </a:p>
        </p:txBody>
      </p:sp>
      <p:pic>
        <p:nvPicPr>
          <p:cNvPr id="39939" name="Picture 3"/>
          <p:cNvPicPr>
            <a:picLocks noChangeAspect="1" noChangeArrowheads="1"/>
          </p:cNvPicPr>
          <p:nvPr/>
        </p:nvPicPr>
        <p:blipFill>
          <a:blip r:embed="rId2"/>
          <a:srcRect/>
          <a:stretch>
            <a:fillRect/>
          </a:stretch>
        </p:blipFill>
        <p:spPr bwMode="auto">
          <a:xfrm>
            <a:off x="0" y="1144588"/>
            <a:ext cx="9144000" cy="5713412"/>
          </a:xfrm>
          <a:prstGeom prst="rect">
            <a:avLst/>
          </a:prstGeom>
          <a:noFill/>
          <a:ln w="9525">
            <a:noFill/>
            <a:miter lim="800000"/>
            <a:headEnd/>
            <a:tailEnd/>
          </a:ln>
          <a:effectLst/>
        </p:spPr>
      </p:pic>
      <p:sp>
        <p:nvSpPr>
          <p:cNvPr id="39941" name="Line 5"/>
          <p:cNvSpPr>
            <a:spLocks noChangeShapeType="1"/>
          </p:cNvSpPr>
          <p:nvPr/>
        </p:nvSpPr>
        <p:spPr bwMode="auto">
          <a:xfrm>
            <a:off x="9067800" y="2438400"/>
            <a:ext cx="0" cy="4114800"/>
          </a:xfrm>
          <a:prstGeom prst="line">
            <a:avLst/>
          </a:prstGeom>
          <a:noFill/>
          <a:ln w="57150">
            <a:solidFill>
              <a:srgbClr val="FF0000"/>
            </a:solidFill>
            <a:round/>
            <a:headEnd/>
            <a:tailEnd type="triangle" w="med" len="med"/>
          </a:ln>
          <a:effectLst/>
        </p:spPr>
        <p:txBody>
          <a:bodyP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9941"/>
                                        </p:tgtEl>
                                        <p:attrNameLst>
                                          <p:attrName>style.visibility</p:attrName>
                                        </p:attrNameLst>
                                      </p:cBhvr>
                                      <p:to>
                                        <p:strVal val="visible"/>
                                      </p:to>
                                    </p:set>
                                    <p:animEffect transition="in" filter="wipe(up)">
                                      <p:cBhvr>
                                        <p:cTn id="7" dur="1000"/>
                                        <p:tgtEl>
                                          <p:spTgt spid="39941"/>
                                        </p:tgtEl>
                                      </p:cBhvr>
                                    </p:animEffect>
                                  </p:childTnLst>
                                </p:cTn>
                              </p:par>
                            </p:childTnLst>
                          </p:cTn>
                        </p:par>
                        <p:par>
                          <p:cTn id="8" fill="hold">
                            <p:stCondLst>
                              <p:cond delay="1000"/>
                            </p:stCondLst>
                            <p:childTnLst>
                              <p:par>
                                <p:cTn id="9" presetID="33" presetClass="emph" presetSubtype="0" repeatCount="3000" fill="remove" grpId="1" nodeType="afterEffect">
                                  <p:stCondLst>
                                    <p:cond delay="0"/>
                                  </p:stCondLst>
                                  <p:childTnLst>
                                    <p:animClr clrSpc="rgb" dir="cw">
                                      <p:cBhvr override="childStyle">
                                        <p:cTn id="10" dur="500" accel="50000" autoRev="1" fill="hold" tmFilter="0, 0; .33333, 1; 1, 1">
                                          <p:stCondLst>
                                            <p:cond delay="0"/>
                                          </p:stCondLst>
                                        </p:cTn>
                                        <p:tgtEl>
                                          <p:spTgt spid="39941"/>
                                        </p:tgtEl>
                                        <p:attrNameLst>
                                          <p:attrName>style.color</p:attrName>
                                        </p:attrNameLst>
                                      </p:cBhvr>
                                      <p:to>
                                        <a:srgbClr val="FF0000"/>
                                      </p:to>
                                    </p:animClr>
                                    <p:animClr clrSpc="rgb" dir="cw">
                                      <p:cBhvr>
                                        <p:cTn id="11" dur="500" accel="50000" autoRev="1" fill="hold" tmFilter="0, 0; .33333, 1; 1, 1">
                                          <p:stCondLst>
                                            <p:cond delay="0"/>
                                          </p:stCondLst>
                                        </p:cTn>
                                        <p:tgtEl>
                                          <p:spTgt spid="39941"/>
                                        </p:tgtEl>
                                        <p:attrNameLst>
                                          <p:attrName>fillcolor</p:attrName>
                                        </p:attrNameLst>
                                      </p:cBhvr>
                                      <p:to>
                                        <a:srgbClr val="FF0000"/>
                                      </p:to>
                                    </p:animClr>
                                    <p:set>
                                      <p:cBhvr>
                                        <p:cTn id="12" dur="1000" fill="hold"/>
                                        <p:tgtEl>
                                          <p:spTgt spid="39941"/>
                                        </p:tgtEl>
                                        <p:attrNameLst>
                                          <p:attrName>fill.type</p:attrName>
                                        </p:attrNameLst>
                                      </p:cBhvr>
                                      <p:to>
                                        <p:strVal val="solid"/>
                                      </p:to>
                                    </p:set>
                                    <p:set>
                                      <p:cBhvr>
                                        <p:cTn id="13" dur="1000" fill="hold"/>
                                        <p:tgtEl>
                                          <p:spTgt spid="39941"/>
                                        </p:tgtEl>
                                        <p:attrNameLst>
                                          <p:attrName>fill.on</p:attrName>
                                        </p:attrNameLst>
                                      </p:cBhvr>
                                      <p:to>
                                        <p:strVal val="true"/>
                                      </p:to>
                                    </p:set>
                                    <p:animScale>
                                      <p:cBhvr>
                                        <p:cTn id="14" dur="500" accel="50000" autoRev="1" fill="hold" tmFilter="0, 0; .33333, 1; 1, 1">
                                          <p:stCondLst>
                                            <p:cond delay="0"/>
                                          </p:stCondLst>
                                        </p:cTn>
                                        <p:tgtEl>
                                          <p:spTgt spid="39941"/>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animBg="1"/>
      <p:bldP spid="39941"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a:xfrm>
            <a:off x="301625" y="228600"/>
            <a:ext cx="8510588" cy="838200"/>
          </a:xfrm>
        </p:spPr>
        <p:txBody>
          <a:bodyPr/>
          <a:lstStyle/>
          <a:p>
            <a:r>
              <a:rPr lang="en-US" sz="2800" b="1"/>
              <a:t>Ohio State University WWW weather server</a:t>
            </a:r>
            <a:r>
              <a:rPr lang="en-US" sz="1600" b="1"/>
              <a:t/>
            </a:r>
            <a:br>
              <a:rPr lang="en-US" sz="1600" b="1"/>
            </a:br>
            <a:r>
              <a:rPr lang="en-US" sz="2800"/>
              <a:t>http://asp1.sbs.ohio-state.edu/</a:t>
            </a:r>
          </a:p>
        </p:txBody>
      </p:sp>
      <p:pic>
        <p:nvPicPr>
          <p:cNvPr id="38915" name="Picture 3"/>
          <p:cNvPicPr>
            <a:picLocks noChangeAspect="1" noChangeArrowheads="1"/>
          </p:cNvPicPr>
          <p:nvPr/>
        </p:nvPicPr>
        <p:blipFill>
          <a:blip r:embed="rId2"/>
          <a:srcRect/>
          <a:stretch>
            <a:fillRect/>
          </a:stretch>
        </p:blipFill>
        <p:spPr bwMode="auto">
          <a:xfrm>
            <a:off x="0" y="1144588"/>
            <a:ext cx="9144000" cy="5713412"/>
          </a:xfrm>
          <a:prstGeom prst="rect">
            <a:avLst/>
          </a:prstGeom>
          <a:noFill/>
          <a:ln w="9525">
            <a:noFill/>
            <a:miter lim="800000"/>
            <a:headEnd/>
            <a:tailEnd/>
          </a:ln>
          <a:effectLst/>
        </p:spPr>
      </p:pic>
      <p:sp>
        <p:nvSpPr>
          <p:cNvPr id="38919" name="Oval 7"/>
          <p:cNvSpPr>
            <a:spLocks noChangeArrowheads="1"/>
          </p:cNvSpPr>
          <p:nvPr/>
        </p:nvSpPr>
        <p:spPr bwMode="auto">
          <a:xfrm>
            <a:off x="5029200" y="3276600"/>
            <a:ext cx="1219200" cy="304800"/>
          </a:xfrm>
          <a:prstGeom prst="ellipse">
            <a:avLst/>
          </a:prstGeom>
          <a:noFill/>
          <a:ln w="57150">
            <a:solidFill>
              <a:schemeClr val="accent2"/>
            </a:solidFill>
            <a:round/>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38919"/>
                                        </p:tgtEl>
                                        <p:attrNameLst>
                                          <p:attrName>style.visibility</p:attrName>
                                        </p:attrNameLst>
                                      </p:cBhvr>
                                      <p:to>
                                        <p:strVal val="visible"/>
                                      </p:to>
                                    </p:set>
                                    <p:animEffect transition="in" filter="wedge">
                                      <p:cBhvr>
                                        <p:cTn id="7" dur="2000"/>
                                        <p:tgtEl>
                                          <p:spTgt spid="38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301625" y="228600"/>
            <a:ext cx="8510588" cy="838200"/>
          </a:xfrm>
        </p:spPr>
        <p:txBody>
          <a:bodyPr/>
          <a:lstStyle/>
          <a:p>
            <a:r>
              <a:rPr lang="en-US" sz="2800" b="1"/>
              <a:t>Ohio State University WWW weather server</a:t>
            </a:r>
            <a:r>
              <a:rPr lang="en-US" sz="1600" b="1"/>
              <a:t/>
            </a:r>
            <a:br>
              <a:rPr lang="en-US" sz="1600" b="1"/>
            </a:br>
            <a:r>
              <a:rPr lang="en-US" sz="2800"/>
              <a:t>http://asp1.sbs.ohio-state.edu/</a:t>
            </a:r>
          </a:p>
        </p:txBody>
      </p:sp>
      <p:pic>
        <p:nvPicPr>
          <p:cNvPr id="40964" name="Picture 4"/>
          <p:cNvPicPr>
            <a:picLocks noChangeAspect="1" noChangeArrowheads="1"/>
          </p:cNvPicPr>
          <p:nvPr/>
        </p:nvPicPr>
        <p:blipFill>
          <a:blip r:embed="rId2"/>
          <a:srcRect/>
          <a:stretch>
            <a:fillRect/>
          </a:stretch>
        </p:blipFill>
        <p:spPr bwMode="auto">
          <a:xfrm>
            <a:off x="0" y="1143000"/>
            <a:ext cx="9144000" cy="571500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301625" y="228600"/>
            <a:ext cx="8510588" cy="838200"/>
          </a:xfrm>
        </p:spPr>
        <p:txBody>
          <a:bodyPr/>
          <a:lstStyle/>
          <a:p>
            <a:r>
              <a:rPr lang="en-US" sz="3200" b="1"/>
              <a:t>Unisys Weather</a:t>
            </a:r>
            <a:r>
              <a:rPr lang="en-US" sz="6000"/>
              <a:t/>
            </a:r>
            <a:br>
              <a:rPr lang="en-US" sz="6000"/>
            </a:br>
            <a:r>
              <a:rPr lang="en-US" sz="2400"/>
              <a:t>http://weather.unisys.com/index.html</a:t>
            </a:r>
          </a:p>
        </p:txBody>
      </p:sp>
      <p:pic>
        <p:nvPicPr>
          <p:cNvPr id="41987" name="Picture 3"/>
          <p:cNvPicPr>
            <a:picLocks noChangeAspect="1" noChangeArrowheads="1"/>
          </p:cNvPicPr>
          <p:nvPr/>
        </p:nvPicPr>
        <p:blipFill>
          <a:blip r:embed="rId2"/>
          <a:srcRect/>
          <a:stretch>
            <a:fillRect/>
          </a:stretch>
        </p:blipFill>
        <p:spPr bwMode="auto">
          <a:xfrm>
            <a:off x="0" y="1143000"/>
            <a:ext cx="9144000" cy="5715000"/>
          </a:xfrm>
          <a:prstGeom prst="rect">
            <a:avLst/>
          </a:prstGeom>
          <a:noFill/>
          <a:ln w="9525">
            <a:noFill/>
            <a:miter lim="800000"/>
            <a:headEnd/>
            <a:tailEnd/>
          </a:ln>
          <a:effectLst/>
        </p:spPr>
      </p:pic>
      <p:sp>
        <p:nvSpPr>
          <p:cNvPr id="41988" name="Oval 4"/>
          <p:cNvSpPr>
            <a:spLocks noChangeArrowheads="1"/>
          </p:cNvSpPr>
          <p:nvPr/>
        </p:nvSpPr>
        <p:spPr bwMode="auto">
          <a:xfrm>
            <a:off x="2209800" y="5410200"/>
            <a:ext cx="1066800" cy="381000"/>
          </a:xfrm>
          <a:prstGeom prst="ellipse">
            <a:avLst/>
          </a:prstGeom>
          <a:noFill/>
          <a:ln w="57150">
            <a:solidFill>
              <a:srgbClr val="FF0000"/>
            </a:solidFill>
            <a:round/>
            <a:headEnd/>
            <a:tailEnd/>
          </a:ln>
          <a:effectLst/>
        </p:spPr>
        <p:txBody>
          <a:bodyPr wrap="none" anchor="ct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wedge">
                                      <p:cBhvr>
                                        <p:cTn id="7" dur="20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301625" y="228600"/>
            <a:ext cx="8510588" cy="838200"/>
          </a:xfrm>
        </p:spPr>
        <p:txBody>
          <a:bodyPr/>
          <a:lstStyle/>
          <a:p>
            <a:r>
              <a:rPr lang="en-US" sz="4000" b="1"/>
              <a:t>Unisys Weather</a:t>
            </a:r>
            <a:r>
              <a:rPr lang="en-US" sz="4000"/>
              <a:t/>
            </a:r>
            <a:br>
              <a:rPr lang="en-US" sz="4000"/>
            </a:br>
            <a:r>
              <a:rPr lang="en-US" sz="2000"/>
              <a:t>http://weather.unisys.com/eta/4panel/eta_pres_4panel.html</a:t>
            </a:r>
          </a:p>
        </p:txBody>
      </p:sp>
      <p:pic>
        <p:nvPicPr>
          <p:cNvPr id="44035" name="Picture 3"/>
          <p:cNvPicPr>
            <a:picLocks noChangeAspect="1" noChangeArrowheads="1"/>
          </p:cNvPicPr>
          <p:nvPr/>
        </p:nvPicPr>
        <p:blipFill>
          <a:blip r:embed="rId2"/>
          <a:srcRect/>
          <a:stretch>
            <a:fillRect/>
          </a:stretch>
        </p:blipFill>
        <p:spPr bwMode="auto">
          <a:xfrm>
            <a:off x="0" y="1144588"/>
            <a:ext cx="9144000" cy="5713412"/>
          </a:xfrm>
          <a:prstGeom prst="rect">
            <a:avLst/>
          </a:prstGeom>
          <a:noFill/>
          <a:ln w="9525">
            <a:noFill/>
            <a:miter lim="800000"/>
            <a:headEnd/>
            <a:tailEnd/>
          </a:ln>
          <a:effectLst/>
        </p:spPr>
      </p:pic>
      <p:sp>
        <p:nvSpPr>
          <p:cNvPr id="44037" name="Line 5"/>
          <p:cNvSpPr>
            <a:spLocks noChangeShapeType="1"/>
          </p:cNvSpPr>
          <p:nvPr/>
        </p:nvSpPr>
        <p:spPr bwMode="auto">
          <a:xfrm flipH="1">
            <a:off x="3048000" y="1219200"/>
            <a:ext cx="304800" cy="762000"/>
          </a:xfrm>
          <a:prstGeom prst="line">
            <a:avLst/>
          </a:prstGeom>
          <a:noFill/>
          <a:ln w="76200">
            <a:solidFill>
              <a:schemeClr val="hlink"/>
            </a:solidFill>
            <a:round/>
            <a:headEnd/>
            <a:tailEnd type="triangle" w="med" len="med"/>
          </a:ln>
          <a:effectLst/>
        </p:spPr>
        <p:txBody>
          <a:bodyP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2000" fill="hold" grpId="0" nodeType="withEffect">
                                  <p:stCondLst>
                                    <p:cond delay="0"/>
                                  </p:stCondLst>
                                  <p:childTnLst>
                                    <p:animClr clrSpc="rgb" dir="cw">
                                      <p:cBhvr override="childStyle">
                                        <p:cTn id="6" dur="100" fill="hold"/>
                                        <p:tgtEl>
                                          <p:spTgt spid="44037"/>
                                        </p:tgtEl>
                                        <p:attrNameLst>
                                          <p:attrName>style.color</p:attrName>
                                        </p:attrNameLst>
                                      </p:cBhvr>
                                      <p:to>
                                        <a:schemeClr val="accent2"/>
                                      </p:to>
                                    </p:animClr>
                                    <p:animClr clrSpc="rgb" dir="cw">
                                      <p:cBhvr>
                                        <p:cTn id="7" dur="100" fill="hold"/>
                                        <p:tgtEl>
                                          <p:spTgt spid="44037"/>
                                        </p:tgtEl>
                                        <p:attrNameLst>
                                          <p:attrName>fillcolor</p:attrName>
                                        </p:attrNameLst>
                                      </p:cBhvr>
                                      <p:to>
                                        <a:schemeClr val="accent2"/>
                                      </p:to>
                                    </p:animClr>
                                    <p:set>
                                      <p:cBhvr>
                                        <p:cTn id="8" dur="100" fill="hold"/>
                                        <p:tgtEl>
                                          <p:spTgt spid="44037"/>
                                        </p:tgtEl>
                                        <p:attrNameLst>
                                          <p:attrName>fill.type</p:attrName>
                                        </p:attrNameLst>
                                      </p:cBhvr>
                                      <p:to>
                                        <p:strVal val="solid"/>
                                      </p:to>
                                    </p:set>
                                    <p:set>
                                      <p:cBhvr>
                                        <p:cTn id="9" dur="100" fill="hold"/>
                                        <p:tgtEl>
                                          <p:spTgt spid="44037"/>
                                        </p:tgtEl>
                                        <p:attrNameLst>
                                          <p:attrName>fill.on</p:attrName>
                                        </p:attrNameLst>
                                      </p:cBhvr>
                                      <p:to>
                                        <p:strVal val="true"/>
                                      </p:to>
                                    </p:set>
                                    <p:animRot by="120000">
                                      <p:cBhvr>
                                        <p:cTn id="10" dur="100" fill="hold">
                                          <p:stCondLst>
                                            <p:cond delay="0"/>
                                          </p:stCondLst>
                                        </p:cTn>
                                        <p:tgtEl>
                                          <p:spTgt spid="44037"/>
                                        </p:tgtEl>
                                        <p:attrNameLst>
                                          <p:attrName>r</p:attrName>
                                        </p:attrNameLst>
                                      </p:cBhvr>
                                    </p:animRot>
                                    <p:animRot by="-240000">
                                      <p:cBhvr>
                                        <p:cTn id="11" dur="200" fill="hold">
                                          <p:stCondLst>
                                            <p:cond delay="200"/>
                                          </p:stCondLst>
                                        </p:cTn>
                                        <p:tgtEl>
                                          <p:spTgt spid="44037"/>
                                        </p:tgtEl>
                                        <p:attrNameLst>
                                          <p:attrName>r</p:attrName>
                                        </p:attrNameLst>
                                      </p:cBhvr>
                                    </p:animRot>
                                    <p:animRot by="240000">
                                      <p:cBhvr>
                                        <p:cTn id="12" dur="200" fill="hold">
                                          <p:stCondLst>
                                            <p:cond delay="400"/>
                                          </p:stCondLst>
                                        </p:cTn>
                                        <p:tgtEl>
                                          <p:spTgt spid="44037"/>
                                        </p:tgtEl>
                                        <p:attrNameLst>
                                          <p:attrName>r</p:attrName>
                                        </p:attrNameLst>
                                      </p:cBhvr>
                                    </p:animRot>
                                    <p:animRot by="-240000">
                                      <p:cBhvr>
                                        <p:cTn id="13" dur="200" fill="hold">
                                          <p:stCondLst>
                                            <p:cond delay="600"/>
                                          </p:stCondLst>
                                        </p:cTn>
                                        <p:tgtEl>
                                          <p:spTgt spid="44037"/>
                                        </p:tgtEl>
                                        <p:attrNameLst>
                                          <p:attrName>r</p:attrName>
                                        </p:attrNameLst>
                                      </p:cBhvr>
                                    </p:animRot>
                                    <p:animRot by="120000">
                                      <p:cBhvr>
                                        <p:cTn id="14" dur="200" fill="hold">
                                          <p:stCondLst>
                                            <p:cond delay="800"/>
                                          </p:stCondLst>
                                        </p:cTn>
                                        <p:tgtEl>
                                          <p:spTgt spid="440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descr="eta_pres_4panel"/>
          <p:cNvPicPr>
            <a:picLocks noChangeAspect="1" noChangeArrowheads="1"/>
          </p:cNvPicPr>
          <p:nvPr/>
        </p:nvPicPr>
        <p:blipFill>
          <a:blip r:embed="rId2"/>
          <a:srcRect/>
          <a:stretch>
            <a:fillRect/>
          </a:stretch>
        </p:blipFill>
        <p:spPr bwMode="auto">
          <a:xfrm>
            <a:off x="-190500" y="-71438"/>
            <a:ext cx="9525000" cy="7000876"/>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a:xfrm>
            <a:off x="301625" y="228600"/>
            <a:ext cx="8510588" cy="838200"/>
          </a:xfrm>
        </p:spPr>
        <p:txBody>
          <a:bodyPr/>
          <a:lstStyle/>
          <a:p>
            <a:r>
              <a:rPr lang="en-US" sz="4000" b="1"/>
              <a:t>Unisys Weather</a:t>
            </a:r>
            <a:r>
              <a:rPr lang="en-US" sz="4000"/>
              <a:t/>
            </a:r>
            <a:br>
              <a:rPr lang="en-US" sz="4000"/>
            </a:br>
            <a:r>
              <a:rPr lang="en-US" sz="2000"/>
              <a:t>http://weather.unisys.com/ngm/4panel/ngm_pres_4panel.html</a:t>
            </a:r>
          </a:p>
        </p:txBody>
      </p:sp>
      <p:pic>
        <p:nvPicPr>
          <p:cNvPr id="47107" name="Picture 3"/>
          <p:cNvPicPr>
            <a:picLocks noChangeAspect="1" noChangeArrowheads="1"/>
          </p:cNvPicPr>
          <p:nvPr/>
        </p:nvPicPr>
        <p:blipFill>
          <a:blip r:embed="rId2"/>
          <a:srcRect/>
          <a:stretch>
            <a:fillRect/>
          </a:stretch>
        </p:blipFill>
        <p:spPr bwMode="auto">
          <a:xfrm>
            <a:off x="0" y="1144588"/>
            <a:ext cx="9144000" cy="5713412"/>
          </a:xfrm>
          <a:prstGeom prst="rect">
            <a:avLst/>
          </a:prstGeom>
          <a:noFill/>
          <a:ln w="9525">
            <a:noFill/>
            <a:miter lim="800000"/>
            <a:headEnd/>
            <a:tailEnd/>
          </a:ln>
          <a:effectLst/>
        </p:spPr>
      </p:pic>
      <p:sp>
        <p:nvSpPr>
          <p:cNvPr id="47108" name="Line 4"/>
          <p:cNvSpPr>
            <a:spLocks noChangeShapeType="1"/>
          </p:cNvSpPr>
          <p:nvPr/>
        </p:nvSpPr>
        <p:spPr bwMode="auto">
          <a:xfrm flipH="1">
            <a:off x="3048000" y="1219200"/>
            <a:ext cx="304800" cy="762000"/>
          </a:xfrm>
          <a:prstGeom prst="line">
            <a:avLst/>
          </a:prstGeom>
          <a:noFill/>
          <a:ln w="76200">
            <a:solidFill>
              <a:schemeClr val="hlink"/>
            </a:solidFill>
            <a:round/>
            <a:headEnd/>
            <a:tailEnd type="triangle" w="med" len="med"/>
          </a:ln>
          <a:effectLst/>
        </p:spPr>
        <p:txBody>
          <a:bodyP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2000" fill="hold" grpId="0" nodeType="withEffect">
                                  <p:stCondLst>
                                    <p:cond delay="0"/>
                                  </p:stCondLst>
                                  <p:childTnLst>
                                    <p:animClr clrSpc="rgb" dir="cw">
                                      <p:cBhvr override="childStyle">
                                        <p:cTn id="6" dur="100" fill="hold"/>
                                        <p:tgtEl>
                                          <p:spTgt spid="47108"/>
                                        </p:tgtEl>
                                        <p:attrNameLst>
                                          <p:attrName>style.color</p:attrName>
                                        </p:attrNameLst>
                                      </p:cBhvr>
                                      <p:to>
                                        <a:schemeClr val="accent2"/>
                                      </p:to>
                                    </p:animClr>
                                    <p:animClr clrSpc="rgb" dir="cw">
                                      <p:cBhvr>
                                        <p:cTn id="7" dur="100" fill="hold"/>
                                        <p:tgtEl>
                                          <p:spTgt spid="47108"/>
                                        </p:tgtEl>
                                        <p:attrNameLst>
                                          <p:attrName>fillcolor</p:attrName>
                                        </p:attrNameLst>
                                      </p:cBhvr>
                                      <p:to>
                                        <a:schemeClr val="accent2"/>
                                      </p:to>
                                    </p:animClr>
                                    <p:set>
                                      <p:cBhvr>
                                        <p:cTn id="8" dur="100" fill="hold"/>
                                        <p:tgtEl>
                                          <p:spTgt spid="47108"/>
                                        </p:tgtEl>
                                        <p:attrNameLst>
                                          <p:attrName>fill.type</p:attrName>
                                        </p:attrNameLst>
                                      </p:cBhvr>
                                      <p:to>
                                        <p:strVal val="solid"/>
                                      </p:to>
                                    </p:set>
                                    <p:set>
                                      <p:cBhvr>
                                        <p:cTn id="9" dur="100" fill="hold"/>
                                        <p:tgtEl>
                                          <p:spTgt spid="47108"/>
                                        </p:tgtEl>
                                        <p:attrNameLst>
                                          <p:attrName>fill.on</p:attrName>
                                        </p:attrNameLst>
                                      </p:cBhvr>
                                      <p:to>
                                        <p:strVal val="true"/>
                                      </p:to>
                                    </p:set>
                                    <p:animRot by="120000">
                                      <p:cBhvr>
                                        <p:cTn id="10" dur="100" fill="hold">
                                          <p:stCondLst>
                                            <p:cond delay="0"/>
                                          </p:stCondLst>
                                        </p:cTn>
                                        <p:tgtEl>
                                          <p:spTgt spid="47108"/>
                                        </p:tgtEl>
                                        <p:attrNameLst>
                                          <p:attrName>r</p:attrName>
                                        </p:attrNameLst>
                                      </p:cBhvr>
                                    </p:animRot>
                                    <p:animRot by="-240000">
                                      <p:cBhvr>
                                        <p:cTn id="11" dur="200" fill="hold">
                                          <p:stCondLst>
                                            <p:cond delay="200"/>
                                          </p:stCondLst>
                                        </p:cTn>
                                        <p:tgtEl>
                                          <p:spTgt spid="47108"/>
                                        </p:tgtEl>
                                        <p:attrNameLst>
                                          <p:attrName>r</p:attrName>
                                        </p:attrNameLst>
                                      </p:cBhvr>
                                    </p:animRot>
                                    <p:animRot by="240000">
                                      <p:cBhvr>
                                        <p:cTn id="12" dur="200" fill="hold">
                                          <p:stCondLst>
                                            <p:cond delay="400"/>
                                          </p:stCondLst>
                                        </p:cTn>
                                        <p:tgtEl>
                                          <p:spTgt spid="47108"/>
                                        </p:tgtEl>
                                        <p:attrNameLst>
                                          <p:attrName>r</p:attrName>
                                        </p:attrNameLst>
                                      </p:cBhvr>
                                    </p:animRot>
                                    <p:animRot by="-240000">
                                      <p:cBhvr>
                                        <p:cTn id="13" dur="200" fill="hold">
                                          <p:stCondLst>
                                            <p:cond delay="600"/>
                                          </p:stCondLst>
                                        </p:cTn>
                                        <p:tgtEl>
                                          <p:spTgt spid="47108"/>
                                        </p:tgtEl>
                                        <p:attrNameLst>
                                          <p:attrName>r</p:attrName>
                                        </p:attrNameLst>
                                      </p:cBhvr>
                                    </p:animRot>
                                    <p:animRot by="120000">
                                      <p:cBhvr>
                                        <p:cTn id="14" dur="200" fill="hold">
                                          <p:stCondLst>
                                            <p:cond delay="800"/>
                                          </p:stCondLst>
                                        </p:cTn>
                                        <p:tgtEl>
                                          <p:spTgt spid="4710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ngm_pres_4panel"/>
          <p:cNvPicPr>
            <a:picLocks noChangeAspect="1" noChangeArrowheads="1"/>
          </p:cNvPicPr>
          <p:nvPr/>
        </p:nvPicPr>
        <p:blipFill>
          <a:blip r:embed="rId2"/>
          <a:srcRect/>
          <a:stretch>
            <a:fillRect/>
          </a:stretch>
        </p:blipFill>
        <p:spPr bwMode="auto">
          <a:xfrm>
            <a:off x="-190500" y="-71438"/>
            <a:ext cx="9525000" cy="7000876"/>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p:cNvPicPr>
            <a:picLocks noChangeAspect="1" noChangeArrowheads="1"/>
          </p:cNvPicPr>
          <p:nvPr/>
        </p:nvPicPr>
        <p:blipFill>
          <a:blip r:embed="rId2"/>
          <a:srcRect/>
          <a:stretch>
            <a:fillRect/>
          </a:stretch>
        </p:blipFill>
        <p:spPr bwMode="auto">
          <a:xfrm>
            <a:off x="0" y="1144588"/>
            <a:ext cx="9144000" cy="5713412"/>
          </a:xfrm>
          <a:prstGeom prst="rect">
            <a:avLst/>
          </a:prstGeom>
          <a:noFill/>
          <a:ln w="9525">
            <a:noFill/>
            <a:miter lim="800000"/>
            <a:headEnd/>
            <a:tailEnd/>
          </a:ln>
          <a:effectLst/>
        </p:spPr>
      </p:pic>
      <p:sp>
        <p:nvSpPr>
          <p:cNvPr id="49154" name="Rectangle 2"/>
          <p:cNvSpPr>
            <a:spLocks noGrp="1" noRot="1" noChangeArrowheads="1"/>
          </p:cNvSpPr>
          <p:nvPr>
            <p:ph type="title"/>
          </p:nvPr>
        </p:nvSpPr>
        <p:spPr>
          <a:xfrm>
            <a:off x="301625" y="228600"/>
            <a:ext cx="8510588" cy="838200"/>
          </a:xfrm>
        </p:spPr>
        <p:txBody>
          <a:bodyPr/>
          <a:lstStyle/>
          <a:p>
            <a:r>
              <a:rPr lang="en-US" sz="4000" b="1"/>
              <a:t>Unisys Weather</a:t>
            </a:r>
            <a:r>
              <a:rPr lang="en-US" sz="4000"/>
              <a:t/>
            </a:r>
            <a:br>
              <a:rPr lang="en-US" sz="4000"/>
            </a:br>
            <a:r>
              <a:rPr lang="en-US" sz="2000"/>
              <a:t>http://weather.unisys.com/aviation/6panel/avn_pres_6panel.html</a:t>
            </a:r>
          </a:p>
        </p:txBody>
      </p:sp>
      <p:sp>
        <p:nvSpPr>
          <p:cNvPr id="49155" name="Line 3"/>
          <p:cNvSpPr>
            <a:spLocks noChangeShapeType="1"/>
          </p:cNvSpPr>
          <p:nvPr/>
        </p:nvSpPr>
        <p:spPr bwMode="auto">
          <a:xfrm flipH="1">
            <a:off x="3200400" y="1219200"/>
            <a:ext cx="304800" cy="762000"/>
          </a:xfrm>
          <a:prstGeom prst="line">
            <a:avLst/>
          </a:prstGeom>
          <a:noFill/>
          <a:ln w="76200">
            <a:solidFill>
              <a:schemeClr val="hlink"/>
            </a:solidFill>
            <a:round/>
            <a:headEnd/>
            <a:tailEnd type="triangle" w="med" len="med"/>
          </a:ln>
          <a:effectLst/>
        </p:spPr>
        <p:txBody>
          <a:bodyP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2000" fill="hold" grpId="0" nodeType="withEffect">
                                  <p:stCondLst>
                                    <p:cond delay="0"/>
                                  </p:stCondLst>
                                  <p:childTnLst>
                                    <p:animClr clrSpc="rgb" dir="cw">
                                      <p:cBhvr override="childStyle">
                                        <p:cTn id="6" dur="100" fill="hold"/>
                                        <p:tgtEl>
                                          <p:spTgt spid="49155"/>
                                        </p:tgtEl>
                                        <p:attrNameLst>
                                          <p:attrName>style.color</p:attrName>
                                        </p:attrNameLst>
                                      </p:cBhvr>
                                      <p:to>
                                        <a:schemeClr val="accent2"/>
                                      </p:to>
                                    </p:animClr>
                                    <p:animClr clrSpc="rgb" dir="cw">
                                      <p:cBhvr>
                                        <p:cTn id="7" dur="100" fill="hold"/>
                                        <p:tgtEl>
                                          <p:spTgt spid="49155"/>
                                        </p:tgtEl>
                                        <p:attrNameLst>
                                          <p:attrName>fillcolor</p:attrName>
                                        </p:attrNameLst>
                                      </p:cBhvr>
                                      <p:to>
                                        <a:schemeClr val="accent2"/>
                                      </p:to>
                                    </p:animClr>
                                    <p:set>
                                      <p:cBhvr>
                                        <p:cTn id="8" dur="100" fill="hold"/>
                                        <p:tgtEl>
                                          <p:spTgt spid="49155"/>
                                        </p:tgtEl>
                                        <p:attrNameLst>
                                          <p:attrName>fill.type</p:attrName>
                                        </p:attrNameLst>
                                      </p:cBhvr>
                                      <p:to>
                                        <p:strVal val="solid"/>
                                      </p:to>
                                    </p:set>
                                    <p:set>
                                      <p:cBhvr>
                                        <p:cTn id="9" dur="100" fill="hold"/>
                                        <p:tgtEl>
                                          <p:spTgt spid="49155"/>
                                        </p:tgtEl>
                                        <p:attrNameLst>
                                          <p:attrName>fill.on</p:attrName>
                                        </p:attrNameLst>
                                      </p:cBhvr>
                                      <p:to>
                                        <p:strVal val="true"/>
                                      </p:to>
                                    </p:set>
                                    <p:animRot by="120000">
                                      <p:cBhvr>
                                        <p:cTn id="10" dur="100" fill="hold">
                                          <p:stCondLst>
                                            <p:cond delay="0"/>
                                          </p:stCondLst>
                                        </p:cTn>
                                        <p:tgtEl>
                                          <p:spTgt spid="49155"/>
                                        </p:tgtEl>
                                        <p:attrNameLst>
                                          <p:attrName>r</p:attrName>
                                        </p:attrNameLst>
                                      </p:cBhvr>
                                    </p:animRot>
                                    <p:animRot by="-240000">
                                      <p:cBhvr>
                                        <p:cTn id="11" dur="200" fill="hold">
                                          <p:stCondLst>
                                            <p:cond delay="200"/>
                                          </p:stCondLst>
                                        </p:cTn>
                                        <p:tgtEl>
                                          <p:spTgt spid="49155"/>
                                        </p:tgtEl>
                                        <p:attrNameLst>
                                          <p:attrName>r</p:attrName>
                                        </p:attrNameLst>
                                      </p:cBhvr>
                                    </p:animRot>
                                    <p:animRot by="240000">
                                      <p:cBhvr>
                                        <p:cTn id="12" dur="200" fill="hold">
                                          <p:stCondLst>
                                            <p:cond delay="400"/>
                                          </p:stCondLst>
                                        </p:cTn>
                                        <p:tgtEl>
                                          <p:spTgt spid="49155"/>
                                        </p:tgtEl>
                                        <p:attrNameLst>
                                          <p:attrName>r</p:attrName>
                                        </p:attrNameLst>
                                      </p:cBhvr>
                                    </p:animRot>
                                    <p:animRot by="-240000">
                                      <p:cBhvr>
                                        <p:cTn id="13" dur="200" fill="hold">
                                          <p:stCondLst>
                                            <p:cond delay="600"/>
                                          </p:stCondLst>
                                        </p:cTn>
                                        <p:tgtEl>
                                          <p:spTgt spid="49155"/>
                                        </p:tgtEl>
                                        <p:attrNameLst>
                                          <p:attrName>r</p:attrName>
                                        </p:attrNameLst>
                                      </p:cBhvr>
                                    </p:animRot>
                                    <p:animRot by="120000">
                                      <p:cBhvr>
                                        <p:cTn id="14" dur="200" fill="hold">
                                          <p:stCondLst>
                                            <p:cond delay="800"/>
                                          </p:stCondLst>
                                        </p:cTn>
                                        <p:tgtEl>
                                          <p:spTgt spid="4915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5" descr="avn_pres_6panel"/>
          <p:cNvPicPr>
            <a:picLocks noChangeAspect="1" noChangeArrowheads="1"/>
          </p:cNvPicPr>
          <p:nvPr/>
        </p:nvPicPr>
        <p:blipFill>
          <a:blip r:embed="rId2"/>
          <a:srcRect/>
          <a:stretch>
            <a:fillRect/>
          </a:stretch>
        </p:blipFill>
        <p:spPr bwMode="auto">
          <a:xfrm>
            <a:off x="0" y="838200"/>
            <a:ext cx="9144000" cy="443865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srcRect/>
          <a:stretch>
            <a:fillRect/>
          </a:stretch>
        </p:blipFill>
        <p:spPr bwMode="auto">
          <a:xfrm>
            <a:off x="0" y="1141413"/>
            <a:ext cx="9144000" cy="5716587"/>
          </a:xfrm>
          <a:prstGeom prst="rect">
            <a:avLst/>
          </a:prstGeom>
          <a:noFill/>
          <a:ln w="9525">
            <a:noFill/>
            <a:miter lim="800000"/>
            <a:headEnd/>
            <a:tailEnd/>
          </a:ln>
          <a:effectLst/>
        </p:spPr>
      </p:pic>
      <p:sp>
        <p:nvSpPr>
          <p:cNvPr id="51203" name="Rectangle 3"/>
          <p:cNvSpPr>
            <a:spLocks noGrp="1" noRot="1" noChangeArrowheads="1"/>
          </p:cNvSpPr>
          <p:nvPr>
            <p:ph type="title"/>
          </p:nvPr>
        </p:nvSpPr>
        <p:spPr>
          <a:xfrm>
            <a:off x="301625" y="228600"/>
            <a:ext cx="8510588" cy="838200"/>
          </a:xfrm>
          <a:noFill/>
          <a:ln/>
        </p:spPr>
        <p:txBody>
          <a:bodyPr/>
          <a:lstStyle/>
          <a:p>
            <a:r>
              <a:rPr lang="en-US" sz="4000" b="1"/>
              <a:t>Unisys Weather</a:t>
            </a:r>
            <a:r>
              <a:rPr lang="en-US" sz="4000"/>
              <a:t/>
            </a:r>
            <a:br>
              <a:rPr lang="en-US" sz="4000"/>
            </a:br>
            <a:r>
              <a:rPr lang="en-US" sz="2000"/>
              <a:t>http://weather.unisys.com/aviation/6panel/avn_pres_6panel.html</a:t>
            </a:r>
          </a:p>
        </p:txBody>
      </p:sp>
      <p:sp>
        <p:nvSpPr>
          <p:cNvPr id="51204" name="Line 4"/>
          <p:cNvSpPr>
            <a:spLocks noChangeShapeType="1"/>
          </p:cNvSpPr>
          <p:nvPr/>
        </p:nvSpPr>
        <p:spPr bwMode="auto">
          <a:xfrm flipH="1">
            <a:off x="2971800" y="1219200"/>
            <a:ext cx="304800" cy="762000"/>
          </a:xfrm>
          <a:prstGeom prst="line">
            <a:avLst/>
          </a:prstGeom>
          <a:noFill/>
          <a:ln w="76200">
            <a:solidFill>
              <a:schemeClr val="hlink"/>
            </a:solidFill>
            <a:round/>
            <a:headEnd/>
            <a:tailEnd type="triangle" w="med" len="med"/>
          </a:ln>
          <a:effectLst/>
        </p:spPr>
        <p:txBody>
          <a:bodyPr/>
          <a:lstStyle/>
          <a:p>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2000" fill="hold" grpId="0" nodeType="withEffect">
                                  <p:stCondLst>
                                    <p:cond delay="0"/>
                                  </p:stCondLst>
                                  <p:childTnLst>
                                    <p:animClr clrSpc="rgb" dir="cw">
                                      <p:cBhvr override="childStyle">
                                        <p:cTn id="6" dur="100" fill="hold"/>
                                        <p:tgtEl>
                                          <p:spTgt spid="51204"/>
                                        </p:tgtEl>
                                        <p:attrNameLst>
                                          <p:attrName>style.color</p:attrName>
                                        </p:attrNameLst>
                                      </p:cBhvr>
                                      <p:to>
                                        <a:schemeClr val="accent2"/>
                                      </p:to>
                                    </p:animClr>
                                    <p:animClr clrSpc="rgb" dir="cw">
                                      <p:cBhvr>
                                        <p:cTn id="7" dur="100" fill="hold"/>
                                        <p:tgtEl>
                                          <p:spTgt spid="51204"/>
                                        </p:tgtEl>
                                        <p:attrNameLst>
                                          <p:attrName>fillcolor</p:attrName>
                                        </p:attrNameLst>
                                      </p:cBhvr>
                                      <p:to>
                                        <a:schemeClr val="accent2"/>
                                      </p:to>
                                    </p:animClr>
                                    <p:set>
                                      <p:cBhvr>
                                        <p:cTn id="8" dur="100" fill="hold"/>
                                        <p:tgtEl>
                                          <p:spTgt spid="51204"/>
                                        </p:tgtEl>
                                        <p:attrNameLst>
                                          <p:attrName>fill.type</p:attrName>
                                        </p:attrNameLst>
                                      </p:cBhvr>
                                      <p:to>
                                        <p:strVal val="solid"/>
                                      </p:to>
                                    </p:set>
                                    <p:set>
                                      <p:cBhvr>
                                        <p:cTn id="9" dur="100" fill="hold"/>
                                        <p:tgtEl>
                                          <p:spTgt spid="51204"/>
                                        </p:tgtEl>
                                        <p:attrNameLst>
                                          <p:attrName>fill.on</p:attrName>
                                        </p:attrNameLst>
                                      </p:cBhvr>
                                      <p:to>
                                        <p:strVal val="true"/>
                                      </p:to>
                                    </p:set>
                                    <p:animRot by="120000">
                                      <p:cBhvr>
                                        <p:cTn id="10" dur="100" fill="hold">
                                          <p:stCondLst>
                                            <p:cond delay="0"/>
                                          </p:stCondLst>
                                        </p:cTn>
                                        <p:tgtEl>
                                          <p:spTgt spid="51204"/>
                                        </p:tgtEl>
                                        <p:attrNameLst>
                                          <p:attrName>r</p:attrName>
                                        </p:attrNameLst>
                                      </p:cBhvr>
                                    </p:animRot>
                                    <p:animRot by="-240000">
                                      <p:cBhvr>
                                        <p:cTn id="11" dur="200" fill="hold">
                                          <p:stCondLst>
                                            <p:cond delay="200"/>
                                          </p:stCondLst>
                                        </p:cTn>
                                        <p:tgtEl>
                                          <p:spTgt spid="51204"/>
                                        </p:tgtEl>
                                        <p:attrNameLst>
                                          <p:attrName>r</p:attrName>
                                        </p:attrNameLst>
                                      </p:cBhvr>
                                    </p:animRot>
                                    <p:animRot by="240000">
                                      <p:cBhvr>
                                        <p:cTn id="12" dur="200" fill="hold">
                                          <p:stCondLst>
                                            <p:cond delay="400"/>
                                          </p:stCondLst>
                                        </p:cTn>
                                        <p:tgtEl>
                                          <p:spTgt spid="51204"/>
                                        </p:tgtEl>
                                        <p:attrNameLst>
                                          <p:attrName>r</p:attrName>
                                        </p:attrNameLst>
                                      </p:cBhvr>
                                    </p:animRot>
                                    <p:animRot by="-240000">
                                      <p:cBhvr>
                                        <p:cTn id="13" dur="200" fill="hold">
                                          <p:stCondLst>
                                            <p:cond delay="600"/>
                                          </p:stCondLst>
                                        </p:cTn>
                                        <p:tgtEl>
                                          <p:spTgt spid="51204"/>
                                        </p:tgtEl>
                                        <p:attrNameLst>
                                          <p:attrName>r</p:attrName>
                                        </p:attrNameLst>
                                      </p:cBhvr>
                                    </p:animRot>
                                    <p:animRot by="120000">
                                      <p:cBhvr>
                                        <p:cTn id="14" dur="200" fill="hold">
                                          <p:stCondLst>
                                            <p:cond delay="800"/>
                                          </p:stCondLst>
                                        </p:cTn>
                                        <p:tgtEl>
                                          <p:spTgt spid="5120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mrf_pres_9panel"/>
          <p:cNvPicPr>
            <a:picLocks noChangeAspect="1" noChangeArrowheads="1"/>
          </p:cNvPicPr>
          <p:nvPr/>
        </p:nvPicPr>
        <p:blipFill>
          <a:blip r:embed="rId2"/>
          <a:srcRect/>
          <a:stretch>
            <a:fillRect/>
          </a:stretch>
        </p:blipFill>
        <p:spPr bwMode="auto">
          <a:xfrm>
            <a:off x="0" y="-71438"/>
            <a:ext cx="9144000" cy="7000876"/>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Rot="1" noChangeArrowheads="1"/>
          </p:cNvSpPr>
          <p:nvPr>
            <p:ph type="title"/>
          </p:nvPr>
        </p:nvSpPr>
        <p:spPr>
          <a:xfrm>
            <a:off x="228600" y="152400"/>
            <a:ext cx="8686800" cy="792163"/>
          </a:xfrm>
        </p:spPr>
        <p:txBody>
          <a:bodyPr/>
          <a:lstStyle/>
          <a:p>
            <a:r>
              <a:rPr lang="en-US" sz="3200" b="1" i="1">
                <a:solidFill>
                  <a:schemeClr val="folHlink"/>
                </a:solidFill>
              </a:rPr>
              <a:t>Meteorology for the Amateur Astronomer</a:t>
            </a:r>
          </a:p>
        </p:txBody>
      </p:sp>
      <p:pic>
        <p:nvPicPr>
          <p:cNvPr id="53252" name="Picture 4" descr="Jim J"/>
          <p:cNvPicPr>
            <a:picLocks noChangeAspect="1" noChangeArrowheads="1"/>
          </p:cNvPicPr>
          <p:nvPr/>
        </p:nvPicPr>
        <p:blipFill>
          <a:blip r:embed="rId3"/>
          <a:srcRect/>
          <a:stretch>
            <a:fillRect/>
          </a:stretch>
        </p:blipFill>
        <p:spPr bwMode="auto">
          <a:xfrm>
            <a:off x="6629400" y="1066800"/>
            <a:ext cx="1447800" cy="1447800"/>
          </a:xfrm>
          <a:prstGeom prst="rect">
            <a:avLst/>
          </a:prstGeom>
          <a:noFill/>
        </p:spPr>
      </p:pic>
      <p:sp>
        <p:nvSpPr>
          <p:cNvPr id="53254" name="Rectangle 6"/>
          <p:cNvSpPr>
            <a:spLocks noGrp="1" noRot="1" noChangeArrowheads="1"/>
          </p:cNvSpPr>
          <p:nvPr>
            <p:ph type="body" idx="1"/>
          </p:nvPr>
        </p:nvSpPr>
        <p:spPr>
          <a:xfrm>
            <a:off x="0" y="2667000"/>
            <a:ext cx="9144000" cy="4191000"/>
          </a:xfrm>
        </p:spPr>
        <p:txBody>
          <a:bodyPr/>
          <a:lstStyle/>
          <a:p>
            <a:pPr algn="ctr">
              <a:buFont typeface="Wingdings" pitchFamily="2" charset="2"/>
              <a:buNone/>
            </a:pPr>
            <a:r>
              <a:rPr lang="en-US" sz="25200" b="1"/>
              <a:t>?</a:t>
            </a: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1" nodeType="withEffect">
                                  <p:stCondLst>
                                    <p:cond delay="0"/>
                                  </p:stCondLst>
                                  <p:iterate type="lt">
                                    <p:tmPct val="0"/>
                                  </p:iterate>
                                  <p:childTnLst>
                                    <p:set>
                                      <p:cBhvr>
                                        <p:cTn id="6" dur="1" fill="hold">
                                          <p:stCondLst>
                                            <p:cond delay="0"/>
                                          </p:stCondLst>
                                        </p:cTn>
                                        <p:tgtEl>
                                          <p:spTgt spid="53254">
                                            <p:txEl>
                                              <p:pRg st="0" end="0"/>
                                            </p:txEl>
                                          </p:spTgt>
                                        </p:tgtEl>
                                        <p:attrNameLst>
                                          <p:attrName>style.visibility</p:attrName>
                                        </p:attrNameLst>
                                      </p:cBhvr>
                                      <p:to>
                                        <p:strVal val="visible"/>
                                      </p:to>
                                    </p:set>
                                    <p:animEffect transition="in" filter="fade">
                                      <p:cBhvr>
                                        <p:cTn id="7" dur="2000"/>
                                        <p:tgtEl>
                                          <p:spTgt spid="53254">
                                            <p:txEl>
                                              <p:pRg st="0" end="0"/>
                                            </p:txEl>
                                          </p:spTgt>
                                        </p:tgtEl>
                                      </p:cBhvr>
                                    </p:animEffect>
                                    <p:anim calcmode="lin" valueType="num">
                                      <p:cBhvr>
                                        <p:cTn id="8" dur="2000" fill="hold"/>
                                        <p:tgtEl>
                                          <p:spTgt spid="53254">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53254">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53254">
                                            <p:txEl>
                                              <p:pRg st="0" end="0"/>
                                            </p:txEl>
                                          </p:spTgt>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4" presetClass="emph" presetSubtype="0" fill="hold" grpId="2" nodeType="afterEffect">
                                  <p:stCondLst>
                                    <p:cond delay="0"/>
                                  </p:stCondLst>
                                  <p:iterate type="lt">
                                    <p:tmPct val="10000"/>
                                  </p:iterate>
                                  <p:childTnLst>
                                    <p:animMotion origin="layout" path="M 0.0 0.0 L 0.0 -0.07213" pathEditMode="relative" ptsTypes="">
                                      <p:cBhvr>
                                        <p:cTn id="13" dur="250" accel="50000" decel="50000" autoRev="1" fill="hold">
                                          <p:stCondLst>
                                            <p:cond delay="0"/>
                                          </p:stCondLst>
                                        </p:cTn>
                                        <p:tgtEl>
                                          <p:spTgt spid="53254">
                                            <p:txEl>
                                              <p:pRg st="0" end="0"/>
                                            </p:txEl>
                                          </p:spTgt>
                                        </p:tgtEl>
                                        <p:attrNameLst>
                                          <p:attrName>ppt_x</p:attrName>
                                          <p:attrName>ppt_y</p:attrName>
                                        </p:attrNameLst>
                                      </p:cBhvr>
                                    </p:animMotion>
                                    <p:animRot by="1500000">
                                      <p:cBhvr>
                                        <p:cTn id="14" dur="125" fill="hold">
                                          <p:stCondLst>
                                            <p:cond delay="0"/>
                                          </p:stCondLst>
                                        </p:cTn>
                                        <p:tgtEl>
                                          <p:spTgt spid="53254">
                                            <p:txEl>
                                              <p:pRg st="0" end="0"/>
                                            </p:txEl>
                                          </p:spTgt>
                                        </p:tgtEl>
                                        <p:attrNameLst>
                                          <p:attrName>r</p:attrName>
                                        </p:attrNameLst>
                                      </p:cBhvr>
                                    </p:animRot>
                                    <p:animRot by="-1500000">
                                      <p:cBhvr>
                                        <p:cTn id="15" dur="125" fill="hold">
                                          <p:stCondLst>
                                            <p:cond delay="125"/>
                                          </p:stCondLst>
                                        </p:cTn>
                                        <p:tgtEl>
                                          <p:spTgt spid="53254">
                                            <p:txEl>
                                              <p:pRg st="0" end="0"/>
                                            </p:txEl>
                                          </p:spTgt>
                                        </p:tgtEl>
                                        <p:attrNameLst>
                                          <p:attrName>r</p:attrName>
                                        </p:attrNameLst>
                                      </p:cBhvr>
                                    </p:animRot>
                                    <p:animRot by="-1500000">
                                      <p:cBhvr>
                                        <p:cTn id="16" dur="125" fill="hold">
                                          <p:stCondLst>
                                            <p:cond delay="250"/>
                                          </p:stCondLst>
                                        </p:cTn>
                                        <p:tgtEl>
                                          <p:spTgt spid="53254">
                                            <p:txEl>
                                              <p:pRg st="0" end="0"/>
                                            </p:txEl>
                                          </p:spTgt>
                                        </p:tgtEl>
                                        <p:attrNameLst>
                                          <p:attrName>r</p:attrName>
                                        </p:attrNameLst>
                                      </p:cBhvr>
                                    </p:animRot>
                                    <p:animRot by="1500000">
                                      <p:cBhvr>
                                        <p:cTn id="17" dur="125" fill="hold">
                                          <p:stCondLst>
                                            <p:cond delay="375"/>
                                          </p:stCondLst>
                                        </p:cTn>
                                        <p:tgtEl>
                                          <p:spTgt spid="5325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4" grpId="1" build="p"/>
      <p:bldP spid="53254" grpId="2" build="p"/>
    </p:bldLst>
  </p:timing>
</p:sld>
</file>

<file path=ppt/theme/theme1.xml><?xml version="1.0" encoding="utf-8"?>
<a:theme xmlns:a="http://schemas.openxmlformats.org/drawingml/2006/main" name="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Clouds</Template>
  <TotalTime>98</TotalTime>
  <Words>238</Words>
  <Application>Microsoft Office PowerPoint</Application>
  <PresentationFormat>On-screen Show (4:3)</PresentationFormat>
  <Paragraphs>31</Paragraphs>
  <Slides>25</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Wingdings</vt:lpstr>
      <vt:lpstr>Clouds</vt:lpstr>
      <vt:lpstr>Slide 1</vt:lpstr>
      <vt:lpstr>Meteorology for the Amateur Astronomer</vt:lpstr>
      <vt:lpstr>Just what is “seeing”</vt:lpstr>
      <vt:lpstr>Hydrometeorological Prediction Center  http://www.hpc.ncep.noaa.gov/basicwx/basicwx.shtml</vt:lpstr>
      <vt:lpstr>Hydrometeorological Prediction Center  http://www.hpc.ncep.noaa.gov/basicwx/92fbw.gif</vt:lpstr>
      <vt:lpstr>Hydrometeorological Prediction Center  http://www.hpc.ncep.noaa.gov/basicwx/basicwx.shtml</vt:lpstr>
      <vt:lpstr>Hydrometeorological Prediction Center  http://www.hpc.ncep.noaa.gov/basicwx/94fbw.gif</vt:lpstr>
      <vt:lpstr>Meteorological Development Laboratory  http://www.nws.noaa.gov/tdl/synop/products.shtml</vt:lpstr>
      <vt:lpstr>Meteorological Development Laboratory  http://www.nws.noaa.gov/tdl/synop/products/bullform.all.htm</vt:lpstr>
      <vt:lpstr>Meteorological Development Laboratory  http://www.nws.noaa.gov/tdl/synop/products/bullform.all.htm</vt:lpstr>
      <vt:lpstr>MOS FORECASTS  http://www.nws.noaa.gov/cgi-bin/mos/getall.pl?sta=KORF</vt:lpstr>
      <vt:lpstr>Ohio State University WWW weather server http://asp1.sbs.ohio-state.edu/</vt:lpstr>
      <vt:lpstr>Ohio State University WWW weather server http://asp1.sbs.ohio-state.edu/</vt:lpstr>
      <vt:lpstr>Ohio State University WWW weather server http://asp1.sbs.ohio-state.edu/</vt:lpstr>
      <vt:lpstr>Ohio State University WWW weather server http://asp1.sbs.ohio-state.edu/</vt:lpstr>
      <vt:lpstr>Unisys Weather http://weather.unisys.com/index.html</vt:lpstr>
      <vt:lpstr>Unisys Weather http://weather.unisys.com/eta/4panel/eta_pres_4panel.html</vt:lpstr>
      <vt:lpstr>Slide 18</vt:lpstr>
      <vt:lpstr>Unisys Weather http://weather.unisys.com/ngm/4panel/ngm_pres_4panel.html</vt:lpstr>
      <vt:lpstr>Slide 20</vt:lpstr>
      <vt:lpstr>Unisys Weather http://weather.unisys.com/aviation/6panel/avn_pres_6panel.html</vt:lpstr>
      <vt:lpstr>Slide 22</vt:lpstr>
      <vt:lpstr>Unisys Weather http://weather.unisys.com/aviation/6panel/avn_pres_6panel.html</vt:lpstr>
      <vt:lpstr>Slide 24</vt:lpstr>
      <vt:lpstr>Meteorology for the Amateur Astronomer</vt:lpstr>
    </vt:vector>
  </TitlesOfParts>
  <Company>- none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Meteorology for the Amateur Astronomer</dc:title>
  <dc:creator>Kevin B. Weiner</dc:creator>
  <cp:lastModifiedBy>Kevin Weiner</cp:lastModifiedBy>
  <cp:revision>22</cp:revision>
  <dcterms:created xsi:type="dcterms:W3CDTF">2005-04-07T04:48:08Z</dcterms:created>
  <dcterms:modified xsi:type="dcterms:W3CDTF">2008-09-30T02:44:41Z</dcterms:modified>
</cp:coreProperties>
</file>