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55"/>
  </p:notesMasterIdLst>
  <p:handoutMasterIdLst>
    <p:handoutMasterId r:id="rId56"/>
  </p:handoutMasterIdLst>
  <p:sldIdLst>
    <p:sldId id="285" r:id="rId2"/>
    <p:sldId id="345" r:id="rId3"/>
    <p:sldId id="287" r:id="rId4"/>
    <p:sldId id="442" r:id="rId5"/>
    <p:sldId id="443" r:id="rId6"/>
    <p:sldId id="337" r:id="rId7"/>
    <p:sldId id="366" r:id="rId8"/>
    <p:sldId id="338" r:id="rId9"/>
    <p:sldId id="417" r:id="rId10"/>
    <p:sldId id="418" r:id="rId11"/>
    <p:sldId id="419" r:id="rId12"/>
    <p:sldId id="420" r:id="rId13"/>
    <p:sldId id="421" r:id="rId14"/>
    <p:sldId id="422" r:id="rId15"/>
    <p:sldId id="423" r:id="rId16"/>
    <p:sldId id="424" r:id="rId17"/>
    <p:sldId id="425" r:id="rId18"/>
    <p:sldId id="351" r:id="rId19"/>
    <p:sldId id="388" r:id="rId20"/>
    <p:sldId id="395" r:id="rId21"/>
    <p:sldId id="428" r:id="rId22"/>
    <p:sldId id="372" r:id="rId23"/>
    <p:sldId id="436" r:id="rId24"/>
    <p:sldId id="437" r:id="rId25"/>
    <p:sldId id="400" r:id="rId26"/>
    <p:sldId id="369" r:id="rId27"/>
    <p:sldId id="438" r:id="rId28"/>
    <p:sldId id="439" r:id="rId29"/>
    <p:sldId id="379" r:id="rId30"/>
    <p:sldId id="380" r:id="rId31"/>
    <p:sldId id="381" r:id="rId32"/>
    <p:sldId id="383" r:id="rId33"/>
    <p:sldId id="384" r:id="rId34"/>
    <p:sldId id="370" r:id="rId35"/>
    <p:sldId id="440" r:id="rId36"/>
    <p:sldId id="441" r:id="rId37"/>
    <p:sldId id="387" r:id="rId38"/>
    <p:sldId id="373" r:id="rId39"/>
    <p:sldId id="405" r:id="rId40"/>
    <p:sldId id="407" r:id="rId41"/>
    <p:sldId id="427" r:id="rId42"/>
    <p:sldId id="408" r:id="rId43"/>
    <p:sldId id="409" r:id="rId44"/>
    <p:sldId id="410" r:id="rId45"/>
    <p:sldId id="430" r:id="rId46"/>
    <p:sldId id="446" r:id="rId47"/>
    <p:sldId id="445" r:id="rId48"/>
    <p:sldId id="444" r:id="rId49"/>
    <p:sldId id="432" r:id="rId50"/>
    <p:sldId id="433" r:id="rId51"/>
    <p:sldId id="434" r:id="rId52"/>
    <p:sldId id="435" r:id="rId53"/>
    <p:sldId id="343" r:id="rId54"/>
  </p:sldIdLst>
  <p:sldSz cx="9144000" cy="6858000" type="screen4x3"/>
  <p:notesSz cx="6854825" cy="9083675"/>
  <p:defaultTextStyle>
    <a:defPPr>
      <a:defRPr lang="en-US"/>
    </a:defPPr>
    <a:lvl1pPr algn="l" rtl="0" eaLnBrk="0" fontAlgn="base" hangingPunct="0">
      <a:spcBef>
        <a:spcPct val="0"/>
      </a:spcBef>
      <a:spcAft>
        <a:spcPct val="0"/>
      </a:spcAft>
      <a:defRPr sz="20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20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20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Verdana" pitchFamily="34" charset="0"/>
        <a:ea typeface="+mn-ea"/>
        <a:cs typeface="+mn-cs"/>
      </a:defRPr>
    </a:lvl5pPr>
    <a:lvl6pPr marL="2286000" algn="l" defTabSz="914400" rtl="0" eaLnBrk="1" latinLnBrk="0" hangingPunct="1">
      <a:defRPr sz="2000" kern="1200">
        <a:solidFill>
          <a:schemeClr val="tx1"/>
        </a:solidFill>
        <a:latin typeface="Verdana" pitchFamily="34" charset="0"/>
        <a:ea typeface="+mn-ea"/>
        <a:cs typeface="+mn-cs"/>
      </a:defRPr>
    </a:lvl6pPr>
    <a:lvl7pPr marL="2743200" algn="l" defTabSz="914400" rtl="0" eaLnBrk="1" latinLnBrk="0" hangingPunct="1">
      <a:defRPr sz="2000" kern="1200">
        <a:solidFill>
          <a:schemeClr val="tx1"/>
        </a:solidFill>
        <a:latin typeface="Verdana" pitchFamily="34" charset="0"/>
        <a:ea typeface="+mn-ea"/>
        <a:cs typeface="+mn-cs"/>
      </a:defRPr>
    </a:lvl7pPr>
    <a:lvl8pPr marL="3200400" algn="l" defTabSz="914400" rtl="0" eaLnBrk="1" latinLnBrk="0" hangingPunct="1">
      <a:defRPr sz="2000" kern="1200">
        <a:solidFill>
          <a:schemeClr val="tx1"/>
        </a:solidFill>
        <a:latin typeface="Verdana" pitchFamily="34" charset="0"/>
        <a:ea typeface="+mn-ea"/>
        <a:cs typeface="+mn-cs"/>
      </a:defRPr>
    </a:lvl8pPr>
    <a:lvl9pPr marL="3657600" algn="l" defTabSz="914400" rtl="0" eaLnBrk="1" latinLnBrk="0" hangingPunct="1">
      <a:defRPr sz="20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9900"/>
    <a:srgbClr val="FF7C80"/>
    <a:srgbClr val="CC3300"/>
    <a:srgbClr val="312D2E"/>
    <a:srgbClr val="060606"/>
    <a:srgbClr val="00CC00"/>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3127" autoAdjust="0"/>
    <p:restoredTop sz="95208" autoAdjust="0"/>
  </p:normalViewPr>
  <p:slideViewPr>
    <p:cSldViewPr>
      <p:cViewPr varScale="1">
        <p:scale>
          <a:sx n="70" d="100"/>
          <a:sy n="70" d="100"/>
        </p:scale>
        <p:origin x="-581" y="-7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9653"/>
    </p:cViewPr>
  </p:sorterViewPr>
  <p:notesViewPr>
    <p:cSldViewPr>
      <p:cViewPr varScale="1">
        <p:scale>
          <a:sx n="36" d="100"/>
          <a:sy n="36" d="100"/>
        </p:scale>
        <p:origin x="-1347" y="-86"/>
      </p:cViewPr>
      <p:guideLst>
        <p:guide orient="horz" pos="2146"/>
        <p:guide pos="287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18976" tIns="0" rIns="18976" bIns="0" numCol="1" anchor="t" anchorCtr="0" compatLnSpc="1">
            <a:prstTxWarp prst="textNoShape">
              <a:avLst/>
            </a:prstTxWarp>
          </a:bodyPr>
          <a:lstStyle>
            <a:lvl1pPr defTabSz="911225">
              <a:defRPr sz="10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883025" y="0"/>
            <a:ext cx="2971800" cy="454025"/>
          </a:xfrm>
          <a:prstGeom prst="rect">
            <a:avLst/>
          </a:prstGeom>
          <a:noFill/>
          <a:ln w="9525">
            <a:noFill/>
            <a:miter lim="800000"/>
            <a:headEnd/>
            <a:tailEnd/>
          </a:ln>
          <a:effectLst/>
        </p:spPr>
        <p:txBody>
          <a:bodyPr vert="horz" wrap="square" lIns="18976" tIns="0" rIns="18976" bIns="0" numCol="1" anchor="t" anchorCtr="0" compatLnSpc="1">
            <a:prstTxWarp prst="textNoShape">
              <a:avLst/>
            </a:prstTxWarp>
          </a:bodyPr>
          <a:lstStyle>
            <a:lvl1pPr algn="r" defTabSz="911225">
              <a:defRPr sz="1000" i="1">
                <a:latin typeface="Times New Roman" pitchFamily="18" charset="0"/>
              </a:defRPr>
            </a:lvl1pPr>
          </a:lstStyle>
          <a:p>
            <a:pPr>
              <a:defRPr/>
            </a:pPr>
            <a:endParaRPr lang="en-US"/>
          </a:p>
        </p:txBody>
      </p:sp>
      <p:sp>
        <p:nvSpPr>
          <p:cNvPr id="71684" name="Rectangle 4"/>
          <p:cNvSpPr>
            <a:spLocks noRot="1" noChangeArrowheads="1" noTextEdit="1"/>
          </p:cNvSpPr>
          <p:nvPr>
            <p:ph type="sldImg" idx="2"/>
          </p:nvPr>
        </p:nvSpPr>
        <p:spPr bwMode="auto">
          <a:xfrm>
            <a:off x="1163638" y="687388"/>
            <a:ext cx="4525962" cy="3394075"/>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14400" y="4314825"/>
            <a:ext cx="5026025" cy="4087813"/>
          </a:xfrm>
          <a:prstGeom prst="rect">
            <a:avLst/>
          </a:prstGeom>
          <a:noFill/>
          <a:ln w="9525">
            <a:noFill/>
            <a:miter lim="800000"/>
            <a:headEnd/>
            <a:tailEnd/>
          </a:ln>
          <a:effectLst/>
        </p:spPr>
        <p:txBody>
          <a:bodyPr vert="horz" wrap="square" lIns="91716" tIns="45858" rIns="91716" bIns="4585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4" name="Rectangle 6"/>
          <p:cNvSpPr>
            <a:spLocks noGrp="1" noChangeArrowheads="1"/>
          </p:cNvSpPr>
          <p:nvPr>
            <p:ph type="ftr" sz="quarter" idx="4"/>
          </p:nvPr>
        </p:nvSpPr>
        <p:spPr bwMode="auto">
          <a:xfrm>
            <a:off x="0" y="8629650"/>
            <a:ext cx="2971800" cy="454025"/>
          </a:xfrm>
          <a:prstGeom prst="rect">
            <a:avLst/>
          </a:prstGeom>
          <a:noFill/>
          <a:ln w="9525">
            <a:noFill/>
            <a:miter lim="800000"/>
            <a:headEnd/>
            <a:tailEnd/>
          </a:ln>
          <a:effectLst/>
        </p:spPr>
        <p:txBody>
          <a:bodyPr vert="horz" wrap="square" lIns="18976" tIns="0" rIns="18976" bIns="0" numCol="1" anchor="b" anchorCtr="0" compatLnSpc="1">
            <a:prstTxWarp prst="textNoShape">
              <a:avLst/>
            </a:prstTxWarp>
          </a:bodyPr>
          <a:lstStyle>
            <a:lvl1pPr defTabSz="911225">
              <a:defRPr sz="1000" i="1">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3883025" y="8629650"/>
            <a:ext cx="2971800" cy="454025"/>
          </a:xfrm>
          <a:prstGeom prst="rect">
            <a:avLst/>
          </a:prstGeom>
          <a:noFill/>
          <a:ln w="9525">
            <a:noFill/>
            <a:miter lim="800000"/>
            <a:headEnd/>
            <a:tailEnd/>
          </a:ln>
          <a:effectLst/>
        </p:spPr>
        <p:txBody>
          <a:bodyPr vert="horz" wrap="square" lIns="18976" tIns="0" rIns="18976" bIns="0" numCol="1" anchor="b" anchorCtr="0" compatLnSpc="1">
            <a:prstTxWarp prst="textNoShape">
              <a:avLst/>
            </a:prstTxWarp>
          </a:bodyPr>
          <a:lstStyle>
            <a:lvl1pPr algn="r" defTabSz="911225">
              <a:defRPr sz="1000" i="1">
                <a:latin typeface="Times New Roman" pitchFamily="18" charset="0"/>
              </a:defRPr>
            </a:lvl1pPr>
          </a:lstStyle>
          <a:p>
            <a:pPr>
              <a:defRPr/>
            </a:pPr>
            <a:fld id="{141E92A3-457E-4DA4-938B-984711587A5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F3E080F5-D5D3-4B3D-A9B1-C3DA77D3C4EF}" type="slidenum">
              <a:rPr lang="en-US" smtClean="0"/>
              <a:pPr/>
              <a:t>1</a:t>
            </a:fld>
            <a:endParaRPr lang="en-US" smtClean="0"/>
          </a:p>
        </p:txBody>
      </p:sp>
      <p:sp>
        <p:nvSpPr>
          <p:cNvPr id="72707" name="Rectangle 2"/>
          <p:cNvSpPr>
            <a:spLocks noRo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C992E2DD-BBB0-476E-8398-1AD9E3F66DC3}" type="slidenum">
              <a:rPr lang="en-US" smtClean="0"/>
              <a:pPr/>
              <a:t>2</a:t>
            </a:fld>
            <a:endParaRPr lang="en-US" smtClean="0"/>
          </a:p>
        </p:txBody>
      </p:sp>
      <p:sp>
        <p:nvSpPr>
          <p:cNvPr id="73731" name="Rectangle 2"/>
          <p:cNvSpPr>
            <a:spLocks noRot="1" noChangeArrowheads="1" noTextEdit="1"/>
          </p:cNvSpPr>
          <p:nvPr>
            <p:ph type="sldImg"/>
          </p:nvPr>
        </p:nvSpPr>
        <p:spPr>
          <a:ln cap="flat"/>
        </p:spPr>
      </p:sp>
      <p:sp>
        <p:nvSpPr>
          <p:cNvPr id="737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45290375-3254-4C8A-BE6E-FA82488FE4B7}" type="slidenum">
              <a:rPr lang="en-US" smtClean="0"/>
              <a:pPr/>
              <a:t>3</a:t>
            </a:fld>
            <a:endParaRPr lang="en-US" smtClean="0"/>
          </a:p>
        </p:txBody>
      </p:sp>
      <p:sp>
        <p:nvSpPr>
          <p:cNvPr id="74755" name="Rectangle 2"/>
          <p:cNvSpPr>
            <a:spLocks noRo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8DE5ACC1-836C-43D0-8771-32733E136732}" type="slidenum">
              <a:rPr lang="en-US" smtClean="0"/>
              <a:pPr/>
              <a:t>4</a:t>
            </a:fld>
            <a:endParaRPr lang="en-US" smtClean="0"/>
          </a:p>
        </p:txBody>
      </p:sp>
      <p:sp>
        <p:nvSpPr>
          <p:cNvPr id="75779" name="Rectangle 2"/>
          <p:cNvSpPr>
            <a:spLocks noRo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9CBFB5DD-7617-4917-8928-3C128554EEF3}" type="slidenum">
              <a:rPr lang="en-US" smtClean="0"/>
              <a:pPr/>
              <a:t>5</a:t>
            </a:fld>
            <a:endParaRPr lang="en-US" smtClean="0"/>
          </a:p>
        </p:txBody>
      </p:sp>
      <p:sp>
        <p:nvSpPr>
          <p:cNvPr id="76803" name="Rectangle 2"/>
          <p:cNvSpPr>
            <a:spLocks noRo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D0A6EED6-EF30-4B61-B39F-AE21DB156BF3}" type="slidenum">
              <a:rPr lang="en-US" smtClean="0"/>
              <a:pPr/>
              <a:t>6</a:t>
            </a:fld>
            <a:endParaRPr lang="en-US" smtClean="0"/>
          </a:p>
        </p:txBody>
      </p:sp>
      <p:sp>
        <p:nvSpPr>
          <p:cNvPr id="77827" name="Rectangle 2"/>
          <p:cNvSpPr>
            <a:spLocks noRo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C5C13A0F-95BB-4519-B44B-3A3531D10FE7}" type="slidenum">
              <a:rPr lang="en-US" smtClean="0"/>
              <a:pPr/>
              <a:t>8</a:t>
            </a:fld>
            <a:endParaRPr lang="en-US" smtClean="0"/>
          </a:p>
        </p:txBody>
      </p:sp>
      <p:sp>
        <p:nvSpPr>
          <p:cNvPr id="78851" name="Rectangle 2"/>
          <p:cNvSpPr>
            <a:spLocks noRo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CF2E329C-504E-428B-86D9-65B27D3E17C9}" type="slidenum">
              <a:rPr lang="en-US" smtClean="0"/>
              <a:pPr/>
              <a:t>9</a:t>
            </a:fld>
            <a:endParaRPr lang="en-US" smtClean="0"/>
          </a:p>
        </p:txBody>
      </p:sp>
      <p:sp>
        <p:nvSpPr>
          <p:cNvPr id="79875" name="Rectangle 2"/>
          <p:cNvSpPr>
            <a:spLocks noGrp="1" noRot="1" noChangeAspect="1" noChangeArrowheads="1" noTextEdit="1"/>
          </p:cNvSpPr>
          <p:nvPr>
            <p:ph type="sldImg"/>
          </p:nvPr>
        </p:nvSpPr>
        <p:spPr>
          <a:xfrm>
            <a:off x="1165225" y="687388"/>
            <a:ext cx="4524375" cy="3394075"/>
          </a:xfrm>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9CFB17B2-20A9-48B0-B10E-E3142D76806E}" type="slidenum">
              <a:rPr lang="en-US" smtClean="0"/>
              <a:pPr/>
              <a:t>10</a:t>
            </a:fld>
            <a:endParaRPr lang="en-US" smtClean="0"/>
          </a:p>
        </p:txBody>
      </p:sp>
      <p:sp>
        <p:nvSpPr>
          <p:cNvPr id="80899" name="Rectangle 2"/>
          <p:cNvSpPr>
            <a:spLocks noGrp="1" noRot="1" noChangeAspect="1" noChangeArrowheads="1" noTextEdit="1"/>
          </p:cNvSpPr>
          <p:nvPr>
            <p:ph type="sldImg"/>
          </p:nvPr>
        </p:nvSpPr>
        <p:spPr>
          <a:xfrm>
            <a:off x="1165225" y="687388"/>
            <a:ext cx="4524375" cy="3394075"/>
          </a:xfrm>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5FF2773A-8B89-41F8-8173-7200CFC6C7D2}" type="slidenum">
              <a:rPr lang="en-US" smtClean="0"/>
              <a:pPr/>
              <a:t>11</a:t>
            </a:fld>
            <a:endParaRPr lang="en-US" smtClean="0"/>
          </a:p>
        </p:txBody>
      </p:sp>
      <p:sp>
        <p:nvSpPr>
          <p:cNvPr id="81923" name="Rectangle 2"/>
          <p:cNvSpPr>
            <a:spLocks noGrp="1" noRot="1" noChangeAspect="1" noChangeArrowheads="1" noTextEdit="1"/>
          </p:cNvSpPr>
          <p:nvPr>
            <p:ph type="sldImg"/>
          </p:nvPr>
        </p:nvSpPr>
        <p:spPr>
          <a:xfrm>
            <a:off x="1165225" y="687388"/>
            <a:ext cx="4524375" cy="3394075"/>
          </a:xfrm>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F28FECD-572D-4F3E-8EFE-D1D11EEBE94B}" type="slidenum">
              <a:rPr lang="en-US" smtClean="0"/>
              <a:pPr/>
              <a:t>12</a:t>
            </a:fld>
            <a:endParaRPr lang="en-US" smtClean="0"/>
          </a:p>
        </p:txBody>
      </p:sp>
      <p:sp>
        <p:nvSpPr>
          <p:cNvPr id="82947" name="Rectangle 2"/>
          <p:cNvSpPr>
            <a:spLocks noGrp="1" noRot="1" noChangeAspect="1" noChangeArrowheads="1" noTextEdit="1"/>
          </p:cNvSpPr>
          <p:nvPr>
            <p:ph type="sldImg"/>
          </p:nvPr>
        </p:nvSpPr>
        <p:spPr>
          <a:xfrm>
            <a:off x="1165225" y="687388"/>
            <a:ext cx="4524375" cy="3394075"/>
          </a:xfrm>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2EA7D476-AEB6-4634-9306-9E450B67163B}" type="slidenum">
              <a:rPr lang="en-US" smtClean="0"/>
              <a:pPr/>
              <a:t>13</a:t>
            </a:fld>
            <a:endParaRPr lang="en-US" smtClean="0"/>
          </a:p>
        </p:txBody>
      </p:sp>
      <p:sp>
        <p:nvSpPr>
          <p:cNvPr id="83971" name="Rectangle 2"/>
          <p:cNvSpPr>
            <a:spLocks noGrp="1" noRot="1" noChangeAspect="1" noChangeArrowheads="1" noTextEdit="1"/>
          </p:cNvSpPr>
          <p:nvPr>
            <p:ph type="sldImg"/>
          </p:nvPr>
        </p:nvSpPr>
        <p:spPr>
          <a:xfrm>
            <a:off x="1165225" y="687388"/>
            <a:ext cx="4524375" cy="3394075"/>
          </a:xfrm>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D65FAAC2-4847-4650-83FE-D031B32DE92B}" type="slidenum">
              <a:rPr lang="en-US" smtClean="0"/>
              <a:pPr/>
              <a:t>14</a:t>
            </a:fld>
            <a:endParaRPr lang="en-US" smtClean="0"/>
          </a:p>
        </p:txBody>
      </p:sp>
      <p:sp>
        <p:nvSpPr>
          <p:cNvPr id="84995" name="Rectangle 2"/>
          <p:cNvSpPr>
            <a:spLocks noGrp="1" noRot="1" noChangeAspect="1" noChangeArrowheads="1" noTextEdit="1"/>
          </p:cNvSpPr>
          <p:nvPr>
            <p:ph type="sldImg"/>
          </p:nvPr>
        </p:nvSpPr>
        <p:spPr>
          <a:xfrm>
            <a:off x="1165225" y="687388"/>
            <a:ext cx="4524375" cy="3394075"/>
          </a:xfrm>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5DF832B6-A812-4976-AC4E-C722F1EB8305}" type="slidenum">
              <a:rPr lang="en-US" smtClean="0"/>
              <a:pPr/>
              <a:t>15</a:t>
            </a:fld>
            <a:endParaRPr lang="en-US" smtClean="0"/>
          </a:p>
        </p:txBody>
      </p:sp>
      <p:sp>
        <p:nvSpPr>
          <p:cNvPr id="86019" name="Rectangle 2"/>
          <p:cNvSpPr>
            <a:spLocks noGrp="1" noRot="1" noChangeAspect="1" noChangeArrowheads="1" noTextEdit="1"/>
          </p:cNvSpPr>
          <p:nvPr>
            <p:ph type="sldImg"/>
          </p:nvPr>
        </p:nvSpPr>
        <p:spPr>
          <a:xfrm>
            <a:off x="1165225" y="687388"/>
            <a:ext cx="4524375" cy="3394075"/>
          </a:xfrm>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80CF6A78-A678-40E0-ADB3-66A0DB642FE8}" type="slidenum">
              <a:rPr lang="en-US" smtClean="0"/>
              <a:pPr/>
              <a:t>20</a:t>
            </a:fld>
            <a:endParaRPr lang="en-US" smtClean="0"/>
          </a:p>
        </p:txBody>
      </p:sp>
      <p:sp>
        <p:nvSpPr>
          <p:cNvPr id="87043" name="Rectangle 2"/>
          <p:cNvSpPr>
            <a:spLocks noRo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A66713D7-135A-4A9C-8CDE-D58358DDE4AD}" type="slidenum">
              <a:rPr lang="en-US" smtClean="0"/>
              <a:pPr/>
              <a:t>37</a:t>
            </a:fld>
            <a:endParaRPr lang="en-US" smtClean="0"/>
          </a:p>
        </p:txBody>
      </p:sp>
      <p:sp>
        <p:nvSpPr>
          <p:cNvPr id="88067" name="Rectangle 2"/>
          <p:cNvSpPr>
            <a:spLocks noRo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r>
              <a:rPr lang="en-US" smtClean="0"/>
              <a:t>This is a poor lo-res image.  I’ll try to get a better one.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F0A64CD7-010D-455F-BF2E-A936B78A0183}" type="slidenum">
              <a:rPr lang="en-US" smtClean="0"/>
              <a:pPr/>
              <a:t>39</a:t>
            </a:fld>
            <a:endParaRPr lang="en-US" smtClean="0"/>
          </a:p>
        </p:txBody>
      </p:sp>
      <p:sp>
        <p:nvSpPr>
          <p:cNvPr id="89091" name="Rectangle 2"/>
          <p:cNvSpPr>
            <a:spLocks noRo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r>
              <a:rPr lang="en-US" smtClean="0"/>
              <a:t>This is a poor lo-res image.  I’ll try to get a better one.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1830BC7E-BC21-4951-A778-B626D1069CB1}" type="slidenum">
              <a:rPr lang="en-US" smtClean="0"/>
              <a:pPr/>
              <a:t>40</a:t>
            </a:fld>
            <a:endParaRPr lang="en-US" smtClean="0"/>
          </a:p>
        </p:txBody>
      </p:sp>
      <p:sp>
        <p:nvSpPr>
          <p:cNvPr id="90115" name="Rectangle 2"/>
          <p:cNvSpPr>
            <a:spLocks noRo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6C785C3D-20FD-4AED-BA3C-47400B1A31E3}" type="slidenum">
              <a:rPr lang="en-US" smtClean="0"/>
              <a:pPr/>
              <a:t>42</a:t>
            </a:fld>
            <a:endParaRPr lang="en-US" smtClean="0"/>
          </a:p>
        </p:txBody>
      </p:sp>
      <p:sp>
        <p:nvSpPr>
          <p:cNvPr id="91139" name="Rectangle 2"/>
          <p:cNvSpPr>
            <a:spLocks noRo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7F423F9D-0B12-4063-AE0F-241A6E973874}" type="slidenum">
              <a:rPr lang="en-US" smtClean="0"/>
              <a:pPr/>
              <a:t>43</a:t>
            </a:fld>
            <a:endParaRPr lang="en-US" smtClean="0"/>
          </a:p>
        </p:txBody>
      </p:sp>
      <p:sp>
        <p:nvSpPr>
          <p:cNvPr id="92163" name="Rectangle 2"/>
          <p:cNvSpPr>
            <a:spLocks noRo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A375D859-43D4-4763-BDB4-AC4D14D607D1}" type="slidenum">
              <a:rPr lang="en-US" smtClean="0"/>
              <a:pPr/>
              <a:t>45</a:t>
            </a:fld>
            <a:endParaRPr lang="en-US" smtClean="0"/>
          </a:p>
        </p:txBody>
      </p:sp>
      <p:sp>
        <p:nvSpPr>
          <p:cNvPr id="93187" name="Rectangle 2"/>
          <p:cNvSpPr>
            <a:spLocks noRo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r>
              <a:rPr lang="en-US" sz="2000" smtClean="0"/>
              <a:t>These are a few of the celestial objects it is possible to see in tonight’s sky.  We probably won’t see them all, depending on their position in the sky and our location with regard to obstacles such as trees, buildings, and perhaps some cloud cover.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A43B6EEE-CDFA-4287-83C3-DEBFB31EE0FF}" type="slidenum">
              <a:rPr lang="en-US" smtClean="0"/>
              <a:pPr/>
              <a:t>46</a:t>
            </a:fld>
            <a:endParaRPr lang="en-US" smtClean="0"/>
          </a:p>
        </p:txBody>
      </p:sp>
      <p:sp>
        <p:nvSpPr>
          <p:cNvPr id="94211" name="Rectangle 2"/>
          <p:cNvSpPr>
            <a:spLocks noRo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r>
              <a:rPr lang="en-US" sz="2000" smtClean="0"/>
              <a:t>These are a few of the celestial objects it is possible to see in tonight’s sky.  We probably won’t see them all, depending on their position in the sky and our location with regard to obstacles such as trees, buildings, and perhaps some cloud cover.</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txBox="1">
            <a:spLocks noGrp="1" noChangeArrowheads="1"/>
          </p:cNvSpPr>
          <p:nvPr/>
        </p:nvSpPr>
        <p:spPr bwMode="auto">
          <a:xfrm>
            <a:off x="3883025" y="8629650"/>
            <a:ext cx="2971800" cy="454025"/>
          </a:xfrm>
          <a:prstGeom prst="rect">
            <a:avLst/>
          </a:prstGeom>
          <a:noFill/>
          <a:ln w="9525">
            <a:noFill/>
            <a:miter lim="800000"/>
            <a:headEnd/>
            <a:tailEnd/>
          </a:ln>
        </p:spPr>
        <p:txBody>
          <a:bodyPr lIns="18976" tIns="0" rIns="18976" bIns="0" anchor="b"/>
          <a:lstStyle/>
          <a:p>
            <a:pPr algn="r" defTabSz="911225"/>
            <a:fld id="{20CF5053-AD88-44E9-8FAD-A5B05AE6E751}" type="slidenum">
              <a:rPr lang="en-US" sz="1000" i="1">
                <a:latin typeface="Times New Roman" pitchFamily="18" charset="0"/>
              </a:rPr>
              <a:pPr algn="r" defTabSz="911225"/>
              <a:t>47</a:t>
            </a:fld>
            <a:endParaRPr lang="en-US" sz="1000" i="1">
              <a:latin typeface="Times New Roman" pitchFamily="18" charset="0"/>
            </a:endParaRPr>
          </a:p>
        </p:txBody>
      </p:sp>
      <p:sp>
        <p:nvSpPr>
          <p:cNvPr id="95235" name="Rectangle 2"/>
          <p:cNvSpPr>
            <a:spLocks noRot="1" noChangeArrowheads="1" noTextEdit="1"/>
          </p:cNvSpPr>
          <p:nvPr>
            <p:ph type="sldImg"/>
          </p:nvPr>
        </p:nvSpPr>
        <p:spPr>
          <a:ln/>
        </p:spPr>
      </p:sp>
      <p:sp>
        <p:nvSpPr>
          <p:cNvPr id="95236" name="Rectangle 3"/>
          <p:cNvSpPr>
            <a:spLocks noGrp="1" noChangeArrowheads="1"/>
          </p:cNvSpPr>
          <p:nvPr>
            <p:ph type="body" idx="1"/>
          </p:nvPr>
        </p:nvSpPr>
        <p:spPr>
          <a:xfrm>
            <a:off x="663575" y="4313238"/>
            <a:ext cx="5483225" cy="4087812"/>
          </a:xfrm>
          <a:noFill/>
          <a:ln/>
        </p:spPr>
        <p:txBody>
          <a:bodyPr/>
          <a:lstStyle/>
          <a:p>
            <a:pPr eaLnBrk="1" hangingPunct="1"/>
            <a:r>
              <a:rPr lang="en-US" sz="2000" smtClean="0"/>
              <a:t>If we had low horizons all around, like out on the ocean, here is what you could see tonight.  This sky chart shows the major constellations, groupings of stars that men have named over the centuries, to help us be more familiar with our starry tapestry above.</a:t>
            </a:r>
          </a:p>
          <a:p>
            <a:pPr eaLnBrk="1" hangingPunct="1"/>
            <a:endParaRPr lang="en-US" sz="2000" smtClean="0"/>
          </a:p>
          <a:p>
            <a:pPr eaLnBrk="1" hangingPunct="1"/>
            <a:r>
              <a:rPr lang="en-US" sz="2000" smtClean="0"/>
              <a:t>If conditions outside permit, we will point out some of these constellations to you.</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883025" y="8629650"/>
            <a:ext cx="2971800" cy="454025"/>
          </a:xfrm>
          <a:prstGeom prst="rect">
            <a:avLst/>
          </a:prstGeom>
          <a:noFill/>
          <a:ln w="9525">
            <a:noFill/>
            <a:miter lim="800000"/>
            <a:headEnd/>
            <a:tailEnd/>
          </a:ln>
        </p:spPr>
        <p:txBody>
          <a:bodyPr lIns="18976" tIns="0" rIns="18976" bIns="0" anchor="b"/>
          <a:lstStyle/>
          <a:p>
            <a:pPr algn="r" defTabSz="911225"/>
            <a:fld id="{60C39AA8-3CF7-459F-88E6-6D06734410B9}" type="slidenum">
              <a:rPr lang="en-US" sz="1000" i="1">
                <a:latin typeface="Times New Roman" pitchFamily="18" charset="0"/>
              </a:rPr>
              <a:pPr algn="r" defTabSz="911225"/>
              <a:t>48</a:t>
            </a:fld>
            <a:endParaRPr lang="en-US" sz="1000" i="1">
              <a:latin typeface="Times New Roman" pitchFamily="18" charset="0"/>
            </a:endParaRPr>
          </a:p>
        </p:txBody>
      </p:sp>
      <p:sp>
        <p:nvSpPr>
          <p:cNvPr id="96259" name="Rectangle 2"/>
          <p:cNvSpPr>
            <a:spLocks noRot="1" noChangeArrowheads="1" noTextEdit="1"/>
          </p:cNvSpPr>
          <p:nvPr>
            <p:ph type="sldImg"/>
          </p:nvPr>
        </p:nvSpPr>
        <p:spPr>
          <a:ln/>
        </p:spPr>
      </p:sp>
      <p:sp>
        <p:nvSpPr>
          <p:cNvPr id="96260" name="Rectangle 3"/>
          <p:cNvSpPr>
            <a:spLocks noGrp="1" noChangeArrowheads="1"/>
          </p:cNvSpPr>
          <p:nvPr>
            <p:ph type="body" idx="1"/>
          </p:nvPr>
        </p:nvSpPr>
        <p:spPr>
          <a:xfrm>
            <a:off x="663575" y="4313238"/>
            <a:ext cx="5483225" cy="4087812"/>
          </a:xfrm>
          <a:noFill/>
          <a:ln/>
        </p:spPr>
        <p:txBody>
          <a:bodyPr/>
          <a:lstStyle/>
          <a:p>
            <a:pPr eaLnBrk="1" hangingPunct="1"/>
            <a:r>
              <a:rPr lang="en-US" sz="2000" smtClean="0"/>
              <a:t>If we had low horizons all around, like out on the ocean, here is what you could see tonight.  This sky chart shows the major constellations, groupings of stars that men have named over the centuries, to help us be more familiar with our starry tapestry above.</a:t>
            </a:r>
          </a:p>
          <a:p>
            <a:pPr eaLnBrk="1" hangingPunct="1"/>
            <a:endParaRPr lang="en-US" sz="2000" smtClean="0"/>
          </a:p>
          <a:p>
            <a:pPr eaLnBrk="1" hangingPunct="1"/>
            <a:r>
              <a:rPr lang="en-US" sz="2000" smtClean="0"/>
              <a:t>If conditions outside permit, we will point out some of these constellations to you.</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DDD5221D-8802-4F17-A67F-F2F9E9BC612E}" type="slidenum">
              <a:rPr lang="en-US" smtClean="0"/>
              <a:pPr/>
              <a:t>49</a:t>
            </a:fld>
            <a:endParaRPr lang="en-US" smtClean="0"/>
          </a:p>
        </p:txBody>
      </p:sp>
      <p:sp>
        <p:nvSpPr>
          <p:cNvPr id="97283" name="Rectangle 2"/>
          <p:cNvSpPr>
            <a:spLocks noRo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E1CC01AE-70F8-4B79-84B9-21EA75D2C50B}" type="slidenum">
              <a:rPr lang="en-US" smtClean="0"/>
              <a:pPr/>
              <a:t>50</a:t>
            </a:fld>
            <a:endParaRPr lang="en-US" smtClean="0"/>
          </a:p>
        </p:txBody>
      </p:sp>
      <p:sp>
        <p:nvSpPr>
          <p:cNvPr id="98307" name="Rectangle 2"/>
          <p:cNvSpPr>
            <a:spLocks noRo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3D109974-0F53-4C81-92E6-120D59FF074E}" type="slidenum">
              <a:rPr lang="en-US" smtClean="0"/>
              <a:pPr/>
              <a:t>51</a:t>
            </a:fld>
            <a:endParaRPr lang="en-US" smtClean="0"/>
          </a:p>
        </p:txBody>
      </p:sp>
      <p:sp>
        <p:nvSpPr>
          <p:cNvPr id="99331" name="Rectangle 2"/>
          <p:cNvSpPr>
            <a:spLocks noRo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6B387AD4-4DF8-4085-9F33-A53BA50AFA43}" type="slidenum">
              <a:rPr lang="en-US" smtClean="0"/>
              <a:pPr/>
              <a:t>52</a:t>
            </a:fld>
            <a:endParaRPr lang="en-US" smtClean="0"/>
          </a:p>
        </p:txBody>
      </p:sp>
      <p:sp>
        <p:nvSpPr>
          <p:cNvPr id="100355" name="Rectangle 2"/>
          <p:cNvSpPr>
            <a:spLocks noRo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0AEB1106-5417-4864-A3D7-DC437BF086E5}" type="slidenum">
              <a:rPr lang="en-US" smtClean="0"/>
              <a:pPr/>
              <a:t>53</a:t>
            </a:fld>
            <a:endParaRPr lang="en-US" smtClean="0"/>
          </a:p>
        </p:txBody>
      </p:sp>
      <p:sp>
        <p:nvSpPr>
          <p:cNvPr id="101379" name="Rectangle 2"/>
          <p:cNvSpPr>
            <a:spLocks noRo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en-US"/>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en-US"/>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en-US"/>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en-US"/>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a:p>
          </p:txBody>
        </p:sp>
      </p:grpSp>
      <p:sp>
        <p:nvSpPr>
          <p:cNvPr id="22567"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2256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pPr>
              <a:defRPr/>
            </a:pPr>
            <a:endParaRPr lang="en-US"/>
          </a:p>
        </p:txBody>
      </p:sp>
      <p:sp>
        <p:nvSpPr>
          <p:cNvPr id="42" name="Rectangle 42"/>
          <p:cNvSpPr>
            <a:spLocks noGrp="1" noChangeArrowheads="1"/>
          </p:cNvSpPr>
          <p:nvPr>
            <p:ph type="ftr" sz="quarter" idx="11"/>
          </p:nvPr>
        </p:nvSpPr>
        <p:spPr/>
        <p:txBody>
          <a:bodyPr/>
          <a:lstStyle>
            <a:lvl1pPr>
              <a:defRPr/>
            </a:lvl1pPr>
          </a:lstStyle>
          <a:p>
            <a:pPr>
              <a:defRPr/>
            </a:pPr>
            <a:endParaRPr lang="en-US"/>
          </a:p>
        </p:txBody>
      </p:sp>
      <p:sp>
        <p:nvSpPr>
          <p:cNvPr id="43" name="Rectangle 43"/>
          <p:cNvSpPr>
            <a:spLocks noGrp="1" noChangeArrowheads="1"/>
          </p:cNvSpPr>
          <p:nvPr>
            <p:ph type="sldNum" sz="quarter" idx="12"/>
          </p:nvPr>
        </p:nvSpPr>
        <p:spPr/>
        <p:txBody>
          <a:bodyPr/>
          <a:lstStyle>
            <a:lvl1pPr>
              <a:defRPr/>
            </a:lvl1pPr>
          </a:lstStyle>
          <a:p>
            <a:pPr>
              <a:defRPr/>
            </a:pPr>
            <a:fld id="{0BF0C5F6-AABD-497A-B1DE-C823F9921E7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B10CEE16-DD06-404F-BA16-E4678406B94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B8FF4A08-E85A-4E9B-81E3-DC2710D8197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D7B4F2B7-B384-4428-8BBE-BF10D239079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3215FC82-1AD4-4616-AE51-5DBBEDA9A60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F39E7111-FF19-4577-8E7B-B19E8C72752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37BE0B45-E960-4C08-9888-FBD6851F7F5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A2E640FB-32DB-4669-8528-E1947105938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03AEFE16-E129-4C6C-B0D7-857A9965B7F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871EA0FC-7309-4D62-AEA0-3484256C042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8141B709-DBE2-4B79-A182-CFB82DD729D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F463D518-07AC-489A-9E83-2D90ACD2788A}"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82441290-ACBC-4352-B783-3EDC0C5EE42F}"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75C11B46-E5FA-46FF-894B-A19C055307A8}"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Content">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Content">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Content">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Content">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Content">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Content">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2150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150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150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grpSp>
          <p:nvGrpSpPr>
            <p:cNvPr id="1035" name="Group 6"/>
            <p:cNvGrpSpPr>
              <a:grpSpLocks/>
            </p:cNvGrpSpPr>
            <p:nvPr/>
          </p:nvGrpSpPr>
          <p:grpSpPr bwMode="auto">
            <a:xfrm>
              <a:off x="288" y="0"/>
              <a:ext cx="5098" cy="4316"/>
              <a:chOff x="288" y="0"/>
              <a:chExt cx="5098" cy="4316"/>
            </a:xfrm>
          </p:grpSpPr>
          <p:sp>
            <p:nvSpPr>
              <p:cNvPr id="2151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2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2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2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2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grpSp>
        <p:sp>
          <p:nvSpPr>
            <p:cNvPr id="2152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152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152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2152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en-US"/>
            </a:p>
          </p:txBody>
        </p:sp>
        <p:sp>
          <p:nvSpPr>
            <p:cNvPr id="2152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en-US"/>
            </a:p>
          </p:txBody>
        </p:sp>
        <p:sp>
          <p:nvSpPr>
            <p:cNvPr id="2152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2153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en-US"/>
            </a:p>
          </p:txBody>
        </p:sp>
        <p:sp>
          <p:nvSpPr>
            <p:cNvPr id="2153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en-US"/>
            </a:p>
          </p:txBody>
        </p:sp>
        <p:sp>
          <p:nvSpPr>
            <p:cNvPr id="2153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a:p>
          </p:txBody>
        </p:sp>
        <p:sp>
          <p:nvSpPr>
            <p:cNvPr id="2153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a:p>
          </p:txBody>
        </p:sp>
        <p:sp>
          <p:nvSpPr>
            <p:cNvPr id="2153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a:p>
          </p:txBody>
        </p:sp>
        <p:grpSp>
          <p:nvGrpSpPr>
            <p:cNvPr id="1047" name="Group 31"/>
            <p:cNvGrpSpPr>
              <a:grpSpLocks/>
            </p:cNvGrpSpPr>
            <p:nvPr/>
          </p:nvGrpSpPr>
          <p:grpSpPr bwMode="auto">
            <a:xfrm>
              <a:off x="1" y="392"/>
              <a:ext cx="5758" cy="1571"/>
              <a:chOff x="1" y="392"/>
              <a:chExt cx="5758" cy="1571"/>
            </a:xfrm>
          </p:grpSpPr>
          <p:sp>
            <p:nvSpPr>
              <p:cNvPr id="2153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a:p>
            </p:txBody>
          </p:sp>
          <p:sp>
            <p:nvSpPr>
              <p:cNvPr id="2153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a:p>
            </p:txBody>
          </p:sp>
          <p:sp>
            <p:nvSpPr>
              <p:cNvPr id="2153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a:p>
            </p:txBody>
          </p:sp>
          <p:sp>
            <p:nvSpPr>
              <p:cNvPr id="2153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a:p>
            </p:txBody>
          </p:sp>
          <p:sp>
            <p:nvSpPr>
              <p:cNvPr id="2154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a:p>
            </p:txBody>
          </p:sp>
        </p:grpSp>
        <p:sp>
          <p:nvSpPr>
            <p:cNvPr id="2154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a:p>
          </p:txBody>
        </p:sp>
        <p:sp>
          <p:nvSpPr>
            <p:cNvPr id="2154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a:p>
          </p:txBody>
        </p:sp>
      </p:grpSp>
      <p:sp>
        <p:nvSpPr>
          <p:cNvPr id="21543"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154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endParaRPr lang="en-US"/>
          </a:p>
        </p:txBody>
      </p:sp>
      <p:sp>
        <p:nvSpPr>
          <p:cNvPr id="2154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n-US"/>
          </a:p>
        </p:txBody>
      </p:sp>
      <p:sp>
        <p:nvSpPr>
          <p:cNvPr id="2154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a:defRPr/>
            </a:pPr>
            <a:fld id="{F77C6FA4-26A2-4ADD-9CC9-90D78104A63A}" type="slidenum">
              <a:rPr lang="en-US"/>
              <a:pPr>
                <a:defRPr/>
              </a:pPr>
              <a:t>‹#›</a:t>
            </a:fld>
            <a:endParaRPr lang="en-US"/>
          </a:p>
        </p:txBody>
      </p:sp>
      <p:sp>
        <p:nvSpPr>
          <p:cNvPr id="2154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974"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 id="2147483975" r:id="rId15"/>
    <p:sldLayoutId id="2147483976" r:id="rId16"/>
    <p:sldLayoutId id="2147483977" r:id="rId17"/>
    <p:sldLayoutId id="2147483978" r:id="rId18"/>
    <p:sldLayoutId id="2147483979" r:id="rId19"/>
    <p:sldLayoutId id="2147483980" r:id="rId20"/>
    <p:sldLayoutId id="2147483981" r:id="rId21"/>
    <p:sldLayoutId id="2147483982" r:id="rId22"/>
    <p:sldLayoutId id="2147483983" r:id="rId23"/>
    <p:sldLayoutId id="2147483984" r:id="rId24"/>
    <p:sldLayoutId id="2147483985" r:id="rId25"/>
    <p:sldLayoutId id="2147483986" r:id="rId26"/>
    <p:sldLayoutId id="2147483987" r:id="rId27"/>
    <p:sldLayoutId id="2147483988" r:id="rId28"/>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hyperlink" Target="http://www.nineplanets.org/phobos.html" TargetMode="External"/><Relationship Id="rId2" Type="http://schemas.openxmlformats.org/officeDocument/2006/relationships/hyperlink" Target="http://www.nineplanets.org/mars.html" TargetMode="Externa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hyperlink" Target="http://www.nineplanets.org/deimos.html"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www.nineplanets.org/callisto.html" TargetMode="External"/><Relationship Id="rId3" Type="http://schemas.openxmlformats.org/officeDocument/2006/relationships/hyperlink" Target="http://www.nineplanets.org/amalthea.html" TargetMode="External"/><Relationship Id="rId7" Type="http://schemas.openxmlformats.org/officeDocument/2006/relationships/hyperlink" Target="http://www.nineplanets.org/ganymede.html" TargetMode="External"/><Relationship Id="rId2" Type="http://schemas.openxmlformats.org/officeDocument/2006/relationships/hyperlink" Target="http://www.nineplanets.org/jupiter.html" TargetMode="External"/><Relationship Id="rId1" Type="http://schemas.openxmlformats.org/officeDocument/2006/relationships/slideLayout" Target="../slideLayouts/slideLayout2.xml"/><Relationship Id="rId6" Type="http://schemas.openxmlformats.org/officeDocument/2006/relationships/hyperlink" Target="http://www.nineplanets.org/europa.html" TargetMode="External"/><Relationship Id="rId5" Type="http://schemas.openxmlformats.org/officeDocument/2006/relationships/hyperlink" Target="http://www.nineplanets.org/io.html" TargetMode="External"/><Relationship Id="rId10" Type="http://schemas.openxmlformats.org/officeDocument/2006/relationships/hyperlink" Target="http://www.nineplanets.org/1999j1.html" TargetMode="External"/><Relationship Id="rId4" Type="http://schemas.openxmlformats.org/officeDocument/2006/relationships/hyperlink" Target="http://www.nineplanets.org/satmoons.html" TargetMode="External"/><Relationship Id="rId9" Type="http://schemas.openxmlformats.org/officeDocument/2006/relationships/hyperlink" Target="http://www.nineplanets.org/jupouter.html"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www.nineplanets.org/enceladus.html" TargetMode="External"/><Relationship Id="rId13" Type="http://schemas.openxmlformats.org/officeDocument/2006/relationships/hyperlink" Target="http://www.nineplanets.org/hyperion.html" TargetMode="External"/><Relationship Id="rId3" Type="http://schemas.openxmlformats.org/officeDocument/2006/relationships/hyperlink" Target="http://www.nineplanets.org/satmoons.html" TargetMode="External"/><Relationship Id="rId7" Type="http://schemas.openxmlformats.org/officeDocument/2006/relationships/hyperlink" Target="http://www.nineplanets.org/mimas.html" TargetMode="External"/><Relationship Id="rId12" Type="http://schemas.openxmlformats.org/officeDocument/2006/relationships/hyperlink" Target="http://www.nineplanets.org/titan.html" TargetMode="External"/><Relationship Id="rId2" Type="http://schemas.openxmlformats.org/officeDocument/2006/relationships/hyperlink" Target="http://www.nineplanets.org/saturn.html" TargetMode="External"/><Relationship Id="rId16" Type="http://schemas.openxmlformats.org/officeDocument/2006/relationships/hyperlink" Target="http://www.nineplanets.org/newsats.html" TargetMode="External"/><Relationship Id="rId1" Type="http://schemas.openxmlformats.org/officeDocument/2006/relationships/slideLayout" Target="../slideLayouts/slideLayout2.xml"/><Relationship Id="rId6" Type="http://schemas.openxmlformats.org/officeDocument/2006/relationships/hyperlink" Target="http://www.nineplanets.org/janus.html" TargetMode="External"/><Relationship Id="rId11" Type="http://schemas.openxmlformats.org/officeDocument/2006/relationships/hyperlink" Target="http://www.nineplanets.org/rhea.html" TargetMode="External"/><Relationship Id="rId5" Type="http://schemas.openxmlformats.org/officeDocument/2006/relationships/hyperlink" Target="http://www.nineplanets.org/epimetheus.html" TargetMode="External"/><Relationship Id="rId15" Type="http://schemas.openxmlformats.org/officeDocument/2006/relationships/hyperlink" Target="http://www.nineplanets.org/phoebe.html" TargetMode="External"/><Relationship Id="rId10" Type="http://schemas.openxmlformats.org/officeDocument/2006/relationships/hyperlink" Target="http://www.nineplanets.org/dione.html" TargetMode="External"/><Relationship Id="rId4" Type="http://schemas.openxmlformats.org/officeDocument/2006/relationships/hyperlink" Target="http://www.nineplanets.org/pandora.html" TargetMode="External"/><Relationship Id="rId9" Type="http://schemas.openxmlformats.org/officeDocument/2006/relationships/hyperlink" Target="http://www.nineplanets.org/tethys.html" TargetMode="External"/><Relationship Id="rId14" Type="http://schemas.openxmlformats.org/officeDocument/2006/relationships/hyperlink" Target="http://www.nineplanets.org/iapetus.html"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8" Type="http://schemas.openxmlformats.org/officeDocument/2006/relationships/hyperlink" Target="http://www.nineplanets.org/oberon.html" TargetMode="External"/><Relationship Id="rId3" Type="http://schemas.openxmlformats.org/officeDocument/2006/relationships/hyperlink" Target="http://www.nineplanets.org/uramoons.html" TargetMode="External"/><Relationship Id="rId7" Type="http://schemas.openxmlformats.org/officeDocument/2006/relationships/hyperlink" Target="http://www.nineplanets.org/titania.html" TargetMode="External"/><Relationship Id="rId2" Type="http://schemas.openxmlformats.org/officeDocument/2006/relationships/hyperlink" Target="http://www.nineplanets.org/uranus.html" TargetMode="External"/><Relationship Id="rId1" Type="http://schemas.openxmlformats.org/officeDocument/2006/relationships/slideLayout" Target="../slideLayouts/slideLayout2.xml"/><Relationship Id="rId6" Type="http://schemas.openxmlformats.org/officeDocument/2006/relationships/hyperlink" Target="http://www.nineplanets.org/umbriel.html" TargetMode="External"/><Relationship Id="rId5" Type="http://schemas.openxmlformats.org/officeDocument/2006/relationships/hyperlink" Target="http://www.nineplanets.org/ariel.html" TargetMode="External"/><Relationship Id="rId10" Type="http://schemas.openxmlformats.org/officeDocument/2006/relationships/hyperlink" Target="http://www.nineplanets.org/tethys.html" TargetMode="External"/><Relationship Id="rId4" Type="http://schemas.openxmlformats.org/officeDocument/2006/relationships/hyperlink" Target="http://www.nineplanets.org/miranda.html" TargetMode="External"/><Relationship Id="rId9" Type="http://schemas.openxmlformats.org/officeDocument/2006/relationships/hyperlink" Target="http://www.nineplanets.org/uranew.html"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8" Type="http://schemas.openxmlformats.org/officeDocument/2006/relationships/hyperlink" Target="http://www.nineplanets.org/pluto.html#new" TargetMode="External"/><Relationship Id="rId3" Type="http://schemas.openxmlformats.org/officeDocument/2006/relationships/hyperlink" Target="http://www.nineplanets.org/nepmoons.html#naiad" TargetMode="External"/><Relationship Id="rId7" Type="http://schemas.openxmlformats.org/officeDocument/2006/relationships/hyperlink" Target="http://www.nineplanets.org/nereid.html" TargetMode="External"/><Relationship Id="rId2" Type="http://schemas.openxmlformats.org/officeDocument/2006/relationships/hyperlink" Target="http://www.nineplanets.org/neptune.html" TargetMode="External"/><Relationship Id="rId1" Type="http://schemas.openxmlformats.org/officeDocument/2006/relationships/slideLayout" Target="../slideLayouts/slideLayout2.xml"/><Relationship Id="rId6" Type="http://schemas.openxmlformats.org/officeDocument/2006/relationships/hyperlink" Target="http://www.nineplanets.org/triton.html" TargetMode="External"/><Relationship Id="rId5" Type="http://schemas.openxmlformats.org/officeDocument/2006/relationships/hyperlink" Target="http://www.nineplanets.org/proteus.html" TargetMode="External"/><Relationship Id="rId4" Type="http://schemas.openxmlformats.org/officeDocument/2006/relationships/hyperlink" Target="http://www.nineplanets.org/larissa.html"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nineplanets.org/pluto.html#charon" TargetMode="External"/><Relationship Id="rId2" Type="http://schemas.openxmlformats.org/officeDocument/2006/relationships/hyperlink" Target="http://www.nineplanets.org/pluto.html" TargetMode="External"/><Relationship Id="rId1" Type="http://schemas.openxmlformats.org/officeDocument/2006/relationships/slideLayout" Target="../slideLayouts/slideLayout2.xml"/><Relationship Id="rId4" Type="http://schemas.openxmlformats.org/officeDocument/2006/relationships/hyperlink" Target="http://www.nineplanets.org/pluto.html#new"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WordArt 2"/>
          <p:cNvSpPr>
            <a:spLocks noChangeArrowheads="1" noChangeShapeType="1" noTextEdit="1"/>
          </p:cNvSpPr>
          <p:nvPr/>
        </p:nvSpPr>
        <p:spPr bwMode="auto">
          <a:xfrm>
            <a:off x="533400" y="2514600"/>
            <a:ext cx="8229600" cy="1676400"/>
          </a:xfrm>
          <a:prstGeom prst="rect">
            <a:avLst/>
          </a:prstGeom>
        </p:spPr>
        <p:txBody>
          <a:bodyPr wrap="none" fromWordArt="1">
            <a:prstTxWarp prst="textPlain">
              <a:avLst>
                <a:gd name="adj" fmla="val 50000"/>
              </a:avLst>
            </a:prstTxWarp>
          </a:bodyPr>
          <a:lstStyle/>
          <a:p>
            <a:pPr algn="ctr"/>
            <a:r>
              <a:rPr lang="en-US" sz="3600" kern="10" spc="720">
                <a:ln w="9525">
                  <a:noFill/>
                  <a:round/>
                  <a:headEnd/>
                  <a:tailEnd/>
                </a:ln>
                <a:gradFill rotWithShape="1">
                  <a:gsLst>
                    <a:gs pos="0">
                      <a:srgbClr val="AAAAAA"/>
                    </a:gs>
                    <a:gs pos="100000">
                      <a:srgbClr val="FFFFFF"/>
                    </a:gs>
                  </a:gsLst>
                  <a:lin ang="5400000" scaled="1"/>
                </a:gradFill>
                <a:effectLst>
                  <a:outerShdw dist="45791" dir="3378596" algn="ctr" rotWithShape="0">
                    <a:srgbClr val="4D4D4D"/>
                  </a:outerShdw>
                </a:effectLst>
                <a:latin typeface="Arial Black"/>
              </a:rPr>
              <a:t>Please take your seat</a:t>
            </a:r>
          </a:p>
        </p:txBody>
      </p:sp>
    </p:spTree>
  </p:cSld>
  <p:clrMapOvr>
    <a:masterClrMapping/>
  </p:clrMapOvr>
  <p:transition advTm="5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ext Box 2"/>
          <p:cNvSpPr txBox="1">
            <a:spLocks noChangeArrowheads="1"/>
          </p:cNvSpPr>
          <p:nvPr/>
        </p:nvSpPr>
        <p:spPr bwMode="auto">
          <a:xfrm>
            <a:off x="0" y="609600"/>
            <a:ext cx="8686800" cy="914400"/>
          </a:xfrm>
          <a:prstGeom prst="rect">
            <a:avLst/>
          </a:prstGeom>
          <a:noFill/>
          <a:ln w="12700">
            <a:noFill/>
            <a:miter lim="800000"/>
            <a:headEnd type="none" w="sm" len="sm"/>
            <a:tailEnd type="none" w="sm" len="sm"/>
          </a:ln>
          <a:effectLst/>
        </p:spPr>
        <p:txBody>
          <a:bodyPr>
            <a:spAutoFit/>
          </a:bodyPr>
          <a:lstStyle/>
          <a:p>
            <a:pPr algn="r">
              <a:spcBef>
                <a:spcPct val="50000"/>
              </a:spcBef>
              <a:defRPr/>
            </a:pPr>
            <a:r>
              <a:rPr lang="en-US" sz="5400" b="1" i="1">
                <a:solidFill>
                  <a:srgbClr val="FFFF99"/>
                </a:solidFill>
                <a:effectLst>
                  <a:outerShdw blurRad="38100" dist="38100" dir="2700000" algn="tl">
                    <a:srgbClr val="000000"/>
                  </a:outerShdw>
                </a:effectLst>
                <a:latin typeface="Bermuda Solid" pitchFamily="2" charset="0"/>
              </a:rPr>
              <a:t>Many</a:t>
            </a:r>
          </a:p>
        </p:txBody>
      </p:sp>
      <p:sp>
        <p:nvSpPr>
          <p:cNvPr id="189444" name="Rectangle 4"/>
          <p:cNvSpPr>
            <a:spLocks noGrp="1" noChangeArrowheads="1"/>
          </p:cNvSpPr>
          <p:nvPr>
            <p:ph type="subTitle" idx="1"/>
          </p:nvPr>
        </p:nvSpPr>
        <p:spPr>
          <a:xfrm>
            <a:off x="457200" y="5103813"/>
            <a:ext cx="8458200" cy="1752600"/>
          </a:xfrm>
        </p:spPr>
        <p:txBody>
          <a:bodyPr lIns="92075" tIns="46038" rIns="92075" bIns="46038"/>
          <a:lstStyle/>
          <a:p>
            <a:pPr marL="342900" indent="-342900" eaLnBrk="1" hangingPunct="1">
              <a:defRPr/>
            </a:pPr>
            <a:r>
              <a:rPr lang="en-US" sz="2800" smtClean="0">
                <a:solidFill>
                  <a:srgbClr val="FFFF00"/>
                </a:solidFill>
              </a:rPr>
              <a:t>Presented to</a:t>
            </a:r>
          </a:p>
          <a:p>
            <a:pPr marL="342900" indent="-342900" eaLnBrk="1" hangingPunct="1">
              <a:defRPr/>
            </a:pPr>
            <a:r>
              <a:rPr lang="en-US" sz="2800" smtClean="0">
                <a:solidFill>
                  <a:srgbClr val="FFFF00"/>
                </a:solidFill>
              </a:rPr>
              <a:t>Lunar Festival </a:t>
            </a:r>
            <a:r>
              <a:rPr lang="en-US" sz="2800" i="1" smtClean="0">
                <a:solidFill>
                  <a:srgbClr val="FFFF00"/>
                </a:solidFill>
              </a:rPr>
              <a:t>at </a:t>
            </a:r>
            <a:r>
              <a:rPr lang="en-US" sz="2800" smtClean="0">
                <a:solidFill>
                  <a:srgbClr val="FFFF00"/>
                </a:solidFill>
              </a:rPr>
              <a:t>Greenbrier Middle School</a:t>
            </a:r>
          </a:p>
          <a:p>
            <a:pPr marL="342900" indent="-342900" eaLnBrk="1" hangingPunct="1">
              <a:defRPr/>
            </a:pPr>
            <a:r>
              <a:rPr lang="en-US" sz="2800" smtClean="0">
                <a:solidFill>
                  <a:srgbClr val="FFFF00"/>
                </a:solidFill>
              </a:rPr>
              <a:t>May 22, 2007</a:t>
            </a:r>
          </a:p>
        </p:txBody>
      </p:sp>
      <p:pic>
        <p:nvPicPr>
          <p:cNvPr id="18436" name="Picture 2" descr="moon_300Ds_shamilton"/>
          <p:cNvPicPr>
            <a:picLocks noChangeAspect="1" noChangeArrowheads="1"/>
          </p:cNvPicPr>
          <p:nvPr/>
        </p:nvPicPr>
        <p:blipFill>
          <a:blip r:embed="rId3">
            <a:clrChange>
              <a:clrFrom>
                <a:srgbClr val="000000"/>
              </a:clrFrom>
              <a:clrTo>
                <a:srgbClr val="000000">
                  <a:alpha val="0"/>
                </a:srgbClr>
              </a:clrTo>
            </a:clrChange>
          </a:blip>
          <a:srcRect/>
          <a:stretch>
            <a:fillRect/>
          </a:stretch>
        </p:blipFill>
        <p:spPr bwMode="auto">
          <a:xfrm>
            <a:off x="76200" y="152400"/>
            <a:ext cx="5191125" cy="5238750"/>
          </a:xfrm>
          <a:prstGeom prst="rect">
            <a:avLst/>
          </a:prstGeom>
          <a:noFill/>
          <a:ln w="9525">
            <a:noFill/>
            <a:miter lim="800000"/>
            <a:headEnd/>
            <a:tailEnd/>
          </a:ln>
        </p:spPr>
      </p:pic>
      <p:sp>
        <p:nvSpPr>
          <p:cNvPr id="189443" name="Rectangle 3"/>
          <p:cNvSpPr>
            <a:spLocks noGrp="1" noChangeArrowheads="1"/>
          </p:cNvSpPr>
          <p:nvPr>
            <p:ph type="ctrTitle"/>
          </p:nvPr>
        </p:nvSpPr>
        <p:spPr>
          <a:xfrm>
            <a:off x="4419600" y="1752600"/>
            <a:ext cx="4491038" cy="1189038"/>
          </a:xfrm>
        </p:spPr>
        <p:txBody>
          <a:bodyPr lIns="92075" tIns="46038" rIns="92075" bIns="46038" anchor="ctr" anchorCtr="0">
            <a:spAutoFit/>
          </a:bodyPr>
          <a:lstStyle/>
          <a:p>
            <a:pPr eaLnBrk="1" hangingPunct="1">
              <a:defRPr/>
            </a:pPr>
            <a:r>
              <a:rPr lang="en-US" sz="7200" b="1" i="1" smtClean="0">
                <a:solidFill>
                  <a:srgbClr val="FFFF99"/>
                </a:solidFill>
                <a:latin typeface="Bermuda Solid" pitchFamily="2" charset="0"/>
              </a:rPr>
              <a:t>MOONS</a:t>
            </a:r>
            <a:endParaRPr lang="en-US" i="1" smtClean="0">
              <a:solidFill>
                <a:srgbClr val="FFFF99"/>
              </a:solidFill>
              <a:latin typeface="Bermuda Solid" pitchFamily="2"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sz="4000" smtClean="0">
                <a:solidFill>
                  <a:srgbClr val="FF0000"/>
                </a:solidFill>
              </a:rPr>
              <a:t>The Back Bay Amateur Astronomers</a:t>
            </a:r>
            <a:r>
              <a:rPr lang="en-US" sz="4000" smtClean="0"/>
              <a:t> </a:t>
            </a:r>
          </a:p>
        </p:txBody>
      </p:sp>
      <p:sp>
        <p:nvSpPr>
          <p:cNvPr id="51203" name="Rectangle 3"/>
          <p:cNvSpPr>
            <a:spLocks noGrp="1" noChangeArrowheads="1"/>
          </p:cNvSpPr>
          <p:nvPr>
            <p:ph type="body" sz="half" idx="1"/>
          </p:nvPr>
        </p:nvSpPr>
        <p:spPr>
          <a:xfrm>
            <a:off x="457200" y="4114800"/>
            <a:ext cx="5410200" cy="2209800"/>
          </a:xfrm>
        </p:spPr>
        <p:txBody>
          <a:bodyPr/>
          <a:lstStyle/>
          <a:p>
            <a:pPr eaLnBrk="1" hangingPunct="1">
              <a:buFont typeface="Wingdings" pitchFamily="2" charset="2"/>
              <a:buNone/>
              <a:defRPr/>
            </a:pPr>
            <a:r>
              <a:rPr lang="en-US" sz="2800" smtClean="0"/>
              <a:t>	The Back Bay Amateur Astronomers </a:t>
            </a:r>
            <a:br>
              <a:rPr lang="en-US" sz="2800" smtClean="0"/>
            </a:br>
            <a:r>
              <a:rPr lang="en-US" sz="2800" smtClean="0"/>
              <a:t>PO Box 9877 </a:t>
            </a:r>
          </a:p>
          <a:p>
            <a:pPr eaLnBrk="1" hangingPunct="1">
              <a:buFont typeface="Wingdings" pitchFamily="2" charset="2"/>
              <a:buNone/>
              <a:defRPr/>
            </a:pPr>
            <a:r>
              <a:rPr lang="en-US" sz="2800" smtClean="0"/>
              <a:t>	Virginia Beach, VA 23450</a:t>
            </a:r>
          </a:p>
        </p:txBody>
      </p:sp>
      <p:pic>
        <p:nvPicPr>
          <p:cNvPr id="51204" name="Picture 4" descr="BBAAlogocolor1"/>
          <p:cNvPicPr>
            <a:picLocks noChangeAspect="1" noChangeArrowheads="1"/>
          </p:cNvPicPr>
          <p:nvPr>
            <p:ph sz="half" idx="2"/>
          </p:nvPr>
        </p:nvPicPr>
        <p:blipFill>
          <a:blip r:embed="rId3">
            <a:clrChange>
              <a:clrFrom>
                <a:srgbClr val="000000"/>
              </a:clrFrom>
              <a:clrTo>
                <a:srgbClr val="000000">
                  <a:alpha val="0"/>
                </a:srgbClr>
              </a:clrTo>
            </a:clrChange>
          </a:blip>
          <a:srcRect/>
          <a:stretch>
            <a:fillRect/>
          </a:stretch>
        </p:blipFill>
        <p:spPr>
          <a:xfrm>
            <a:off x="5638800" y="1524000"/>
            <a:ext cx="3395663" cy="3262313"/>
          </a:xfrm>
          <a:noFill/>
        </p:spPr>
      </p:pic>
      <p:sp>
        <p:nvSpPr>
          <p:cNvPr id="19461" name="Text Box 5"/>
          <p:cNvSpPr txBox="1">
            <a:spLocks noChangeArrowheads="1"/>
          </p:cNvSpPr>
          <p:nvPr/>
        </p:nvSpPr>
        <p:spPr bwMode="auto">
          <a:xfrm>
            <a:off x="381000" y="1676400"/>
            <a:ext cx="3962400" cy="1373188"/>
          </a:xfrm>
          <a:prstGeom prst="rect">
            <a:avLst/>
          </a:prstGeom>
          <a:noFill/>
          <a:ln w="9525">
            <a:noFill/>
            <a:miter lim="800000"/>
            <a:headEnd/>
            <a:tailEnd/>
          </a:ln>
        </p:spPr>
        <p:txBody>
          <a:bodyPr>
            <a:spAutoFit/>
          </a:bodyPr>
          <a:lstStyle/>
          <a:p>
            <a:pPr eaLnBrk="1" hangingPunct="1"/>
            <a:r>
              <a:rPr lang="en-US" sz="2800">
                <a:latin typeface="Arial" charset="0"/>
              </a:rPr>
              <a:t>Bringing</a:t>
            </a:r>
            <a:r>
              <a:rPr lang="en-US" sz="1800">
                <a:latin typeface="Arial" charset="0"/>
              </a:rPr>
              <a:t> </a:t>
            </a:r>
            <a:r>
              <a:rPr lang="en-US" sz="2800">
                <a:latin typeface="Arial" charset="0"/>
              </a:rPr>
              <a:t>Astronomy to the People of Hampton Roads</a:t>
            </a:r>
          </a:p>
        </p:txBody>
      </p:sp>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1000"/>
                                  </p:stCondLst>
                                  <p:childTnLst>
                                    <p:set>
                                      <p:cBhvr>
                                        <p:cTn id="6" dur="1" fill="hold">
                                          <p:stCondLst>
                                            <p:cond delay="0"/>
                                          </p:stCondLst>
                                        </p:cTn>
                                        <p:tgtEl>
                                          <p:spTgt spid="51204"/>
                                        </p:tgtEl>
                                        <p:attrNameLst>
                                          <p:attrName>style.visibility</p:attrName>
                                        </p:attrNameLst>
                                      </p:cBhvr>
                                      <p:to>
                                        <p:strVal val="visible"/>
                                      </p:to>
                                    </p:set>
                                    <p:anim calcmode="lin" valueType="num">
                                      <p:cBhvr additive="base">
                                        <p:cTn id="7" dur="500" fill="hold"/>
                                        <p:tgtEl>
                                          <p:spTgt spid="51204"/>
                                        </p:tgtEl>
                                        <p:attrNameLst>
                                          <p:attrName>ppt_x</p:attrName>
                                        </p:attrNameLst>
                                      </p:cBhvr>
                                      <p:tavLst>
                                        <p:tav tm="0">
                                          <p:val>
                                            <p:strVal val="0-#ppt_w/2"/>
                                          </p:val>
                                        </p:tav>
                                        <p:tav tm="100000">
                                          <p:val>
                                            <p:strVal val="#ppt_x"/>
                                          </p:val>
                                        </p:tav>
                                      </p:tavLst>
                                    </p:anim>
                                    <p:anim calcmode="lin" valueType="num">
                                      <p:cBhvr additive="base">
                                        <p:cTn id="8" dur="500" fill="hold"/>
                                        <p:tgtEl>
                                          <p:spTgt spid="512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152400" y="277813"/>
            <a:ext cx="8839200" cy="1139825"/>
          </a:xfrm>
        </p:spPr>
        <p:txBody>
          <a:bodyPr/>
          <a:lstStyle/>
          <a:p>
            <a:pPr algn="l">
              <a:defRPr/>
            </a:pPr>
            <a:r>
              <a:rPr lang="en-US" dirty="0"/>
              <a:t>Your “Solar System </a:t>
            </a:r>
            <a:r>
              <a:rPr lang="en-US" dirty="0" smtClean="0"/>
              <a:t>Ambassador</a:t>
            </a:r>
            <a:r>
              <a:rPr lang="en-US" dirty="0"/>
              <a:t>”</a:t>
            </a:r>
          </a:p>
        </p:txBody>
      </p:sp>
      <p:sp>
        <p:nvSpPr>
          <p:cNvPr id="151555" name="Rectangle 3"/>
          <p:cNvSpPr>
            <a:spLocks noGrp="1" noChangeArrowheads="1"/>
          </p:cNvSpPr>
          <p:nvPr>
            <p:ph type="body" sz="half" idx="1"/>
          </p:nvPr>
        </p:nvSpPr>
        <p:spPr/>
        <p:txBody>
          <a:bodyPr/>
          <a:lstStyle/>
          <a:p>
            <a:pPr>
              <a:buFont typeface="Wingdings" pitchFamily="2" charset="2"/>
              <a:buNone/>
              <a:defRPr/>
            </a:pPr>
            <a:r>
              <a:rPr lang="en-US" sz="2800"/>
              <a:t>George Reynolds</a:t>
            </a:r>
          </a:p>
        </p:txBody>
      </p:sp>
      <p:pic>
        <p:nvPicPr>
          <p:cNvPr id="20484" name="Picture 4" descr="George"/>
          <p:cNvPicPr>
            <a:picLocks noChangeAspect="1" noChangeArrowheads="1"/>
          </p:cNvPicPr>
          <p:nvPr/>
        </p:nvPicPr>
        <p:blipFill>
          <a:blip r:embed="rId3"/>
          <a:srcRect/>
          <a:stretch>
            <a:fillRect/>
          </a:stretch>
        </p:blipFill>
        <p:spPr bwMode="auto">
          <a:xfrm>
            <a:off x="457200" y="2209800"/>
            <a:ext cx="3621088" cy="4495800"/>
          </a:xfrm>
          <a:prstGeom prst="rect">
            <a:avLst/>
          </a:prstGeom>
          <a:noFill/>
          <a:ln w="9525">
            <a:noFill/>
            <a:miter lim="800000"/>
            <a:headEnd/>
            <a:tailEnd/>
          </a:ln>
        </p:spPr>
      </p:pic>
      <p:pic>
        <p:nvPicPr>
          <p:cNvPr id="20485" name="Picture 5"/>
          <p:cNvPicPr>
            <a:picLocks noChangeAspect="1" noChangeArrowheads="1"/>
          </p:cNvPicPr>
          <p:nvPr>
            <p:ph sz="half" idx="2"/>
          </p:nvPr>
        </p:nvPicPr>
        <p:blipFill>
          <a:blip r:embed="rId4">
            <a:clrChange>
              <a:clrFrom>
                <a:srgbClr val="FFFFFF"/>
              </a:clrFrom>
              <a:clrTo>
                <a:srgbClr val="FFFFFF">
                  <a:alpha val="0"/>
                </a:srgbClr>
              </a:clrTo>
            </a:clrChange>
          </a:blip>
          <a:srcRect/>
          <a:stretch>
            <a:fillRect/>
          </a:stretch>
        </p:blipFill>
        <p:spPr>
          <a:xfrm>
            <a:off x="4343400" y="2057400"/>
            <a:ext cx="4495800" cy="4495800"/>
          </a:xfr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506" name="Picture 2" descr="BBAAlogocolor1"/>
          <p:cNvPicPr>
            <a:picLocks noChangeAspect="1" noChangeArrowheads="1"/>
          </p:cNvPicPr>
          <p:nvPr>
            <p:ph sz="half" idx="2"/>
          </p:nvPr>
        </p:nvPicPr>
        <p:blipFill>
          <a:blip r:embed="rId3">
            <a:clrChange>
              <a:clrFrom>
                <a:srgbClr val="000000"/>
              </a:clrFrom>
              <a:clrTo>
                <a:srgbClr val="000000">
                  <a:alpha val="0"/>
                </a:srgbClr>
              </a:clrTo>
            </a:clrChange>
          </a:blip>
          <a:srcRect/>
          <a:stretch>
            <a:fillRect/>
          </a:stretch>
        </p:blipFill>
        <p:spPr>
          <a:xfrm>
            <a:off x="4970463" y="2233613"/>
            <a:ext cx="3394075" cy="3262312"/>
          </a:xfrm>
          <a:noFill/>
        </p:spPr>
      </p:pic>
      <p:sp>
        <p:nvSpPr>
          <p:cNvPr id="21507" name="Text Box 3"/>
          <p:cNvSpPr txBox="1">
            <a:spLocks noChangeArrowheads="1"/>
          </p:cNvSpPr>
          <p:nvPr/>
        </p:nvSpPr>
        <p:spPr bwMode="auto">
          <a:xfrm>
            <a:off x="228600" y="3276600"/>
            <a:ext cx="5257800" cy="533400"/>
          </a:xfrm>
          <a:prstGeom prst="rect">
            <a:avLst/>
          </a:prstGeom>
          <a:noFill/>
          <a:ln w="9525">
            <a:noFill/>
            <a:miter lim="800000"/>
            <a:headEnd/>
            <a:tailEnd/>
          </a:ln>
        </p:spPr>
        <p:txBody>
          <a:bodyPr>
            <a:spAutoFit/>
          </a:bodyPr>
          <a:lstStyle/>
          <a:p>
            <a:pPr eaLnBrk="1" hangingPunct="1"/>
            <a:r>
              <a:rPr lang="en-US" sz="2900">
                <a:latin typeface="Arial" charset="0"/>
              </a:rPr>
              <a:t>Assisted by BBAA members…</a:t>
            </a:r>
          </a:p>
        </p:txBody>
      </p:sp>
      <p:sp>
        <p:nvSpPr>
          <p:cNvPr id="55301" name="Rectangle 5"/>
          <p:cNvSpPr>
            <a:spLocks noChangeArrowheads="1"/>
          </p:cNvSpPr>
          <p:nvPr/>
        </p:nvSpPr>
        <p:spPr bwMode="auto">
          <a:xfrm>
            <a:off x="3200400" y="1295400"/>
            <a:ext cx="5943600" cy="1143000"/>
          </a:xfrm>
          <a:prstGeom prst="rect">
            <a:avLst/>
          </a:prstGeom>
          <a:noFill/>
          <a:ln w="9525">
            <a:noFill/>
            <a:miter lim="800000"/>
            <a:headEnd/>
            <a:tailEnd/>
          </a:ln>
          <a:effectLst/>
        </p:spPr>
        <p:txBody>
          <a:bodyPr anchor="ctr"/>
          <a:lstStyle/>
          <a:p>
            <a:pPr eaLnBrk="1" hangingPunct="1">
              <a:defRPr/>
            </a:pPr>
            <a:r>
              <a:rPr lang="en-US" sz="3600" dirty="0">
                <a:solidFill>
                  <a:schemeClr val="tx2"/>
                </a:solidFill>
                <a:effectLst>
                  <a:outerShdw blurRad="38100" dist="38100" dir="2700000" algn="tl">
                    <a:srgbClr val="000000"/>
                  </a:outerShdw>
                </a:effectLst>
                <a:latin typeface="Arial" charset="0"/>
              </a:rPr>
              <a:t>“Solar System Ambassador”</a:t>
            </a:r>
            <a:br>
              <a:rPr lang="en-US" sz="3600" dirty="0">
                <a:solidFill>
                  <a:schemeClr val="tx2"/>
                </a:solidFill>
                <a:effectLst>
                  <a:outerShdw blurRad="38100" dist="38100" dir="2700000" algn="tl">
                    <a:srgbClr val="000000"/>
                  </a:outerShdw>
                </a:effectLst>
                <a:latin typeface="Arial" charset="0"/>
              </a:rPr>
            </a:br>
            <a:r>
              <a:rPr lang="en-US" sz="2800" dirty="0">
                <a:solidFill>
                  <a:schemeClr val="tx2"/>
                </a:solidFill>
                <a:effectLst>
                  <a:outerShdw blurRad="38100" dist="38100" dir="2700000" algn="tl">
                    <a:srgbClr val="000000"/>
                  </a:outerShdw>
                </a:effectLst>
                <a:latin typeface="Arial" charset="0"/>
              </a:rPr>
              <a:t>George Reynolds</a:t>
            </a:r>
          </a:p>
        </p:txBody>
      </p:sp>
      <p:pic>
        <p:nvPicPr>
          <p:cNvPr id="21509" name="Picture 12"/>
          <p:cNvPicPr>
            <a:picLocks noChangeAspect="1" noChangeArrowheads="1"/>
          </p:cNvPicPr>
          <p:nvPr>
            <p:ph sz="half" idx="1"/>
          </p:nvPr>
        </p:nvPicPr>
        <p:blipFill>
          <a:blip r:embed="rId4">
            <a:clrChange>
              <a:clrFrom>
                <a:srgbClr val="FFFFFF"/>
              </a:clrFrom>
              <a:clrTo>
                <a:srgbClr val="FFFFFF">
                  <a:alpha val="0"/>
                </a:srgbClr>
              </a:clrTo>
            </a:clrChange>
          </a:blip>
          <a:srcRect/>
          <a:stretch>
            <a:fillRect/>
          </a:stretch>
        </p:blipFill>
        <p:spPr>
          <a:xfrm>
            <a:off x="228600" y="228600"/>
            <a:ext cx="2971800" cy="2971800"/>
          </a:xfrm>
          <a:noFill/>
        </p:spPr>
      </p:pic>
      <p:sp>
        <p:nvSpPr>
          <p:cNvPr id="21510" name="TextBox 10"/>
          <p:cNvSpPr txBox="1">
            <a:spLocks noChangeArrowheads="1"/>
          </p:cNvSpPr>
          <p:nvPr/>
        </p:nvSpPr>
        <p:spPr bwMode="auto">
          <a:xfrm>
            <a:off x="990600" y="3733800"/>
            <a:ext cx="3962400" cy="3108325"/>
          </a:xfrm>
          <a:prstGeom prst="rect">
            <a:avLst/>
          </a:prstGeom>
          <a:noFill/>
          <a:ln w="9525">
            <a:noFill/>
            <a:miter lim="800000"/>
            <a:headEnd/>
            <a:tailEnd/>
          </a:ln>
        </p:spPr>
        <p:txBody>
          <a:bodyPr>
            <a:spAutoFit/>
          </a:bodyPr>
          <a:lstStyle/>
          <a:p>
            <a:r>
              <a:rPr lang="en-US" sz="2800"/>
              <a:t>Ted Forte</a:t>
            </a:r>
          </a:p>
          <a:p>
            <a:r>
              <a:rPr lang="en-US" sz="2800"/>
              <a:t>Georgie June</a:t>
            </a:r>
          </a:p>
          <a:p>
            <a:r>
              <a:rPr lang="en-US" sz="2800"/>
              <a:t>James Kresky</a:t>
            </a:r>
          </a:p>
          <a:p>
            <a:r>
              <a:rPr lang="en-US" sz="2800"/>
              <a:t>Matt McLaughlin</a:t>
            </a:r>
          </a:p>
          <a:p>
            <a:r>
              <a:rPr lang="en-US" sz="2800"/>
              <a:t>Chuck Jagow</a:t>
            </a:r>
          </a:p>
          <a:p>
            <a:r>
              <a:rPr lang="en-US" sz="2800"/>
              <a:t>Kevin Weiner</a:t>
            </a:r>
          </a:p>
          <a:p>
            <a:r>
              <a:rPr lang="en-US" sz="2800"/>
              <a:t>Barb Weiner</a:t>
            </a:r>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ext Box 4"/>
          <p:cNvSpPr txBox="1">
            <a:spLocks noChangeArrowheads="1"/>
          </p:cNvSpPr>
          <p:nvPr/>
        </p:nvSpPr>
        <p:spPr bwMode="auto">
          <a:xfrm>
            <a:off x="0" y="993775"/>
            <a:ext cx="9525000" cy="3841750"/>
          </a:xfrm>
          <a:prstGeom prst="rect">
            <a:avLst/>
          </a:prstGeom>
          <a:noFill/>
          <a:ln w="12700">
            <a:noFill/>
            <a:miter lim="800000"/>
            <a:headEnd type="none" w="sm" len="sm"/>
            <a:tailEnd type="none" w="sm" len="sm"/>
          </a:ln>
        </p:spPr>
        <p:txBody>
          <a:bodyPr>
            <a:spAutoFit/>
          </a:bodyPr>
          <a:lstStyle/>
          <a:p>
            <a:r>
              <a:rPr lang="en-US" sz="6600" b="1">
                <a:latin typeface="Bradley Hand ITC" pitchFamily="66" charset="0"/>
              </a:rPr>
              <a:t>A MOON…</a:t>
            </a:r>
          </a:p>
          <a:p>
            <a:r>
              <a:rPr lang="en-US" sz="6000" b="1" i="1">
                <a:solidFill>
                  <a:schemeClr val="folHlink"/>
                </a:solidFill>
                <a:latin typeface="Bradley Hand ITC" pitchFamily="66" charset="0"/>
              </a:rPr>
              <a:t>What is it?</a:t>
            </a:r>
            <a:r>
              <a:rPr lang="en-US" sz="6000" b="1">
                <a:solidFill>
                  <a:schemeClr val="folHlink"/>
                </a:solidFill>
                <a:latin typeface="Bradley Hand ITC" pitchFamily="66" charset="0"/>
              </a:rPr>
              <a:t>…</a:t>
            </a:r>
          </a:p>
          <a:p>
            <a:r>
              <a:rPr lang="en-US" sz="6000" b="1">
                <a:solidFill>
                  <a:schemeClr val="folHlink"/>
                </a:solidFill>
                <a:latin typeface="Bradley Hand ITC" pitchFamily="66" charset="0"/>
              </a:rPr>
              <a:t>  Does every planet have one?.</a:t>
            </a:r>
          </a:p>
          <a:p>
            <a:r>
              <a:rPr lang="en-US" sz="6000" b="1">
                <a:solidFill>
                  <a:schemeClr val="folHlink"/>
                </a:solidFill>
                <a:latin typeface="Bradley Hand ITC" pitchFamily="66" charset="0"/>
              </a:rPr>
              <a:t>	Can we see them?</a:t>
            </a:r>
          </a:p>
        </p:txBody>
      </p:sp>
      <p:sp>
        <p:nvSpPr>
          <p:cNvPr id="129029" name="Text Box 5"/>
          <p:cNvSpPr txBox="1">
            <a:spLocks noChangeArrowheads="1"/>
          </p:cNvSpPr>
          <p:nvPr/>
        </p:nvSpPr>
        <p:spPr bwMode="auto">
          <a:xfrm>
            <a:off x="1371600" y="4800600"/>
            <a:ext cx="4953000" cy="2378075"/>
          </a:xfrm>
          <a:prstGeom prst="rect">
            <a:avLst/>
          </a:prstGeom>
          <a:noFill/>
          <a:ln w="12700">
            <a:noFill/>
            <a:miter lim="800000"/>
            <a:headEnd type="none" w="sm" len="sm"/>
            <a:tailEnd type="none" w="sm" len="sm"/>
          </a:ln>
        </p:spPr>
        <p:txBody>
          <a:bodyPr>
            <a:spAutoFit/>
          </a:bodyPr>
          <a:lstStyle/>
          <a:p>
            <a:r>
              <a:rPr lang="en-US" sz="6000" b="1" i="1" u="sng">
                <a:solidFill>
                  <a:schemeClr val="folHlink"/>
                </a:solidFill>
                <a:latin typeface="Bradley Hand ITC" pitchFamily="66" charset="0"/>
              </a:rPr>
              <a:t>Let’s find out!</a:t>
            </a:r>
          </a:p>
          <a:p>
            <a:pPr>
              <a:spcBef>
                <a:spcPct val="50000"/>
              </a:spcBef>
            </a:pPr>
            <a:endParaRPr lang="en-US" sz="6000">
              <a:latin typeface="Bradley Hand ITC" pitchFamily="66" charset="0"/>
            </a:endParaRPr>
          </a:p>
        </p:txBody>
      </p:sp>
      <p:sp>
        <p:nvSpPr>
          <p:cNvPr id="129030" name="Text Box 6"/>
          <p:cNvSpPr txBox="1">
            <a:spLocks noChangeArrowheads="1"/>
          </p:cNvSpPr>
          <p:nvPr/>
        </p:nvSpPr>
        <p:spPr bwMode="auto">
          <a:xfrm>
            <a:off x="1524000" y="4724400"/>
            <a:ext cx="4953000" cy="1006475"/>
          </a:xfrm>
          <a:prstGeom prst="rect">
            <a:avLst/>
          </a:prstGeom>
          <a:noFill/>
          <a:ln w="12700">
            <a:noFill/>
            <a:miter lim="800000"/>
            <a:headEnd type="none" w="sm" len="sm"/>
            <a:tailEnd type="none" w="sm" len="sm"/>
          </a:ln>
        </p:spPr>
        <p:txBody>
          <a:bodyPr>
            <a:spAutoFit/>
          </a:bodyPr>
          <a:lstStyle/>
          <a:p>
            <a:r>
              <a:rPr lang="en-US" sz="6000" b="1">
                <a:solidFill>
                  <a:schemeClr val="folHlink"/>
                </a:solidFill>
                <a:latin typeface="Bradley Hand ITC" pitchFamily="66" charset="0"/>
              </a:rPr>
              <a:t>Let’s find out!</a:t>
            </a:r>
            <a:endParaRPr lang="en-US" sz="6000">
              <a:latin typeface="Bradley Hand ITC"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2000"/>
                                        <p:tgtEl>
                                          <p:spTgt spid="129030"/>
                                        </p:tgtEl>
                                      </p:cBhvr>
                                    </p:animEffect>
                                    <p:set>
                                      <p:cBhvr>
                                        <p:cTn id="7" dur="1" fill="hold">
                                          <p:stCondLst>
                                            <p:cond delay="1999"/>
                                          </p:stCondLst>
                                        </p:cTn>
                                        <p:tgtEl>
                                          <p:spTgt spid="129030"/>
                                        </p:tgtEl>
                                        <p:attrNameLst>
                                          <p:attrName>style.visibility</p:attrName>
                                        </p:attrNameLst>
                                      </p:cBhvr>
                                      <p:to>
                                        <p:strVal val="hidden"/>
                                      </p:to>
                                    </p:se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29029">
                                            <p:txEl>
                                              <p:pRg st="0" end="0"/>
                                            </p:txEl>
                                          </p:spTgt>
                                        </p:tgtEl>
                                        <p:attrNameLst>
                                          <p:attrName>style.visibility</p:attrName>
                                        </p:attrNameLst>
                                      </p:cBhvr>
                                      <p:to>
                                        <p:strVal val="visible"/>
                                      </p:to>
                                    </p:set>
                                    <p:animEffect transition="in" filter="fade">
                                      <p:cBhvr>
                                        <p:cTn id="11" dur="2000"/>
                                        <p:tgtEl>
                                          <p:spTgt spid="1290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pPr eaLnBrk="1" hangingPunct="1">
              <a:defRPr/>
            </a:pPr>
            <a:r>
              <a:rPr lang="en-US" sz="4000" smtClean="0"/>
              <a:t>Planets with moons in our</a:t>
            </a:r>
            <a:br>
              <a:rPr lang="en-US" sz="4000" smtClean="0"/>
            </a:br>
            <a:r>
              <a:rPr lang="en-US" sz="4000" smtClean="0"/>
              <a:t>Solar System</a:t>
            </a:r>
          </a:p>
        </p:txBody>
      </p:sp>
      <p:sp>
        <p:nvSpPr>
          <p:cNvPr id="230403" name="Rectangle 3"/>
          <p:cNvSpPr>
            <a:spLocks noGrp="1" noChangeArrowheads="1"/>
          </p:cNvSpPr>
          <p:nvPr>
            <p:ph type="body" idx="1"/>
          </p:nvPr>
        </p:nvSpPr>
        <p:spPr/>
        <p:txBody>
          <a:bodyPr/>
          <a:lstStyle/>
          <a:p>
            <a:pPr eaLnBrk="1" hangingPunct="1">
              <a:defRPr/>
            </a:pPr>
            <a:r>
              <a:rPr lang="en-US" smtClean="0"/>
              <a:t>8 “official” Planets</a:t>
            </a:r>
          </a:p>
          <a:p>
            <a:pPr eaLnBrk="1" hangingPunct="1">
              <a:buFont typeface="Wingdings" pitchFamily="2" charset="2"/>
              <a:buNone/>
              <a:defRPr/>
            </a:pPr>
            <a:r>
              <a:rPr lang="en-US" sz="2400" smtClean="0"/>
              <a:t>Mercury	0			Jupiter	63</a:t>
            </a:r>
          </a:p>
          <a:p>
            <a:pPr eaLnBrk="1" hangingPunct="1">
              <a:buFont typeface="Wingdings" pitchFamily="2" charset="2"/>
              <a:buNone/>
              <a:defRPr/>
            </a:pPr>
            <a:r>
              <a:rPr lang="en-US" sz="2400" smtClean="0"/>
              <a:t>Venus 	0			Saturn	37</a:t>
            </a:r>
          </a:p>
          <a:p>
            <a:pPr eaLnBrk="1" hangingPunct="1">
              <a:buFont typeface="Wingdings" pitchFamily="2" charset="2"/>
              <a:buNone/>
              <a:defRPr/>
            </a:pPr>
            <a:r>
              <a:rPr lang="en-US" sz="2400" smtClean="0"/>
              <a:t>Earth		1			Uranus	23</a:t>
            </a:r>
          </a:p>
          <a:p>
            <a:pPr eaLnBrk="1" hangingPunct="1">
              <a:buFont typeface="Wingdings" pitchFamily="2" charset="2"/>
              <a:buNone/>
              <a:defRPr/>
            </a:pPr>
            <a:r>
              <a:rPr lang="en-US" sz="2400" smtClean="0"/>
              <a:t>Mars		2			Neptune	12</a:t>
            </a:r>
          </a:p>
          <a:p>
            <a:pPr eaLnBrk="1" hangingPunct="1">
              <a:defRPr/>
            </a:pPr>
            <a:r>
              <a:rPr lang="en-US" smtClean="0"/>
              <a:t>3 “Dwarf” Planets</a:t>
            </a:r>
          </a:p>
          <a:p>
            <a:pPr eaLnBrk="1" hangingPunct="1">
              <a:buFont typeface="Wingdings" pitchFamily="2" charset="2"/>
              <a:buNone/>
              <a:defRPr/>
            </a:pPr>
            <a:r>
              <a:rPr lang="en-US" sz="2400" smtClean="0"/>
              <a:t>Pluto		3			Eris		?</a:t>
            </a:r>
          </a:p>
          <a:p>
            <a:pPr eaLnBrk="1" hangingPunct="1">
              <a:buFont typeface="Wingdings" pitchFamily="2" charset="2"/>
              <a:buNone/>
              <a:defRPr/>
            </a:pPr>
            <a:r>
              <a:rPr lang="en-US" sz="2400" smtClean="0"/>
              <a:t>Ceres		?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sz="quarter"/>
          </p:nvPr>
        </p:nvSpPr>
        <p:spPr>
          <a:xfrm>
            <a:off x="381000" y="533400"/>
            <a:ext cx="4286250" cy="762000"/>
          </a:xfrm>
        </p:spPr>
        <p:txBody>
          <a:bodyPr>
            <a:spAutoFit/>
          </a:bodyPr>
          <a:lstStyle/>
          <a:p>
            <a:pPr eaLnBrk="1" hangingPunct="1">
              <a:defRPr/>
            </a:pPr>
            <a:r>
              <a:rPr lang="en-US" smtClean="0"/>
              <a:t>Our Moon, Luna</a:t>
            </a:r>
          </a:p>
        </p:txBody>
      </p:sp>
      <p:sp>
        <p:nvSpPr>
          <p:cNvPr id="130051" name="Rectangle 3"/>
          <p:cNvSpPr>
            <a:spLocks noGrp="1" noChangeArrowheads="1"/>
          </p:cNvSpPr>
          <p:nvPr>
            <p:ph sz="quarter" idx="1"/>
          </p:nvPr>
        </p:nvSpPr>
        <p:spPr>
          <a:xfrm>
            <a:off x="457200" y="1295400"/>
            <a:ext cx="4038600" cy="2189163"/>
          </a:xfrm>
        </p:spPr>
        <p:txBody>
          <a:bodyPr/>
          <a:lstStyle/>
          <a:p>
            <a:pPr eaLnBrk="1" hangingPunct="1">
              <a:defRPr/>
            </a:pPr>
            <a:r>
              <a:rPr lang="en-US" sz="2400" smtClean="0"/>
              <a:t>Phases</a:t>
            </a:r>
          </a:p>
        </p:txBody>
      </p:sp>
      <p:pic>
        <p:nvPicPr>
          <p:cNvPr id="24580" name="Picture 6" descr="ECLIPSE_11082003A_SHAMILTON"/>
          <p:cNvPicPr>
            <a:picLocks noGrp="1" noChangeAspect="1" noChangeArrowheads="1"/>
          </p:cNvPicPr>
          <p:nvPr>
            <p:ph sz="quarter" idx="2"/>
          </p:nvPr>
        </p:nvPicPr>
        <p:blipFill>
          <a:blip r:embed="rId3"/>
          <a:srcRect/>
          <a:stretch>
            <a:fillRect/>
          </a:stretch>
        </p:blipFill>
        <p:spPr>
          <a:xfrm>
            <a:off x="5661025" y="304800"/>
            <a:ext cx="2797175" cy="3179763"/>
          </a:xfrm>
        </p:spPr>
      </p:pic>
      <p:sp>
        <p:nvSpPr>
          <p:cNvPr id="24581" name="Text Box 7"/>
          <p:cNvSpPr txBox="1">
            <a:spLocks noChangeArrowheads="1"/>
          </p:cNvSpPr>
          <p:nvPr/>
        </p:nvSpPr>
        <p:spPr bwMode="auto">
          <a:xfrm>
            <a:off x="5476875" y="1371600"/>
            <a:ext cx="1295400" cy="822325"/>
          </a:xfrm>
          <a:prstGeom prst="rect">
            <a:avLst/>
          </a:prstGeom>
          <a:noFill/>
          <a:ln w="12700">
            <a:noFill/>
            <a:miter lim="800000"/>
            <a:headEnd type="none" w="sm" len="sm"/>
            <a:tailEnd type="none" w="sm" len="sm"/>
          </a:ln>
        </p:spPr>
        <p:txBody>
          <a:bodyPr>
            <a:spAutoFit/>
          </a:bodyPr>
          <a:lstStyle/>
          <a:p>
            <a:pPr>
              <a:spcBef>
                <a:spcPct val="50000"/>
              </a:spcBef>
            </a:pPr>
            <a:r>
              <a:rPr lang="en-US" sz="2400"/>
              <a:t>Lunar Eclipse</a:t>
            </a:r>
          </a:p>
        </p:txBody>
      </p:sp>
      <p:pic>
        <p:nvPicPr>
          <p:cNvPr id="24582" name="Picture 8" descr="LUNAREC7a (lightnened)"/>
          <p:cNvPicPr>
            <a:picLocks noChangeAspect="1" noChangeArrowheads="1"/>
          </p:cNvPicPr>
          <p:nvPr/>
        </p:nvPicPr>
        <p:blipFill>
          <a:blip r:embed="rId4"/>
          <a:srcRect/>
          <a:stretch>
            <a:fillRect/>
          </a:stretch>
        </p:blipFill>
        <p:spPr bwMode="auto">
          <a:xfrm>
            <a:off x="1828800" y="1701800"/>
            <a:ext cx="2246313" cy="1498600"/>
          </a:xfrm>
          <a:prstGeom prst="rect">
            <a:avLst/>
          </a:prstGeom>
          <a:noFill/>
          <a:ln w="9525">
            <a:noFill/>
            <a:miter lim="800000"/>
            <a:headEnd/>
            <a:tailEnd/>
          </a:ln>
        </p:spPr>
      </p:pic>
      <p:pic>
        <p:nvPicPr>
          <p:cNvPr id="24583" name="Picture 9" descr="LUNAREC3"/>
          <p:cNvPicPr>
            <a:picLocks noChangeAspect="1" noChangeArrowheads="1"/>
          </p:cNvPicPr>
          <p:nvPr/>
        </p:nvPicPr>
        <p:blipFill>
          <a:blip r:embed="rId5"/>
          <a:srcRect/>
          <a:stretch>
            <a:fillRect/>
          </a:stretch>
        </p:blipFill>
        <p:spPr bwMode="auto">
          <a:xfrm>
            <a:off x="533400" y="1676400"/>
            <a:ext cx="2209800" cy="1473200"/>
          </a:xfrm>
          <a:prstGeom prst="rect">
            <a:avLst/>
          </a:prstGeom>
          <a:noFill/>
          <a:ln w="9525">
            <a:noFill/>
            <a:miter lim="800000"/>
            <a:headEnd/>
            <a:tailEnd/>
          </a:ln>
        </p:spPr>
      </p:pic>
      <p:pic>
        <p:nvPicPr>
          <p:cNvPr id="24584" name="Picture 4" descr="750px-Phases_of_the_Moon fr WikiPedia"/>
          <p:cNvPicPr>
            <a:picLocks noChangeAspect="1" noChangeArrowheads="1"/>
          </p:cNvPicPr>
          <p:nvPr/>
        </p:nvPicPr>
        <p:blipFill>
          <a:blip r:embed="rId6"/>
          <a:srcRect/>
          <a:stretch>
            <a:fillRect/>
          </a:stretch>
        </p:blipFill>
        <p:spPr bwMode="auto">
          <a:xfrm>
            <a:off x="0" y="3657600"/>
            <a:ext cx="9144000" cy="2627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moon_300Ds_shamilton"/>
          <p:cNvPicPr>
            <a:picLocks noGrp="1" noChangeAspect="1" noChangeArrowheads="1"/>
          </p:cNvPicPr>
          <p:nvPr>
            <p:ph idx="4294967295"/>
          </p:nvPr>
        </p:nvPicPr>
        <p:blipFill>
          <a:blip r:embed="rId3">
            <a:clrChange>
              <a:clrFrom>
                <a:srgbClr val="000000"/>
              </a:clrFrom>
              <a:clrTo>
                <a:srgbClr val="000000">
                  <a:alpha val="0"/>
                </a:srgbClr>
              </a:clrTo>
            </a:clrChange>
          </a:blip>
          <a:srcRect/>
          <a:stretch>
            <a:fillRect/>
          </a:stretch>
        </p:blipFill>
        <p:spPr>
          <a:xfrm>
            <a:off x="2571750" y="171450"/>
            <a:ext cx="6286500" cy="6343650"/>
          </a:xfrm>
        </p:spPr>
      </p:pic>
      <p:sp>
        <p:nvSpPr>
          <p:cNvPr id="25603"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31076" name="Text Box 4"/>
          <p:cNvSpPr txBox="1">
            <a:spLocks noChangeArrowheads="1"/>
          </p:cNvSpPr>
          <p:nvPr/>
        </p:nvSpPr>
        <p:spPr bwMode="auto">
          <a:xfrm>
            <a:off x="114300" y="228600"/>
            <a:ext cx="4381500" cy="2287588"/>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800" dirty="0">
                <a:solidFill>
                  <a:srgbClr val="FFFF00"/>
                </a:solidFill>
                <a:effectLst>
                  <a:outerShdw blurRad="38100" dist="38100" dir="2700000" algn="tl">
                    <a:srgbClr val="C0C0C0"/>
                  </a:outerShdw>
                </a:effectLst>
              </a:rPr>
              <a:t>The Moon – The Whole Thing!</a:t>
            </a:r>
          </a:p>
        </p:txBody>
      </p:sp>
      <p:sp>
        <p:nvSpPr>
          <p:cNvPr id="131077" name="Text Box 5"/>
          <p:cNvSpPr txBox="1">
            <a:spLocks noChangeArrowheads="1"/>
          </p:cNvSpPr>
          <p:nvPr/>
        </p:nvSpPr>
        <p:spPr bwMode="auto">
          <a:xfrm>
            <a:off x="685800" y="3429000"/>
            <a:ext cx="2819400" cy="28352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Can you see…</a:t>
            </a:r>
          </a:p>
          <a:p>
            <a:pPr>
              <a:spcBef>
                <a:spcPct val="50000"/>
              </a:spcBef>
            </a:pPr>
            <a:r>
              <a:rPr lang="en-US" b="1">
                <a:solidFill>
                  <a:srgbClr val="FFFF00"/>
                </a:solidFill>
                <a:latin typeface="Bradley Hand ITC" pitchFamily="66" charset="0"/>
              </a:rPr>
              <a:t>The Man in the Moon?</a:t>
            </a:r>
          </a:p>
          <a:p>
            <a:pPr>
              <a:spcBef>
                <a:spcPct val="50000"/>
              </a:spcBef>
            </a:pPr>
            <a:r>
              <a:rPr lang="en-US" b="1">
                <a:solidFill>
                  <a:srgbClr val="FFFF00"/>
                </a:solidFill>
                <a:latin typeface="Bradley Hand ITC" pitchFamily="66" charset="0"/>
              </a:rPr>
              <a:t>The Woman in the Moon?</a:t>
            </a:r>
          </a:p>
          <a:p>
            <a:pPr>
              <a:spcBef>
                <a:spcPct val="50000"/>
              </a:spcBef>
            </a:pPr>
            <a:r>
              <a:rPr lang="en-US" b="1">
                <a:solidFill>
                  <a:srgbClr val="FFFF00"/>
                </a:solidFill>
                <a:latin typeface="Bradley Hand ITC" pitchFamily="66" charset="0"/>
              </a:rPr>
              <a:t>The Rabbit in the Moon?</a:t>
            </a:r>
          </a:p>
          <a:p>
            <a:pPr>
              <a:spcBef>
                <a:spcPct val="50000"/>
              </a:spcBef>
            </a:pPr>
            <a:r>
              <a:rPr lang="en-US" b="1">
                <a:solidFill>
                  <a:srgbClr val="FFFF00"/>
                </a:solidFill>
                <a:latin typeface="Bradley Hand ITC" pitchFamily="66" charset="0"/>
              </a:rPr>
              <a:t>The cow jumping over the Moon?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31077">
                                            <p:txEl>
                                              <p:pRg st="0" end="0"/>
                                            </p:txEl>
                                          </p:spTgt>
                                        </p:tgtEl>
                                      </p:cBhvr>
                                      <p:by x="150000" y="150000"/>
                                    </p:animScale>
                                  </p:childTnLst>
                                </p:cTn>
                              </p:par>
                              <p:par>
                                <p:cTn id="7" presetID="6" presetClass="emph" presetSubtype="0" fill="hold" nodeType="withEffect">
                                  <p:stCondLst>
                                    <p:cond delay="0"/>
                                  </p:stCondLst>
                                  <p:childTnLst>
                                    <p:animScale>
                                      <p:cBhvr>
                                        <p:cTn id="8" dur="2000" fill="hold"/>
                                        <p:tgtEl>
                                          <p:spTgt spid="131077">
                                            <p:txEl>
                                              <p:pRg st="1" end="1"/>
                                            </p:txEl>
                                          </p:spTgt>
                                        </p:tgtEl>
                                      </p:cBhvr>
                                      <p:by x="150000" y="150000"/>
                                    </p:animScale>
                                  </p:childTnLst>
                                </p:cTn>
                              </p:par>
                              <p:par>
                                <p:cTn id="9" presetID="6" presetClass="emph" presetSubtype="0" fill="hold" nodeType="withEffect">
                                  <p:stCondLst>
                                    <p:cond delay="0"/>
                                  </p:stCondLst>
                                  <p:childTnLst>
                                    <p:animScale>
                                      <p:cBhvr>
                                        <p:cTn id="10" dur="2000" fill="hold"/>
                                        <p:tgtEl>
                                          <p:spTgt spid="131077">
                                            <p:txEl>
                                              <p:pRg st="2" end="2"/>
                                            </p:txEl>
                                          </p:spTgt>
                                        </p:tgtEl>
                                      </p:cBhvr>
                                      <p:by x="150000" y="150000"/>
                                    </p:animScale>
                                  </p:childTnLst>
                                </p:cTn>
                              </p:par>
                              <p:par>
                                <p:cTn id="11" presetID="6" presetClass="emph" presetSubtype="0" fill="hold" nodeType="withEffect">
                                  <p:stCondLst>
                                    <p:cond delay="0"/>
                                  </p:stCondLst>
                                  <p:childTnLst>
                                    <p:animScale>
                                      <p:cBhvr>
                                        <p:cTn id="12" dur="2000" fill="hold"/>
                                        <p:tgtEl>
                                          <p:spTgt spid="131077">
                                            <p:txEl>
                                              <p:pRg st="3" end="3"/>
                                            </p:txEl>
                                          </p:spTgt>
                                        </p:tgtEl>
                                      </p:cBhvr>
                                      <p:by x="150000" y="150000"/>
                                    </p:animScale>
                                  </p:childTnLst>
                                </p:cTn>
                              </p:par>
                              <p:par>
                                <p:cTn id="13" presetID="6" presetClass="emph" presetSubtype="0" fill="hold" nodeType="withEffect">
                                  <p:stCondLst>
                                    <p:cond delay="0"/>
                                  </p:stCondLst>
                                  <p:childTnLst>
                                    <p:animScale>
                                      <p:cBhvr>
                                        <p:cTn id="14" dur="2000" fill="hold"/>
                                        <p:tgtEl>
                                          <p:spTgt spid="131077">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moon_300Ds_shamilton"/>
          <p:cNvPicPr>
            <a:picLocks noGrp="1" noChangeAspect="1" noChangeArrowheads="1"/>
          </p:cNvPicPr>
          <p:nvPr>
            <p:ph idx="4294967295"/>
          </p:nvPr>
        </p:nvPicPr>
        <p:blipFill>
          <a:blip r:embed="rId3"/>
          <a:srcRect/>
          <a:stretch>
            <a:fillRect/>
          </a:stretch>
        </p:blipFill>
        <p:spPr>
          <a:xfrm>
            <a:off x="1914525" y="1143000"/>
            <a:ext cx="5314950" cy="5146675"/>
          </a:xfrm>
        </p:spPr>
      </p:pic>
      <p:sp>
        <p:nvSpPr>
          <p:cNvPr id="26627"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34148" name="Text Box 4"/>
          <p:cNvSpPr txBox="1">
            <a:spLocks noChangeArrowheads="1"/>
          </p:cNvSpPr>
          <p:nvPr/>
        </p:nvSpPr>
        <p:spPr bwMode="auto">
          <a:xfrm>
            <a:off x="514350" y="0"/>
            <a:ext cx="5886450" cy="708025"/>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000" dirty="0">
                <a:solidFill>
                  <a:srgbClr val="FFFF00"/>
                </a:solidFill>
                <a:effectLst>
                  <a:outerShdw blurRad="38100" dist="38100" dir="2700000" algn="tl">
                    <a:srgbClr val="C0C0C0"/>
                  </a:outerShdw>
                </a:effectLst>
              </a:rPr>
              <a:t>The Man in the Moon</a:t>
            </a:r>
          </a:p>
        </p:txBody>
      </p:sp>
      <p:pic>
        <p:nvPicPr>
          <p:cNvPr id="8" name="Picture 4" descr="man in the moon"/>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914525" y="1143000"/>
            <a:ext cx="5229225" cy="5162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childTnLst>
                                </p:cTn>
                              </p:par>
                            </p:childTnLst>
                          </p:cTn>
                        </p:par>
                        <p:par>
                          <p:cTn id="8" fill="hold">
                            <p:stCondLst>
                              <p:cond delay="3000"/>
                            </p:stCondLst>
                            <p:childTnLst>
                              <p:par>
                                <p:cTn id="9" presetID="10" presetClass="exit" presetSubtype="0" fill="hold" nodeType="afterEffect">
                                  <p:stCondLst>
                                    <p:cond delay="4000"/>
                                  </p:stCondLst>
                                  <p:childTnLst>
                                    <p:animEffect transition="out" filter="fade">
                                      <p:cBhvr>
                                        <p:cTn id="10" dur="3000"/>
                                        <p:tgtEl>
                                          <p:spTgt spid="8"/>
                                        </p:tgtEl>
                                      </p:cBhvr>
                                    </p:animEffect>
                                    <p:set>
                                      <p:cBhvr>
                                        <p:cTn id="11" dur="1" fill="hold">
                                          <p:stCondLst>
                                            <p:cond delay="2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moon_300Ds_shamilton"/>
          <p:cNvPicPr>
            <a:picLocks noChangeAspect="1" noChangeArrowheads="1"/>
          </p:cNvPicPr>
          <p:nvPr/>
        </p:nvPicPr>
        <p:blipFill>
          <a:blip r:embed="rId3"/>
          <a:srcRect/>
          <a:stretch>
            <a:fillRect/>
          </a:stretch>
        </p:blipFill>
        <p:spPr bwMode="auto">
          <a:xfrm>
            <a:off x="1914525" y="1143000"/>
            <a:ext cx="5314950" cy="5146675"/>
          </a:xfrm>
          <a:prstGeom prst="rect">
            <a:avLst/>
          </a:prstGeom>
          <a:noFill/>
          <a:ln w="9525">
            <a:noFill/>
            <a:miter lim="800000"/>
            <a:headEnd/>
            <a:tailEnd/>
          </a:ln>
        </p:spPr>
      </p:pic>
      <p:sp>
        <p:nvSpPr>
          <p:cNvPr id="27651"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47460" name="Text Box 4"/>
          <p:cNvSpPr txBox="1">
            <a:spLocks noChangeArrowheads="1"/>
          </p:cNvSpPr>
          <p:nvPr/>
        </p:nvSpPr>
        <p:spPr bwMode="auto">
          <a:xfrm>
            <a:off x="514350" y="0"/>
            <a:ext cx="6858000" cy="708025"/>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000" dirty="0">
                <a:solidFill>
                  <a:srgbClr val="FFFF00"/>
                </a:solidFill>
                <a:effectLst>
                  <a:outerShdw blurRad="38100" dist="38100" dir="2700000" algn="tl">
                    <a:srgbClr val="C0C0C0"/>
                  </a:outerShdw>
                </a:effectLst>
              </a:rPr>
              <a:t>The Woman in the Moon</a:t>
            </a:r>
          </a:p>
        </p:txBody>
      </p:sp>
      <p:pic>
        <p:nvPicPr>
          <p:cNvPr id="147461" name="Picture 5" descr="The Lady in the Moon"/>
          <p:cNvPicPr>
            <a:picLocks noChangeAspect="1" noChangeArrowheads="1"/>
          </p:cNvPicPr>
          <p:nvPr/>
        </p:nvPicPr>
        <p:blipFill>
          <a:blip r:embed="rId4">
            <a:lum bright="-10000"/>
          </a:blip>
          <a:srcRect/>
          <a:stretch>
            <a:fillRect/>
          </a:stretch>
        </p:blipFill>
        <p:spPr bwMode="auto">
          <a:xfrm>
            <a:off x="2028825" y="1428750"/>
            <a:ext cx="5086350" cy="5029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461"/>
                                        </p:tgtEl>
                                        <p:attrNameLst>
                                          <p:attrName>style.visibility</p:attrName>
                                        </p:attrNameLst>
                                      </p:cBhvr>
                                      <p:to>
                                        <p:strVal val="visible"/>
                                      </p:to>
                                    </p:set>
                                    <p:animEffect transition="in" filter="fade">
                                      <p:cBhvr>
                                        <p:cTn id="7" dur="3000"/>
                                        <p:tgtEl>
                                          <p:spTgt spid="147461"/>
                                        </p:tgtEl>
                                      </p:cBhvr>
                                    </p:animEffect>
                                  </p:childTnLst>
                                </p:cTn>
                              </p:par>
                            </p:childTnLst>
                          </p:cTn>
                        </p:par>
                        <p:par>
                          <p:cTn id="8" fill="hold">
                            <p:stCondLst>
                              <p:cond delay="3000"/>
                            </p:stCondLst>
                            <p:childTnLst>
                              <p:par>
                                <p:cTn id="9" presetID="10" presetClass="exit" presetSubtype="0" fill="hold" nodeType="afterEffect">
                                  <p:stCondLst>
                                    <p:cond delay="4000"/>
                                  </p:stCondLst>
                                  <p:childTnLst>
                                    <p:animEffect transition="out" filter="fade">
                                      <p:cBhvr>
                                        <p:cTn id="10" dur="3000"/>
                                        <p:tgtEl>
                                          <p:spTgt spid="147461"/>
                                        </p:tgtEl>
                                      </p:cBhvr>
                                    </p:animEffect>
                                    <p:set>
                                      <p:cBhvr>
                                        <p:cTn id="11" dur="1" fill="hold">
                                          <p:stCondLst>
                                            <p:cond delay="2999"/>
                                          </p:stCondLst>
                                        </p:cTn>
                                        <p:tgtEl>
                                          <p:spTgt spid="1474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oon_300Ds_shamilton"/>
          <p:cNvPicPr>
            <a:picLocks noChangeAspect="1" noChangeArrowheads="1"/>
          </p:cNvPicPr>
          <p:nvPr/>
        </p:nvPicPr>
        <p:blipFill>
          <a:blip r:embed="rId3"/>
          <a:srcRect/>
          <a:stretch>
            <a:fillRect/>
          </a:stretch>
        </p:blipFill>
        <p:spPr bwMode="auto">
          <a:xfrm>
            <a:off x="1914525" y="1143000"/>
            <a:ext cx="5314950" cy="5146675"/>
          </a:xfrm>
          <a:prstGeom prst="rect">
            <a:avLst/>
          </a:prstGeom>
          <a:noFill/>
          <a:ln w="9525">
            <a:noFill/>
            <a:miter lim="800000"/>
            <a:headEnd/>
            <a:tailEnd/>
          </a:ln>
        </p:spPr>
      </p:pic>
      <p:sp>
        <p:nvSpPr>
          <p:cNvPr id="28675"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38244" name="Text Box 4"/>
          <p:cNvSpPr txBox="1">
            <a:spLocks noChangeArrowheads="1"/>
          </p:cNvSpPr>
          <p:nvPr/>
        </p:nvSpPr>
        <p:spPr bwMode="auto">
          <a:xfrm>
            <a:off x="514350" y="114300"/>
            <a:ext cx="6400800" cy="708025"/>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000" dirty="0">
                <a:solidFill>
                  <a:srgbClr val="FFFF00"/>
                </a:solidFill>
                <a:effectLst>
                  <a:outerShdw blurRad="38100" dist="38100" dir="2700000" algn="tl">
                    <a:srgbClr val="C0C0C0"/>
                  </a:outerShdw>
                </a:effectLst>
              </a:rPr>
              <a:t>The Rabbit in the Moon</a:t>
            </a:r>
          </a:p>
        </p:txBody>
      </p:sp>
      <p:pic>
        <p:nvPicPr>
          <p:cNvPr id="138245" name="Picture 5" descr="rabbit-moon"/>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997075" y="1257300"/>
            <a:ext cx="5203825" cy="4972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8245"/>
                                        </p:tgtEl>
                                        <p:attrNameLst>
                                          <p:attrName>style.visibility</p:attrName>
                                        </p:attrNameLst>
                                      </p:cBhvr>
                                      <p:to>
                                        <p:strVal val="visible"/>
                                      </p:to>
                                    </p:set>
                                    <p:animEffect transition="in" filter="fade">
                                      <p:cBhvr>
                                        <p:cTn id="7" dur="3000"/>
                                        <p:tgtEl>
                                          <p:spTgt spid="138245"/>
                                        </p:tgtEl>
                                      </p:cBhvr>
                                    </p:animEffect>
                                  </p:childTnLst>
                                </p:cTn>
                              </p:par>
                            </p:childTnLst>
                          </p:cTn>
                        </p:par>
                        <p:par>
                          <p:cTn id="8" fill="hold">
                            <p:stCondLst>
                              <p:cond delay="3000"/>
                            </p:stCondLst>
                            <p:childTnLst>
                              <p:par>
                                <p:cTn id="9" presetID="10" presetClass="exit" presetSubtype="0" fill="hold" nodeType="afterEffect">
                                  <p:stCondLst>
                                    <p:cond delay="4000"/>
                                  </p:stCondLst>
                                  <p:childTnLst>
                                    <p:animEffect transition="out" filter="fade">
                                      <p:cBhvr>
                                        <p:cTn id="10" dur="3000"/>
                                        <p:tgtEl>
                                          <p:spTgt spid="138245"/>
                                        </p:tgtEl>
                                      </p:cBhvr>
                                    </p:animEffect>
                                    <p:set>
                                      <p:cBhvr>
                                        <p:cTn id="11" dur="1" fill="hold">
                                          <p:stCondLst>
                                            <p:cond delay="2999"/>
                                          </p:stCondLst>
                                        </p:cTn>
                                        <p:tgtEl>
                                          <p:spTgt spid="1382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moon_300Ds_shamilton"/>
          <p:cNvPicPr>
            <a:picLocks noChangeAspect="1" noChangeArrowheads="1"/>
          </p:cNvPicPr>
          <p:nvPr/>
        </p:nvPicPr>
        <p:blipFill>
          <a:blip r:embed="rId3"/>
          <a:srcRect/>
          <a:stretch>
            <a:fillRect/>
          </a:stretch>
        </p:blipFill>
        <p:spPr bwMode="auto">
          <a:xfrm>
            <a:off x="1914525" y="1143000"/>
            <a:ext cx="5314950" cy="5146675"/>
          </a:xfrm>
          <a:prstGeom prst="rect">
            <a:avLst/>
          </a:prstGeom>
          <a:noFill/>
          <a:ln w="9525">
            <a:noFill/>
            <a:miter lim="800000"/>
            <a:headEnd/>
            <a:tailEnd/>
          </a:ln>
        </p:spPr>
      </p:pic>
      <p:sp>
        <p:nvSpPr>
          <p:cNvPr id="29699"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40292" name="Text Box 4"/>
          <p:cNvSpPr txBox="1">
            <a:spLocks noChangeArrowheads="1"/>
          </p:cNvSpPr>
          <p:nvPr/>
        </p:nvSpPr>
        <p:spPr bwMode="auto">
          <a:xfrm>
            <a:off x="514350" y="114300"/>
            <a:ext cx="7772400" cy="584200"/>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3200" dirty="0">
                <a:solidFill>
                  <a:srgbClr val="FFFF00"/>
                </a:solidFill>
                <a:effectLst>
                  <a:outerShdw blurRad="38100" dist="38100" dir="2700000" algn="tl">
                    <a:srgbClr val="C0C0C0"/>
                  </a:outerShdw>
                </a:effectLst>
              </a:rPr>
              <a:t>The Cow Jumping Over the Moon</a:t>
            </a:r>
          </a:p>
        </p:txBody>
      </p:sp>
      <p:sp>
        <p:nvSpPr>
          <p:cNvPr id="29701" name="Line 5"/>
          <p:cNvSpPr>
            <a:spLocks noChangeShapeType="1"/>
          </p:cNvSpPr>
          <p:nvPr/>
        </p:nvSpPr>
        <p:spPr bwMode="auto">
          <a:xfrm>
            <a:off x="990600" y="1524000"/>
            <a:ext cx="304800" cy="152400"/>
          </a:xfrm>
          <a:prstGeom prst="line">
            <a:avLst/>
          </a:prstGeom>
          <a:noFill/>
          <a:ln w="12700">
            <a:solidFill>
              <a:srgbClr val="060606"/>
            </a:solidFill>
            <a:round/>
            <a:headEnd type="none" w="sm" len="sm"/>
            <a:tailEnd type="none" w="sm" len="sm"/>
          </a:ln>
        </p:spPr>
        <p:txBody>
          <a:bodyPr/>
          <a:lstStyle/>
          <a:p>
            <a:endParaRPr lang="en-US"/>
          </a:p>
        </p:txBody>
      </p:sp>
      <p:pic>
        <p:nvPicPr>
          <p:cNvPr id="140294" name="Picture 6"/>
          <p:cNvPicPr>
            <a:picLocks noChangeAspect="1" noChangeArrowheads="1"/>
          </p:cNvPicPr>
          <p:nvPr/>
        </p:nvPicPr>
        <p:blipFill>
          <a:blip r:embed="rId4">
            <a:lum bright="-30000"/>
          </a:blip>
          <a:srcRect/>
          <a:stretch>
            <a:fillRect/>
          </a:stretch>
        </p:blipFill>
        <p:spPr bwMode="auto">
          <a:xfrm rot="1779008">
            <a:off x="1814513" y="1228725"/>
            <a:ext cx="5284787" cy="5337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294"/>
                                        </p:tgtEl>
                                        <p:attrNameLst>
                                          <p:attrName>style.visibility</p:attrName>
                                        </p:attrNameLst>
                                      </p:cBhvr>
                                      <p:to>
                                        <p:strVal val="visible"/>
                                      </p:to>
                                    </p:set>
                                    <p:animEffect transition="in" filter="fade">
                                      <p:cBhvr>
                                        <p:cTn id="7" dur="3000"/>
                                        <p:tgtEl>
                                          <p:spTgt spid="140294"/>
                                        </p:tgtEl>
                                      </p:cBhvr>
                                    </p:animEffect>
                                  </p:childTnLst>
                                </p:cTn>
                              </p:par>
                            </p:childTnLst>
                          </p:cTn>
                        </p:par>
                        <p:par>
                          <p:cTn id="8" fill="hold">
                            <p:stCondLst>
                              <p:cond delay="3000"/>
                            </p:stCondLst>
                            <p:childTnLst>
                              <p:par>
                                <p:cTn id="9" presetID="10" presetClass="exit" presetSubtype="0" fill="hold" nodeType="afterEffect">
                                  <p:stCondLst>
                                    <p:cond delay="4000"/>
                                  </p:stCondLst>
                                  <p:childTnLst>
                                    <p:animEffect transition="out" filter="fade">
                                      <p:cBhvr>
                                        <p:cTn id="10" dur="3000"/>
                                        <p:tgtEl>
                                          <p:spTgt spid="140294"/>
                                        </p:tgtEl>
                                      </p:cBhvr>
                                    </p:animEffect>
                                    <p:set>
                                      <p:cBhvr>
                                        <p:cTn id="11" dur="1" fill="hold">
                                          <p:stCondLst>
                                            <p:cond delay="2999"/>
                                          </p:stCondLst>
                                        </p:cTn>
                                        <p:tgtEl>
                                          <p:spTgt spid="1402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oon_300Ds_shamilton"/>
          <p:cNvPicPr>
            <a:picLocks noGrp="1" noChangeAspect="1" noChangeArrowheads="1"/>
          </p:cNvPicPr>
          <p:nvPr>
            <p:ph idx="4294967295"/>
          </p:nvPr>
        </p:nvPicPr>
        <p:blipFill>
          <a:blip r:embed="rId3"/>
          <a:srcRect/>
          <a:stretch>
            <a:fillRect/>
          </a:stretch>
        </p:blipFill>
        <p:spPr>
          <a:xfrm>
            <a:off x="2286000" y="0"/>
            <a:ext cx="6858000" cy="6640513"/>
          </a:xfrm>
        </p:spPr>
      </p:pic>
      <p:sp>
        <p:nvSpPr>
          <p:cNvPr id="30723"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42340" name="Text Box 4"/>
          <p:cNvSpPr txBox="1">
            <a:spLocks noChangeArrowheads="1"/>
          </p:cNvSpPr>
          <p:nvPr/>
        </p:nvSpPr>
        <p:spPr bwMode="auto">
          <a:xfrm>
            <a:off x="0" y="228600"/>
            <a:ext cx="4495800" cy="2287588"/>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800">
                <a:solidFill>
                  <a:srgbClr val="FFFF00"/>
                </a:solidFill>
                <a:effectLst>
                  <a:outerShdw blurRad="38100" dist="38100" dir="2700000" algn="tl">
                    <a:srgbClr val="C0C0C0"/>
                  </a:outerShdw>
                </a:effectLst>
              </a:rPr>
              <a:t>The Moon – The Whole Thing!</a:t>
            </a:r>
          </a:p>
        </p:txBody>
      </p:sp>
      <p:sp>
        <p:nvSpPr>
          <p:cNvPr id="30725" name="Text Box 5"/>
          <p:cNvSpPr txBox="1">
            <a:spLocks noChangeArrowheads="1"/>
          </p:cNvSpPr>
          <p:nvPr/>
        </p:nvSpPr>
        <p:spPr bwMode="auto">
          <a:xfrm>
            <a:off x="304800" y="4038600"/>
            <a:ext cx="2819400" cy="20732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The Big Craters with Bright “Rays” are </a:t>
            </a:r>
          </a:p>
          <a:p>
            <a:pPr>
              <a:spcBef>
                <a:spcPct val="50000"/>
              </a:spcBef>
            </a:pPr>
            <a:r>
              <a:rPr lang="en-US" b="1">
                <a:solidFill>
                  <a:srgbClr val="FFFF00"/>
                </a:solidFill>
                <a:latin typeface="Bradley Hand ITC" pitchFamily="66" charset="0"/>
              </a:rPr>
              <a:t>Copernicus </a:t>
            </a:r>
          </a:p>
          <a:p>
            <a:pPr>
              <a:spcBef>
                <a:spcPct val="50000"/>
              </a:spcBef>
            </a:pPr>
            <a:r>
              <a:rPr lang="en-US" b="1">
                <a:solidFill>
                  <a:srgbClr val="FFFF00"/>
                </a:solidFill>
                <a:latin typeface="Bradley Hand ITC" pitchFamily="66" charset="0"/>
              </a:rPr>
              <a:t>and</a:t>
            </a:r>
          </a:p>
          <a:p>
            <a:pPr>
              <a:spcBef>
                <a:spcPct val="50000"/>
              </a:spcBef>
            </a:pPr>
            <a:r>
              <a:rPr lang="en-US" b="1">
                <a:solidFill>
                  <a:srgbClr val="FFFF00"/>
                </a:solidFill>
                <a:latin typeface="Bradley Hand ITC" pitchFamily="66" charset="0"/>
              </a:rPr>
              <a:t>Tycho</a:t>
            </a:r>
          </a:p>
        </p:txBody>
      </p:sp>
      <p:sp>
        <p:nvSpPr>
          <p:cNvPr id="30726" name="Line 6"/>
          <p:cNvSpPr>
            <a:spLocks noChangeShapeType="1"/>
          </p:cNvSpPr>
          <p:nvPr/>
        </p:nvSpPr>
        <p:spPr bwMode="auto">
          <a:xfrm flipV="1">
            <a:off x="1752600" y="2971800"/>
            <a:ext cx="2743200" cy="1981200"/>
          </a:xfrm>
          <a:prstGeom prst="line">
            <a:avLst/>
          </a:prstGeom>
          <a:noFill/>
          <a:ln w="12700">
            <a:solidFill>
              <a:schemeClr val="bg1"/>
            </a:solidFill>
            <a:round/>
            <a:headEnd type="none" w="sm" len="sm"/>
            <a:tailEnd type="none" w="sm" len="sm"/>
          </a:ln>
        </p:spPr>
        <p:txBody>
          <a:bodyPr/>
          <a:lstStyle/>
          <a:p>
            <a:endParaRPr lang="en-US"/>
          </a:p>
        </p:txBody>
      </p:sp>
      <p:sp>
        <p:nvSpPr>
          <p:cNvPr id="30727" name="Line 7"/>
          <p:cNvSpPr>
            <a:spLocks noChangeShapeType="1"/>
          </p:cNvSpPr>
          <p:nvPr/>
        </p:nvSpPr>
        <p:spPr bwMode="auto">
          <a:xfrm flipV="1">
            <a:off x="1230313" y="5561013"/>
            <a:ext cx="3124200" cy="381000"/>
          </a:xfrm>
          <a:prstGeom prst="line">
            <a:avLst/>
          </a:prstGeom>
          <a:noFill/>
          <a:ln w="12700">
            <a:solidFill>
              <a:schemeClr val="bg1"/>
            </a:solidFill>
            <a:round/>
            <a:headEnd type="none" w="sm" len="sm"/>
            <a:tailEnd type="none" w="sm" len="sm"/>
          </a:ln>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moon_300Ds_shamilton"/>
          <p:cNvPicPr>
            <a:picLocks noGrp="1" noChangeAspect="1" noChangeArrowheads="1"/>
          </p:cNvPicPr>
          <p:nvPr>
            <p:ph idx="4294967295"/>
          </p:nvPr>
        </p:nvPicPr>
        <p:blipFill>
          <a:blip r:embed="rId3"/>
          <a:srcRect/>
          <a:stretch>
            <a:fillRect/>
          </a:stretch>
        </p:blipFill>
        <p:spPr>
          <a:xfrm>
            <a:off x="2286000" y="0"/>
            <a:ext cx="6858000" cy="6640513"/>
          </a:xfrm>
        </p:spPr>
      </p:pic>
      <p:sp>
        <p:nvSpPr>
          <p:cNvPr id="31747"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144388" name="Text Box 4"/>
          <p:cNvSpPr txBox="1">
            <a:spLocks noChangeArrowheads="1"/>
          </p:cNvSpPr>
          <p:nvPr/>
        </p:nvSpPr>
        <p:spPr bwMode="auto">
          <a:xfrm>
            <a:off x="0" y="228600"/>
            <a:ext cx="4495800" cy="2470150"/>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800">
                <a:solidFill>
                  <a:srgbClr val="FFFF00"/>
                </a:solidFill>
                <a:effectLst>
                  <a:outerShdw blurRad="38100" dist="38100" dir="2700000" algn="tl">
                    <a:srgbClr val="C0C0C0"/>
                  </a:outerShdw>
                </a:effectLst>
              </a:rPr>
              <a:t>The Moon – </a:t>
            </a:r>
            <a:r>
              <a:rPr lang="en-US" sz="4000">
                <a:solidFill>
                  <a:srgbClr val="FFFF00"/>
                </a:solidFill>
                <a:effectLst>
                  <a:outerShdw blurRad="38100" dist="38100" dir="2700000" algn="tl">
                    <a:srgbClr val="C0C0C0"/>
                  </a:outerShdw>
                </a:effectLst>
              </a:rPr>
              <a:t>Dry “Seas”,</a:t>
            </a:r>
            <a:r>
              <a:rPr lang="en-US" sz="4800">
                <a:solidFill>
                  <a:srgbClr val="FFFF00"/>
                </a:solidFill>
                <a:effectLst>
                  <a:outerShdw blurRad="38100" dist="38100" dir="2700000" algn="tl">
                    <a:srgbClr val="C0C0C0"/>
                  </a:outerShdw>
                </a:effectLst>
              </a:rPr>
              <a:t> </a:t>
            </a:r>
          </a:p>
          <a:p>
            <a:pPr>
              <a:spcBef>
                <a:spcPct val="50000"/>
              </a:spcBef>
              <a:defRPr/>
            </a:pPr>
            <a:r>
              <a:rPr lang="en-US" sz="4000">
                <a:solidFill>
                  <a:srgbClr val="FFFF00"/>
                </a:solidFill>
                <a:effectLst>
                  <a:outerShdw blurRad="38100" dist="38100" dir="2700000" algn="tl">
                    <a:srgbClr val="C0C0C0"/>
                  </a:outerShdw>
                </a:effectLst>
              </a:rPr>
              <a:t>Or “Maria”</a:t>
            </a:r>
          </a:p>
        </p:txBody>
      </p:sp>
      <p:sp>
        <p:nvSpPr>
          <p:cNvPr id="31749" name="Text Box 5"/>
          <p:cNvSpPr txBox="1">
            <a:spLocks noChangeArrowheads="1"/>
          </p:cNvSpPr>
          <p:nvPr/>
        </p:nvSpPr>
        <p:spPr bwMode="auto">
          <a:xfrm>
            <a:off x="228600" y="3276600"/>
            <a:ext cx="3276600" cy="3968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Oceanus Procellarum</a:t>
            </a:r>
          </a:p>
        </p:txBody>
      </p:sp>
      <p:sp>
        <p:nvSpPr>
          <p:cNvPr id="31750" name="Text Box 6"/>
          <p:cNvSpPr txBox="1">
            <a:spLocks noChangeArrowheads="1"/>
          </p:cNvSpPr>
          <p:nvPr/>
        </p:nvSpPr>
        <p:spPr bwMode="auto">
          <a:xfrm>
            <a:off x="228600" y="5486400"/>
            <a:ext cx="3482975" cy="3968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Mare Crisium, “Sea of Crises”</a:t>
            </a:r>
            <a:endParaRPr lang="en-US" sz="3200">
              <a:solidFill>
                <a:srgbClr val="FFFF00"/>
              </a:solidFill>
              <a:latin typeface="Bradley Hand ITC" pitchFamily="66" charset="0"/>
            </a:endParaRPr>
          </a:p>
        </p:txBody>
      </p:sp>
      <p:sp>
        <p:nvSpPr>
          <p:cNvPr id="31751" name="Text Box 7"/>
          <p:cNvSpPr txBox="1">
            <a:spLocks noChangeArrowheads="1"/>
          </p:cNvSpPr>
          <p:nvPr/>
        </p:nvSpPr>
        <p:spPr bwMode="auto">
          <a:xfrm>
            <a:off x="228600" y="5105400"/>
            <a:ext cx="3429000" cy="3968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Mare Tranquillitatus</a:t>
            </a:r>
            <a:endParaRPr lang="en-US">
              <a:solidFill>
                <a:srgbClr val="FFFF00"/>
              </a:solidFill>
              <a:latin typeface="Bradley Hand ITC" pitchFamily="66" charset="0"/>
            </a:endParaRPr>
          </a:p>
        </p:txBody>
      </p:sp>
      <p:sp>
        <p:nvSpPr>
          <p:cNvPr id="31752" name="Text Box 8"/>
          <p:cNvSpPr txBox="1">
            <a:spLocks noChangeArrowheads="1"/>
          </p:cNvSpPr>
          <p:nvPr/>
        </p:nvSpPr>
        <p:spPr bwMode="auto">
          <a:xfrm>
            <a:off x="228600" y="4724400"/>
            <a:ext cx="3733800" cy="3968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Mare Serenitatus</a:t>
            </a:r>
          </a:p>
        </p:txBody>
      </p:sp>
      <p:sp>
        <p:nvSpPr>
          <p:cNvPr id="31753" name="Text Box 9"/>
          <p:cNvSpPr txBox="1">
            <a:spLocks noChangeArrowheads="1"/>
          </p:cNvSpPr>
          <p:nvPr/>
        </p:nvSpPr>
        <p:spPr bwMode="auto">
          <a:xfrm>
            <a:off x="228600" y="4267200"/>
            <a:ext cx="2590800" cy="3968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Mare Nubium</a:t>
            </a:r>
          </a:p>
        </p:txBody>
      </p:sp>
      <p:sp>
        <p:nvSpPr>
          <p:cNvPr id="31754" name="Text Box 10"/>
          <p:cNvSpPr txBox="1">
            <a:spLocks noChangeArrowheads="1"/>
          </p:cNvSpPr>
          <p:nvPr/>
        </p:nvSpPr>
        <p:spPr bwMode="auto">
          <a:xfrm>
            <a:off x="228600" y="3810000"/>
            <a:ext cx="3429000" cy="396875"/>
          </a:xfrm>
          <a:prstGeom prst="rect">
            <a:avLst/>
          </a:prstGeom>
          <a:noFill/>
          <a:ln w="12700">
            <a:noFill/>
            <a:miter lim="800000"/>
            <a:headEnd type="none" w="sm" len="sm"/>
            <a:tailEnd type="none" w="sm" len="sm"/>
          </a:ln>
        </p:spPr>
        <p:txBody>
          <a:bodyPr>
            <a:spAutoFit/>
          </a:bodyPr>
          <a:lstStyle/>
          <a:p>
            <a:pPr>
              <a:spcBef>
                <a:spcPct val="50000"/>
              </a:spcBef>
            </a:pPr>
            <a:r>
              <a:rPr lang="en-US" b="1">
                <a:solidFill>
                  <a:srgbClr val="FFFF00"/>
                </a:solidFill>
                <a:latin typeface="Bradley Hand ITC" pitchFamily="66" charset="0"/>
              </a:rPr>
              <a:t>Mare Imbrium</a:t>
            </a:r>
            <a:endParaRPr lang="en-US">
              <a:solidFill>
                <a:srgbClr val="FFFF00"/>
              </a:solidFill>
              <a:latin typeface="Bradley Hand ITC" pitchFamily="66" charset="0"/>
            </a:endParaRPr>
          </a:p>
        </p:txBody>
      </p:sp>
      <p:sp>
        <p:nvSpPr>
          <p:cNvPr id="31755" name="Line 11"/>
          <p:cNvSpPr>
            <a:spLocks noChangeShapeType="1"/>
          </p:cNvSpPr>
          <p:nvPr/>
        </p:nvSpPr>
        <p:spPr bwMode="auto">
          <a:xfrm flipV="1">
            <a:off x="3657600" y="3352800"/>
            <a:ext cx="4572000" cy="2209800"/>
          </a:xfrm>
          <a:prstGeom prst="line">
            <a:avLst/>
          </a:prstGeom>
          <a:noFill/>
          <a:ln w="12700">
            <a:solidFill>
              <a:schemeClr val="bg1"/>
            </a:solidFill>
            <a:round/>
            <a:headEnd type="none" w="sm" len="sm"/>
            <a:tailEnd type="none" w="sm" len="sm"/>
          </a:ln>
        </p:spPr>
        <p:txBody>
          <a:bodyPr/>
          <a:lstStyle/>
          <a:p>
            <a:endParaRPr lang="en-US"/>
          </a:p>
        </p:txBody>
      </p:sp>
      <p:sp>
        <p:nvSpPr>
          <p:cNvPr id="31756" name="Line 12"/>
          <p:cNvSpPr>
            <a:spLocks noChangeShapeType="1"/>
          </p:cNvSpPr>
          <p:nvPr/>
        </p:nvSpPr>
        <p:spPr bwMode="auto">
          <a:xfrm flipV="1">
            <a:off x="2743200" y="3657600"/>
            <a:ext cx="4114800" cy="1600200"/>
          </a:xfrm>
          <a:prstGeom prst="line">
            <a:avLst/>
          </a:prstGeom>
          <a:noFill/>
          <a:ln w="12700">
            <a:solidFill>
              <a:schemeClr val="bg1"/>
            </a:solidFill>
            <a:round/>
            <a:headEnd type="none" w="sm" len="sm"/>
            <a:tailEnd type="none" w="sm" len="sm"/>
          </a:ln>
        </p:spPr>
        <p:txBody>
          <a:bodyPr/>
          <a:lstStyle/>
          <a:p>
            <a:endParaRPr lang="en-US"/>
          </a:p>
        </p:txBody>
      </p:sp>
      <p:sp>
        <p:nvSpPr>
          <p:cNvPr id="31757" name="Line 13"/>
          <p:cNvSpPr>
            <a:spLocks noChangeShapeType="1"/>
          </p:cNvSpPr>
          <p:nvPr/>
        </p:nvSpPr>
        <p:spPr bwMode="auto">
          <a:xfrm flipV="1">
            <a:off x="2286000" y="2743200"/>
            <a:ext cx="4267200" cy="2133600"/>
          </a:xfrm>
          <a:prstGeom prst="line">
            <a:avLst/>
          </a:prstGeom>
          <a:noFill/>
          <a:ln w="12700">
            <a:solidFill>
              <a:schemeClr val="bg1"/>
            </a:solidFill>
            <a:round/>
            <a:headEnd type="none" w="sm" len="sm"/>
            <a:tailEnd type="none" w="sm" len="sm"/>
          </a:ln>
        </p:spPr>
        <p:txBody>
          <a:bodyPr/>
          <a:lstStyle/>
          <a:p>
            <a:endParaRPr lang="en-US"/>
          </a:p>
        </p:txBody>
      </p:sp>
      <p:sp>
        <p:nvSpPr>
          <p:cNvPr id="31758" name="Line 14"/>
          <p:cNvSpPr>
            <a:spLocks noChangeShapeType="1"/>
          </p:cNvSpPr>
          <p:nvPr/>
        </p:nvSpPr>
        <p:spPr bwMode="auto">
          <a:xfrm flipV="1">
            <a:off x="2036763" y="4351338"/>
            <a:ext cx="2438400" cy="152400"/>
          </a:xfrm>
          <a:prstGeom prst="line">
            <a:avLst/>
          </a:prstGeom>
          <a:noFill/>
          <a:ln w="12700">
            <a:solidFill>
              <a:schemeClr val="bg1"/>
            </a:solidFill>
            <a:round/>
            <a:headEnd type="none" w="sm" len="sm"/>
            <a:tailEnd type="none" w="sm" len="sm"/>
          </a:ln>
        </p:spPr>
        <p:txBody>
          <a:bodyPr/>
          <a:lstStyle/>
          <a:p>
            <a:endParaRPr lang="en-US"/>
          </a:p>
        </p:txBody>
      </p:sp>
      <p:sp>
        <p:nvSpPr>
          <p:cNvPr id="31759" name="Line 15"/>
          <p:cNvSpPr>
            <a:spLocks noChangeShapeType="1"/>
          </p:cNvSpPr>
          <p:nvPr/>
        </p:nvSpPr>
        <p:spPr bwMode="auto">
          <a:xfrm flipV="1">
            <a:off x="1979613" y="2046288"/>
            <a:ext cx="3200400" cy="1905000"/>
          </a:xfrm>
          <a:prstGeom prst="line">
            <a:avLst/>
          </a:prstGeom>
          <a:noFill/>
          <a:ln w="12700">
            <a:solidFill>
              <a:schemeClr val="bg1"/>
            </a:solidFill>
            <a:round/>
            <a:headEnd type="none" w="sm" len="sm"/>
            <a:tailEnd type="none" w="sm" len="sm"/>
          </a:ln>
        </p:spPr>
        <p:txBody>
          <a:bodyPr/>
          <a:lstStyle/>
          <a:p>
            <a:endParaRPr lang="en-US"/>
          </a:p>
        </p:txBody>
      </p:sp>
      <p:sp>
        <p:nvSpPr>
          <p:cNvPr id="31760" name="Line 16"/>
          <p:cNvSpPr>
            <a:spLocks noChangeShapeType="1"/>
          </p:cNvSpPr>
          <p:nvPr/>
        </p:nvSpPr>
        <p:spPr bwMode="auto">
          <a:xfrm flipV="1">
            <a:off x="2613025" y="2103438"/>
            <a:ext cx="914400" cy="1371600"/>
          </a:xfrm>
          <a:prstGeom prst="line">
            <a:avLst/>
          </a:prstGeom>
          <a:noFill/>
          <a:ln w="12700">
            <a:solidFill>
              <a:schemeClr val="bg1"/>
            </a:solidFill>
            <a:round/>
            <a:headEnd type="none" w="sm" len="sm"/>
            <a:tailEnd type="none" w="sm" len="sm"/>
          </a:ln>
        </p:spPr>
        <p:txBody>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304800" y="0"/>
            <a:ext cx="7924800" cy="914400"/>
          </a:xfrm>
        </p:spPr>
        <p:txBody>
          <a:bodyPr/>
          <a:lstStyle/>
          <a:p>
            <a:pPr eaLnBrk="1" hangingPunct="1">
              <a:defRPr/>
            </a:pPr>
            <a:r>
              <a:rPr lang="en-US" smtClean="0">
                <a:solidFill>
                  <a:srgbClr val="FFFF00"/>
                </a:solidFill>
              </a:rPr>
              <a:t>More “Moon Shots”</a:t>
            </a:r>
          </a:p>
        </p:txBody>
      </p:sp>
      <p:pic>
        <p:nvPicPr>
          <p:cNvPr id="32771" name="Picture 3" descr="Moon-Gassendi-2003-09-08 D Waid"/>
          <p:cNvPicPr>
            <a:picLocks noGrp="1" noChangeAspect="1" noChangeArrowheads="1"/>
          </p:cNvPicPr>
          <p:nvPr>
            <p:ph type="body" idx="4294967295"/>
          </p:nvPr>
        </p:nvPicPr>
        <p:blipFill>
          <a:blip r:embed="rId2"/>
          <a:srcRect/>
          <a:stretch>
            <a:fillRect/>
          </a:stretch>
        </p:blipFill>
        <p:spPr>
          <a:xfrm>
            <a:off x="628650" y="1314450"/>
            <a:ext cx="4267200" cy="3038475"/>
          </a:xfrm>
        </p:spPr>
      </p:pic>
      <p:pic>
        <p:nvPicPr>
          <p:cNvPr id="32772" name="Picture 4" descr="lim_0211"/>
          <p:cNvPicPr>
            <a:picLocks noChangeAspect="1" noChangeArrowheads="1"/>
          </p:cNvPicPr>
          <p:nvPr/>
        </p:nvPicPr>
        <p:blipFill>
          <a:blip r:embed="rId3"/>
          <a:srcRect/>
          <a:stretch>
            <a:fillRect/>
          </a:stretch>
        </p:blipFill>
        <p:spPr bwMode="auto">
          <a:xfrm>
            <a:off x="5029200" y="2743200"/>
            <a:ext cx="3390900" cy="3505200"/>
          </a:xfrm>
          <a:prstGeom prst="rect">
            <a:avLst/>
          </a:prstGeom>
          <a:noFill/>
          <a:ln w="9525">
            <a:noFill/>
            <a:miter lim="800000"/>
            <a:headEnd/>
            <a:tailEnd/>
          </a:ln>
        </p:spPr>
      </p:pic>
      <p:sp>
        <p:nvSpPr>
          <p:cNvPr id="32773" name="Text Box 5"/>
          <p:cNvSpPr txBox="1">
            <a:spLocks noChangeArrowheads="1"/>
          </p:cNvSpPr>
          <p:nvPr/>
        </p:nvSpPr>
        <p:spPr bwMode="auto">
          <a:xfrm>
            <a:off x="1162050" y="4438650"/>
            <a:ext cx="3124200" cy="579438"/>
          </a:xfrm>
          <a:prstGeom prst="rect">
            <a:avLst/>
          </a:prstGeom>
          <a:noFill/>
          <a:ln w="12700">
            <a:noFill/>
            <a:miter lim="800000"/>
            <a:headEnd type="none" w="sm" len="sm"/>
            <a:tailEnd type="none" w="sm" len="sm"/>
          </a:ln>
        </p:spPr>
        <p:txBody>
          <a:bodyPr>
            <a:spAutoFit/>
          </a:bodyPr>
          <a:lstStyle/>
          <a:p>
            <a:pPr>
              <a:spcBef>
                <a:spcPct val="50000"/>
              </a:spcBef>
            </a:pPr>
            <a:r>
              <a:rPr lang="en-US" sz="3200" b="1">
                <a:solidFill>
                  <a:srgbClr val="FFFF00"/>
                </a:solidFill>
                <a:latin typeface="Bradley Hand ITC" pitchFamily="66" charset="0"/>
              </a:rPr>
              <a:t>Gassendi Crater</a:t>
            </a:r>
          </a:p>
        </p:txBody>
      </p:sp>
      <p:sp>
        <p:nvSpPr>
          <p:cNvPr id="32774" name="Text Box 6"/>
          <p:cNvSpPr txBox="1">
            <a:spLocks noChangeArrowheads="1"/>
          </p:cNvSpPr>
          <p:nvPr/>
        </p:nvSpPr>
        <p:spPr bwMode="auto">
          <a:xfrm>
            <a:off x="5181600" y="1600200"/>
            <a:ext cx="3352800" cy="579438"/>
          </a:xfrm>
          <a:prstGeom prst="rect">
            <a:avLst/>
          </a:prstGeom>
          <a:noFill/>
          <a:ln w="12700">
            <a:noFill/>
            <a:miter lim="800000"/>
            <a:headEnd type="none" w="sm" len="sm"/>
            <a:tailEnd type="none" w="sm" len="sm"/>
          </a:ln>
        </p:spPr>
        <p:txBody>
          <a:bodyPr>
            <a:spAutoFit/>
          </a:bodyPr>
          <a:lstStyle/>
          <a:p>
            <a:pPr>
              <a:spcBef>
                <a:spcPct val="50000"/>
              </a:spcBef>
            </a:pPr>
            <a:endParaRPr lang="en-US" sz="3200">
              <a:latin typeface="Bradley Hand ITC" pitchFamily="66" charset="0"/>
            </a:endParaRPr>
          </a:p>
        </p:txBody>
      </p:sp>
      <p:sp>
        <p:nvSpPr>
          <p:cNvPr id="32775" name="Text Box 7"/>
          <p:cNvSpPr txBox="1">
            <a:spLocks noChangeArrowheads="1"/>
          </p:cNvSpPr>
          <p:nvPr/>
        </p:nvSpPr>
        <p:spPr bwMode="auto">
          <a:xfrm>
            <a:off x="5257800" y="1828800"/>
            <a:ext cx="3429000" cy="1066800"/>
          </a:xfrm>
          <a:prstGeom prst="rect">
            <a:avLst/>
          </a:prstGeom>
          <a:noFill/>
          <a:ln w="12700">
            <a:noFill/>
            <a:miter lim="800000"/>
            <a:headEnd type="none" w="sm" len="sm"/>
            <a:tailEnd type="none" w="sm" len="sm"/>
          </a:ln>
        </p:spPr>
        <p:txBody>
          <a:bodyPr>
            <a:spAutoFit/>
          </a:bodyPr>
          <a:lstStyle/>
          <a:p>
            <a:pPr>
              <a:spcBef>
                <a:spcPct val="50000"/>
              </a:spcBef>
            </a:pPr>
            <a:r>
              <a:rPr lang="en-US" sz="3200" b="1">
                <a:solidFill>
                  <a:srgbClr val="FFFF00"/>
                </a:solidFill>
                <a:latin typeface="Bradley Hand ITC" pitchFamily="66" charset="0"/>
              </a:rPr>
              <a:t>Craters on the Far Side of the Moon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304800" y="0"/>
            <a:ext cx="7924800" cy="914400"/>
          </a:xfrm>
        </p:spPr>
        <p:txBody>
          <a:bodyPr/>
          <a:lstStyle/>
          <a:p>
            <a:pPr eaLnBrk="1" hangingPunct="1">
              <a:defRPr/>
            </a:pPr>
            <a:r>
              <a:rPr lang="en-US" smtClean="0">
                <a:solidFill>
                  <a:srgbClr val="FFFF00"/>
                </a:solidFill>
              </a:rPr>
              <a:t>More “Moon Shots”</a:t>
            </a:r>
          </a:p>
        </p:txBody>
      </p:sp>
      <p:pic>
        <p:nvPicPr>
          <p:cNvPr id="33795" name="Picture 3" descr="lim_0306"/>
          <p:cNvPicPr>
            <a:picLocks noChangeAspect="1" noChangeArrowheads="1"/>
          </p:cNvPicPr>
          <p:nvPr/>
        </p:nvPicPr>
        <p:blipFill>
          <a:blip r:embed="rId2"/>
          <a:srcRect/>
          <a:stretch>
            <a:fillRect/>
          </a:stretch>
        </p:blipFill>
        <p:spPr bwMode="auto">
          <a:xfrm>
            <a:off x="4457700" y="1428750"/>
            <a:ext cx="4375150" cy="4400550"/>
          </a:xfrm>
          <a:prstGeom prst="rect">
            <a:avLst/>
          </a:prstGeom>
          <a:noFill/>
          <a:ln w="9525">
            <a:noFill/>
            <a:miter lim="800000"/>
            <a:headEnd/>
            <a:tailEnd/>
          </a:ln>
        </p:spPr>
      </p:pic>
      <p:pic>
        <p:nvPicPr>
          <p:cNvPr id="33796" name="Picture 4" descr="lim_0403"/>
          <p:cNvPicPr>
            <a:picLocks noChangeAspect="1" noChangeArrowheads="1"/>
          </p:cNvPicPr>
          <p:nvPr/>
        </p:nvPicPr>
        <p:blipFill>
          <a:blip r:embed="rId3"/>
          <a:srcRect/>
          <a:stretch>
            <a:fillRect/>
          </a:stretch>
        </p:blipFill>
        <p:spPr bwMode="auto">
          <a:xfrm>
            <a:off x="571500" y="2514600"/>
            <a:ext cx="3771900" cy="3771900"/>
          </a:xfrm>
          <a:prstGeom prst="rect">
            <a:avLst/>
          </a:prstGeom>
          <a:noFill/>
          <a:ln w="9525">
            <a:noFill/>
            <a:miter lim="800000"/>
            <a:headEnd/>
            <a:tailEnd/>
          </a:ln>
        </p:spPr>
      </p:pic>
      <p:sp>
        <p:nvSpPr>
          <p:cNvPr id="33797" name="Text Box 5"/>
          <p:cNvSpPr txBox="1">
            <a:spLocks noChangeArrowheads="1"/>
          </p:cNvSpPr>
          <p:nvPr/>
        </p:nvSpPr>
        <p:spPr bwMode="auto">
          <a:xfrm>
            <a:off x="539750" y="1412875"/>
            <a:ext cx="3962400" cy="1066800"/>
          </a:xfrm>
          <a:prstGeom prst="rect">
            <a:avLst/>
          </a:prstGeom>
          <a:noFill/>
          <a:ln w="12700">
            <a:noFill/>
            <a:miter lim="800000"/>
            <a:headEnd type="none" w="sm" len="sm"/>
            <a:tailEnd type="none" w="sm" len="sm"/>
          </a:ln>
        </p:spPr>
        <p:txBody>
          <a:bodyPr>
            <a:spAutoFit/>
          </a:bodyPr>
          <a:lstStyle/>
          <a:p>
            <a:pPr>
              <a:spcBef>
                <a:spcPct val="50000"/>
              </a:spcBef>
            </a:pPr>
            <a:r>
              <a:rPr lang="en-US" sz="3200" b="1">
                <a:solidFill>
                  <a:srgbClr val="FFFF00"/>
                </a:solidFill>
                <a:latin typeface="Bradley Hand ITC" pitchFamily="66" charset="0"/>
              </a:rPr>
              <a:t>Craters and Rilles, Peaks and Valleys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pPr eaLnBrk="1" hangingPunct="1">
              <a:defRPr/>
            </a:pPr>
            <a:r>
              <a:rPr lang="en-US" smtClean="0"/>
              <a:t>Moon Exploration</a:t>
            </a:r>
          </a:p>
        </p:txBody>
      </p:sp>
      <p:pic>
        <p:nvPicPr>
          <p:cNvPr id="200710" name="Picture 6" descr="lim_0307"/>
          <p:cNvPicPr>
            <a:picLocks noChangeAspect="1" noChangeArrowheads="1"/>
          </p:cNvPicPr>
          <p:nvPr/>
        </p:nvPicPr>
        <p:blipFill>
          <a:blip r:embed="rId2"/>
          <a:srcRect/>
          <a:stretch>
            <a:fillRect/>
          </a:stretch>
        </p:blipFill>
        <p:spPr bwMode="auto">
          <a:xfrm>
            <a:off x="228600" y="3276600"/>
            <a:ext cx="3932238" cy="2743200"/>
          </a:xfrm>
          <a:prstGeom prst="rect">
            <a:avLst/>
          </a:prstGeom>
          <a:noFill/>
          <a:ln w="9525">
            <a:noFill/>
            <a:miter lim="800000"/>
            <a:headEnd/>
            <a:tailEnd/>
          </a:ln>
        </p:spPr>
      </p:pic>
      <p:pic>
        <p:nvPicPr>
          <p:cNvPr id="34820" name="Picture 8" descr="lim_0207"/>
          <p:cNvPicPr>
            <a:picLocks noChangeAspect="1" noChangeArrowheads="1"/>
          </p:cNvPicPr>
          <p:nvPr/>
        </p:nvPicPr>
        <p:blipFill>
          <a:blip r:embed="rId3"/>
          <a:srcRect/>
          <a:stretch>
            <a:fillRect/>
          </a:stretch>
        </p:blipFill>
        <p:spPr bwMode="auto">
          <a:xfrm>
            <a:off x="4343400" y="1219200"/>
            <a:ext cx="4572000" cy="4572000"/>
          </a:xfrm>
          <a:prstGeom prst="rect">
            <a:avLst/>
          </a:prstGeom>
          <a:noFill/>
          <a:ln w="9525">
            <a:noFill/>
            <a:miter lim="800000"/>
            <a:headEnd/>
            <a:tailEnd/>
          </a:ln>
        </p:spPr>
      </p:pic>
      <p:sp>
        <p:nvSpPr>
          <p:cNvPr id="34821" name="Text Box 9"/>
          <p:cNvSpPr txBox="1">
            <a:spLocks noChangeArrowheads="1"/>
          </p:cNvSpPr>
          <p:nvPr/>
        </p:nvSpPr>
        <p:spPr bwMode="auto">
          <a:xfrm>
            <a:off x="4648200" y="5867400"/>
            <a:ext cx="4267200" cy="1066800"/>
          </a:xfrm>
          <a:prstGeom prst="rect">
            <a:avLst/>
          </a:prstGeom>
          <a:noFill/>
          <a:ln w="12700">
            <a:noFill/>
            <a:miter lim="800000"/>
            <a:headEnd type="none" w="sm" len="sm"/>
            <a:tailEnd type="none" w="sm" len="sm"/>
          </a:ln>
        </p:spPr>
        <p:txBody>
          <a:bodyPr>
            <a:spAutoFit/>
          </a:bodyPr>
          <a:lstStyle/>
          <a:p>
            <a:pPr>
              <a:spcBef>
                <a:spcPct val="50000"/>
              </a:spcBef>
            </a:pPr>
            <a:r>
              <a:rPr lang="en-US" sz="2800" i="1">
                <a:latin typeface="Tahoma" pitchFamily="34" charset="0"/>
              </a:rPr>
              <a:t>Apollo 11 Lunar Module</a:t>
            </a:r>
          </a:p>
          <a:p>
            <a:pPr>
              <a:spcBef>
                <a:spcPct val="50000"/>
              </a:spcBef>
            </a:pPr>
            <a:r>
              <a:rPr lang="en-US" sz="2400" b="1">
                <a:latin typeface="Bradley Hand ITC" pitchFamily="66" charset="0"/>
              </a:rPr>
              <a:t>View from Command Module</a:t>
            </a:r>
          </a:p>
        </p:txBody>
      </p:sp>
      <p:sp>
        <p:nvSpPr>
          <p:cNvPr id="34822" name="Text Box 10"/>
          <p:cNvSpPr txBox="1">
            <a:spLocks noChangeArrowheads="1"/>
          </p:cNvSpPr>
          <p:nvPr/>
        </p:nvSpPr>
        <p:spPr bwMode="auto">
          <a:xfrm>
            <a:off x="304800" y="2438400"/>
            <a:ext cx="3962400" cy="822325"/>
          </a:xfrm>
          <a:prstGeom prst="rect">
            <a:avLst/>
          </a:prstGeom>
          <a:noFill/>
          <a:ln w="12700">
            <a:noFill/>
            <a:miter lim="800000"/>
            <a:headEnd type="none" w="sm" len="sm"/>
            <a:tailEnd type="none" w="sm" len="sm"/>
          </a:ln>
        </p:spPr>
        <p:txBody>
          <a:bodyPr>
            <a:spAutoFit/>
          </a:bodyPr>
          <a:lstStyle/>
          <a:p>
            <a:pPr>
              <a:spcBef>
                <a:spcPct val="50000"/>
              </a:spcBef>
            </a:pPr>
            <a:r>
              <a:rPr lang="en-US" sz="2400" b="1">
                <a:latin typeface="Bradley Hand ITC" pitchFamily="66" charset="0"/>
              </a:rPr>
              <a:t>Apollo 17 Lunar Module – Telescopic View from Earth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0071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lstStyle/>
          <a:p>
            <a:pPr eaLnBrk="1" hangingPunct="1">
              <a:defRPr/>
            </a:pPr>
            <a:r>
              <a:rPr lang="en-US" sz="4000" smtClean="0"/>
              <a:t>But our Moon, Luna, is just one of many moons in our solar system</a:t>
            </a:r>
          </a:p>
        </p:txBody>
      </p:sp>
      <p:sp>
        <p:nvSpPr>
          <p:cNvPr id="254979" name="Rectangle 3"/>
          <p:cNvSpPr>
            <a:spLocks noGrp="1" noChangeArrowheads="1"/>
          </p:cNvSpPr>
          <p:nvPr>
            <p:ph type="body" idx="1"/>
          </p:nvPr>
        </p:nvSpPr>
        <p:spPr/>
        <p:txBody>
          <a:bodyPr/>
          <a:lstStyle/>
          <a:p>
            <a:pPr eaLnBrk="1" hangingPunct="1">
              <a:defRPr/>
            </a:pPr>
            <a:r>
              <a:rPr lang="en-US" smtClean="0"/>
              <a:t>There are at least 140 moons orbiting planets (and dwarf planets)</a:t>
            </a:r>
          </a:p>
          <a:p>
            <a:pPr eaLnBrk="1" hangingPunct="1">
              <a:defRPr/>
            </a:pPr>
            <a:r>
              <a:rPr lang="en-US" smtClean="0"/>
              <a:t>Some have been discovered by earth-bound telescopes</a:t>
            </a:r>
          </a:p>
          <a:p>
            <a:pPr eaLnBrk="1" hangingPunct="1">
              <a:defRPr/>
            </a:pPr>
            <a:r>
              <a:rPr lang="en-US" smtClean="0"/>
              <a:t>Some have been seen by the Hubble Space Telescope</a:t>
            </a:r>
          </a:p>
          <a:p>
            <a:pPr eaLnBrk="1" hangingPunct="1">
              <a:defRPr/>
            </a:pPr>
            <a:r>
              <a:rPr lang="en-US" smtClean="0"/>
              <a:t>Many have been discovered by spacecraft, exploring the heavens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1" descr="mars"/>
          <p:cNvPicPr>
            <a:picLocks noChangeAspect="1" noChangeArrowheads="1"/>
          </p:cNvPicPr>
          <p:nvPr/>
        </p:nvPicPr>
        <p:blipFill>
          <a:blip r:embed="rId3"/>
          <a:srcRect/>
          <a:stretch>
            <a:fillRect/>
          </a:stretch>
        </p:blipFill>
        <p:spPr bwMode="auto">
          <a:xfrm>
            <a:off x="228600" y="1219200"/>
            <a:ext cx="5715000" cy="5715000"/>
          </a:xfrm>
          <a:prstGeom prst="rect">
            <a:avLst/>
          </a:prstGeom>
          <a:noFill/>
          <a:ln w="9525">
            <a:noFill/>
            <a:miter lim="800000"/>
            <a:headEnd/>
            <a:tailEnd/>
          </a:ln>
        </p:spPr>
      </p:pic>
      <p:sp>
        <p:nvSpPr>
          <p:cNvPr id="262159" name="Rectangle 15"/>
          <p:cNvSpPr>
            <a:spLocks noGrp="1" noChangeArrowheads="1"/>
          </p:cNvSpPr>
          <p:nvPr>
            <p:ph type="title"/>
          </p:nvPr>
        </p:nvSpPr>
        <p:spPr>
          <a:xfrm>
            <a:off x="228600" y="304800"/>
            <a:ext cx="8686800" cy="1139825"/>
          </a:xfrm>
        </p:spPr>
        <p:txBody>
          <a:bodyPr/>
          <a:lstStyle/>
          <a:p>
            <a:pPr eaLnBrk="1" hangingPunct="1">
              <a:defRPr/>
            </a:pPr>
            <a:r>
              <a:rPr lang="en-US" sz="3600" smtClean="0"/>
              <a:t>Mars has two moons . . .</a:t>
            </a:r>
            <a:endParaRPr lang="en-US" sz="4800" smtClean="0"/>
          </a:p>
        </p:txBody>
      </p:sp>
      <p:sp>
        <p:nvSpPr>
          <p:cNvPr id="262162" name="Text Box 18"/>
          <p:cNvSpPr txBox="1">
            <a:spLocks noChangeArrowheads="1"/>
          </p:cNvSpPr>
          <p:nvPr/>
        </p:nvSpPr>
        <p:spPr bwMode="auto">
          <a:xfrm>
            <a:off x="838200" y="1676400"/>
            <a:ext cx="4724400" cy="579438"/>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3200">
                <a:solidFill>
                  <a:schemeClr val="tx2"/>
                </a:solidFill>
                <a:effectLst>
                  <a:outerShdw blurRad="38100" dist="38100" dir="2700000" algn="tl">
                    <a:srgbClr val="000000"/>
                  </a:outerShdw>
                </a:effectLst>
                <a:latin typeface="Final Frontier" pitchFamily="34" charset="0"/>
              </a:rPr>
              <a:t>Deimos and Phobos</a:t>
            </a:r>
          </a:p>
        </p:txBody>
      </p:sp>
      <p:pic>
        <p:nvPicPr>
          <p:cNvPr id="262163" name="Picture 19" descr="mars_deimos"/>
          <p:cNvPicPr>
            <a:picLocks noChangeAspect="1" noChangeArrowheads="1"/>
          </p:cNvPicPr>
          <p:nvPr/>
        </p:nvPicPr>
        <p:blipFill>
          <a:blip r:embed="rId4"/>
          <a:srcRect/>
          <a:stretch>
            <a:fillRect/>
          </a:stretch>
        </p:blipFill>
        <p:spPr bwMode="auto">
          <a:xfrm>
            <a:off x="1219200" y="2362200"/>
            <a:ext cx="1066800" cy="725488"/>
          </a:xfrm>
          <a:prstGeom prst="rect">
            <a:avLst/>
          </a:prstGeom>
          <a:noFill/>
          <a:ln w="9525">
            <a:noFill/>
            <a:miter lim="800000"/>
            <a:headEnd/>
            <a:tailEnd/>
          </a:ln>
        </p:spPr>
      </p:pic>
      <p:pic>
        <p:nvPicPr>
          <p:cNvPr id="262164" name="Picture 20" descr="mars_phobos"/>
          <p:cNvPicPr>
            <a:picLocks noChangeAspect="1" noChangeArrowheads="1"/>
          </p:cNvPicPr>
          <p:nvPr/>
        </p:nvPicPr>
        <p:blipFill>
          <a:blip r:embed="rId5"/>
          <a:srcRect/>
          <a:stretch>
            <a:fillRect/>
          </a:stretch>
        </p:blipFill>
        <p:spPr bwMode="auto">
          <a:xfrm>
            <a:off x="3429000" y="2362200"/>
            <a:ext cx="990600" cy="692150"/>
          </a:xfrm>
          <a:prstGeom prst="rect">
            <a:avLst/>
          </a:prstGeom>
          <a:noFill/>
          <a:ln w="9525">
            <a:noFill/>
            <a:miter lim="800000"/>
            <a:headEnd/>
            <a:tailEnd/>
          </a:ln>
        </p:spPr>
      </p:pic>
      <p:sp>
        <p:nvSpPr>
          <p:cNvPr id="262166" name="Text Box 22"/>
          <p:cNvSpPr txBox="1">
            <a:spLocks noChangeArrowheads="1"/>
          </p:cNvSpPr>
          <p:nvPr/>
        </p:nvSpPr>
        <p:spPr bwMode="auto">
          <a:xfrm>
            <a:off x="1905000" y="3200400"/>
            <a:ext cx="2514600" cy="396875"/>
          </a:xfrm>
          <a:prstGeom prst="rect">
            <a:avLst/>
          </a:prstGeom>
          <a:noFill/>
          <a:ln w="12700">
            <a:noFill/>
            <a:miter lim="800000"/>
            <a:headEnd type="none" w="sm" len="sm"/>
            <a:tailEnd type="none" w="sm" len="sm"/>
          </a:ln>
        </p:spPr>
        <p:txBody>
          <a:bodyPr>
            <a:spAutoFit/>
          </a:bodyPr>
          <a:lstStyle/>
          <a:p>
            <a:pPr>
              <a:spcBef>
                <a:spcPct val="50000"/>
              </a:spcBef>
            </a:pPr>
            <a:r>
              <a:rPr lang="en-US"/>
              <a:t>(not to scale)</a:t>
            </a:r>
          </a:p>
        </p:txBody>
      </p:sp>
      <p:sp>
        <p:nvSpPr>
          <p:cNvPr id="262167" name="Text Box 23"/>
          <p:cNvSpPr txBox="1">
            <a:spLocks noChangeArrowheads="1"/>
          </p:cNvSpPr>
          <p:nvPr/>
        </p:nvSpPr>
        <p:spPr bwMode="auto">
          <a:xfrm>
            <a:off x="6019800" y="1295400"/>
            <a:ext cx="3124200" cy="1616075"/>
          </a:xfrm>
          <a:prstGeom prst="rect">
            <a:avLst/>
          </a:prstGeom>
          <a:noFill/>
          <a:ln w="12700">
            <a:noFill/>
            <a:miter lim="800000"/>
            <a:headEnd type="none" w="sm" len="sm"/>
            <a:tailEnd type="none" w="sm" len="sm"/>
          </a:ln>
        </p:spPr>
        <p:txBody>
          <a:bodyPr>
            <a:spAutoFit/>
          </a:bodyPr>
          <a:lstStyle/>
          <a:p>
            <a:pPr>
              <a:spcBef>
                <a:spcPct val="50000"/>
              </a:spcBef>
            </a:pPr>
            <a:r>
              <a:rPr lang="en-US"/>
              <a:t>Astronomers think these moons were small asteroids captured by Mars’s gravity.</a:t>
            </a:r>
          </a:p>
        </p:txBody>
      </p:sp>
      <p:pic>
        <p:nvPicPr>
          <p:cNvPr id="262169" name="Picture 25" descr="mars_moons_orbits"/>
          <p:cNvPicPr>
            <a:picLocks noChangeAspect="1" noChangeArrowheads="1"/>
          </p:cNvPicPr>
          <p:nvPr/>
        </p:nvPicPr>
        <p:blipFill>
          <a:blip r:embed="rId6"/>
          <a:srcRect/>
          <a:stretch>
            <a:fillRect/>
          </a:stretch>
        </p:blipFill>
        <p:spPr bwMode="auto">
          <a:xfrm>
            <a:off x="6022975" y="3124200"/>
            <a:ext cx="3121025" cy="3733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2162">
                                            <p:txEl>
                                              <p:pRg st="0" end="0"/>
                                            </p:txEl>
                                          </p:spTgt>
                                        </p:tgtEl>
                                        <p:attrNameLst>
                                          <p:attrName>style.visibility</p:attrName>
                                        </p:attrNameLst>
                                      </p:cBhvr>
                                      <p:to>
                                        <p:strVal val="visible"/>
                                      </p:to>
                                    </p:set>
                                    <p:anim calcmode="lin" valueType="num">
                                      <p:cBhvr additive="base">
                                        <p:cTn id="7" dur="500" fill="hold"/>
                                        <p:tgtEl>
                                          <p:spTgt spid="2621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2162">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262163"/>
                                        </p:tgtEl>
                                        <p:attrNameLst>
                                          <p:attrName>style.visibility</p:attrName>
                                        </p:attrNameLst>
                                      </p:cBhvr>
                                      <p:to>
                                        <p:strVal val="visible"/>
                                      </p:to>
                                    </p:set>
                                    <p:anim calcmode="lin" valueType="num">
                                      <p:cBhvr additive="base">
                                        <p:cTn id="12" dur="500" fill="hold"/>
                                        <p:tgtEl>
                                          <p:spTgt spid="262163"/>
                                        </p:tgtEl>
                                        <p:attrNameLst>
                                          <p:attrName>ppt_x</p:attrName>
                                        </p:attrNameLst>
                                      </p:cBhvr>
                                      <p:tavLst>
                                        <p:tav tm="0">
                                          <p:val>
                                            <p:strVal val="1+#ppt_w/2"/>
                                          </p:val>
                                        </p:tav>
                                        <p:tav tm="100000">
                                          <p:val>
                                            <p:strVal val="#ppt_x"/>
                                          </p:val>
                                        </p:tav>
                                      </p:tavLst>
                                    </p:anim>
                                    <p:anim calcmode="lin" valueType="num">
                                      <p:cBhvr additive="base">
                                        <p:cTn id="13" dur="500" fill="hold"/>
                                        <p:tgtEl>
                                          <p:spTgt spid="26216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262164"/>
                                        </p:tgtEl>
                                        <p:attrNameLst>
                                          <p:attrName>style.visibility</p:attrName>
                                        </p:attrNameLst>
                                      </p:cBhvr>
                                      <p:to>
                                        <p:strVal val="visible"/>
                                      </p:to>
                                    </p:set>
                                    <p:anim calcmode="lin" valueType="num">
                                      <p:cBhvr additive="base">
                                        <p:cTn id="17" dur="500" fill="hold"/>
                                        <p:tgtEl>
                                          <p:spTgt spid="262164"/>
                                        </p:tgtEl>
                                        <p:attrNameLst>
                                          <p:attrName>ppt_x</p:attrName>
                                        </p:attrNameLst>
                                      </p:cBhvr>
                                      <p:tavLst>
                                        <p:tav tm="0">
                                          <p:val>
                                            <p:strVal val="0-#ppt_w/2"/>
                                          </p:val>
                                        </p:tav>
                                        <p:tav tm="100000">
                                          <p:val>
                                            <p:strVal val="#ppt_x"/>
                                          </p:val>
                                        </p:tav>
                                      </p:tavLst>
                                    </p:anim>
                                    <p:anim calcmode="lin" valueType="num">
                                      <p:cBhvr additive="base">
                                        <p:cTn id="18" dur="500" fill="hold"/>
                                        <p:tgtEl>
                                          <p:spTgt spid="26216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62166"/>
                                        </p:tgtEl>
                                        <p:attrNameLst>
                                          <p:attrName>style.visibility</p:attrName>
                                        </p:attrNameLst>
                                      </p:cBhvr>
                                      <p:to>
                                        <p:strVal val="visible"/>
                                      </p:to>
                                    </p:set>
                                    <p:anim calcmode="lin" valueType="num">
                                      <p:cBhvr additive="base">
                                        <p:cTn id="22" dur="500" fill="hold"/>
                                        <p:tgtEl>
                                          <p:spTgt spid="262166"/>
                                        </p:tgtEl>
                                        <p:attrNameLst>
                                          <p:attrName>ppt_x</p:attrName>
                                        </p:attrNameLst>
                                      </p:cBhvr>
                                      <p:tavLst>
                                        <p:tav tm="0">
                                          <p:val>
                                            <p:strVal val="#ppt_x"/>
                                          </p:val>
                                        </p:tav>
                                        <p:tav tm="100000">
                                          <p:val>
                                            <p:strVal val="#ppt_x"/>
                                          </p:val>
                                        </p:tav>
                                      </p:tavLst>
                                    </p:anim>
                                    <p:anim calcmode="lin" valueType="num">
                                      <p:cBhvr additive="base">
                                        <p:cTn id="23" dur="500" fill="hold"/>
                                        <p:tgtEl>
                                          <p:spTgt spid="26216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9" presetClass="entr" presetSubtype="0" fill="hold" nodeType="afterEffect">
                                  <p:stCondLst>
                                    <p:cond delay="2000"/>
                                  </p:stCondLst>
                                  <p:childTnLst>
                                    <p:set>
                                      <p:cBhvr>
                                        <p:cTn id="26" dur="1" fill="hold">
                                          <p:stCondLst>
                                            <p:cond delay="0"/>
                                          </p:stCondLst>
                                        </p:cTn>
                                        <p:tgtEl>
                                          <p:spTgt spid="262167">
                                            <p:txEl>
                                              <p:pRg st="0" end="0"/>
                                            </p:txEl>
                                          </p:spTgt>
                                        </p:tgtEl>
                                        <p:attrNameLst>
                                          <p:attrName>style.visibility</p:attrName>
                                        </p:attrNameLst>
                                      </p:cBhvr>
                                      <p:to>
                                        <p:strVal val="visible"/>
                                      </p:to>
                                    </p:set>
                                    <p:animEffect transition="in" filter="dissolve">
                                      <p:cBhvr>
                                        <p:cTn id="27" dur="1000"/>
                                        <p:tgtEl>
                                          <p:spTgt spid="262167">
                                            <p:txEl>
                                              <p:pRg st="0" end="0"/>
                                            </p:txEl>
                                          </p:spTgt>
                                        </p:tgtEl>
                                      </p:cBhvr>
                                    </p:animEffect>
                                  </p:childTnLst>
                                </p:cTn>
                              </p:par>
                            </p:childTnLst>
                          </p:cTn>
                        </p:par>
                        <p:par>
                          <p:cTn id="28" fill="hold">
                            <p:stCondLst>
                              <p:cond delay="5000"/>
                            </p:stCondLst>
                            <p:childTnLst>
                              <p:par>
                                <p:cTn id="29" presetID="8" presetClass="entr" presetSubtype="16" fill="hold" nodeType="afterEffect">
                                  <p:stCondLst>
                                    <p:cond delay="1000"/>
                                  </p:stCondLst>
                                  <p:childTnLst>
                                    <p:set>
                                      <p:cBhvr>
                                        <p:cTn id="30" dur="1" fill="hold">
                                          <p:stCondLst>
                                            <p:cond delay="0"/>
                                          </p:stCondLst>
                                        </p:cTn>
                                        <p:tgtEl>
                                          <p:spTgt spid="262169"/>
                                        </p:tgtEl>
                                        <p:attrNameLst>
                                          <p:attrName>style.visibility</p:attrName>
                                        </p:attrNameLst>
                                      </p:cBhvr>
                                      <p:to>
                                        <p:strVal val="visible"/>
                                      </p:to>
                                    </p:set>
                                    <p:animEffect transition="in" filter="diamond(in)">
                                      <p:cBhvr>
                                        <p:cTn id="31" dur="2000"/>
                                        <p:tgtEl>
                                          <p:spTgt spid="262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0" y="0"/>
            <a:ext cx="9144000" cy="1219200"/>
          </a:xfrm>
        </p:spPr>
        <p:txBody>
          <a:bodyPr/>
          <a:lstStyle/>
          <a:p>
            <a:pPr eaLnBrk="1" hangingPunct="1">
              <a:defRPr/>
            </a:pPr>
            <a:r>
              <a:rPr lang="en-US" sz="4000" dirty="0" smtClean="0"/>
              <a:t>Mars’s moons</a:t>
            </a:r>
          </a:p>
        </p:txBody>
      </p:sp>
      <p:sp>
        <p:nvSpPr>
          <p:cNvPr id="233475" name="Rectangle 3"/>
          <p:cNvSpPr>
            <a:spLocks noGrp="1" noChangeArrowheads="1"/>
          </p:cNvSpPr>
          <p:nvPr>
            <p:ph type="body" idx="1"/>
          </p:nvPr>
        </p:nvSpPr>
        <p:spPr>
          <a:xfrm>
            <a:off x="457200" y="1524000"/>
            <a:ext cx="8229600" cy="2209800"/>
          </a:xfrm>
        </p:spPr>
        <p:txBody>
          <a:bodyPr/>
          <a:lstStyle/>
          <a:p>
            <a:pPr eaLnBrk="1" hangingPunct="1">
              <a:defRPr/>
            </a:pPr>
            <a:r>
              <a:rPr lang="en-US" dirty="0" smtClean="0">
                <a:hlinkClick r:id="rId2"/>
              </a:rPr>
              <a:t>Mars</a:t>
            </a:r>
            <a:r>
              <a:rPr lang="en-US" dirty="0" smtClean="0"/>
              <a:t> </a:t>
            </a:r>
          </a:p>
          <a:p>
            <a:pPr lvl="1" eaLnBrk="1" hangingPunct="1">
              <a:defRPr/>
            </a:pPr>
            <a:r>
              <a:rPr lang="en-US" dirty="0" err="1" smtClean="0">
                <a:hlinkClick r:id="rId3"/>
              </a:rPr>
              <a:t>Phobos</a:t>
            </a:r>
            <a:r>
              <a:rPr lang="en-US" dirty="0" smtClean="0"/>
              <a:t> </a:t>
            </a:r>
          </a:p>
          <a:p>
            <a:pPr lvl="1" eaLnBrk="1" hangingPunct="1">
              <a:defRPr/>
            </a:pPr>
            <a:r>
              <a:rPr lang="en-US" dirty="0" err="1" smtClean="0">
                <a:hlinkClick r:id="rId4"/>
              </a:rPr>
              <a:t>Deimos</a:t>
            </a:r>
            <a:r>
              <a:rPr lang="en-US" dirty="0" smtClean="0"/>
              <a:t> </a:t>
            </a:r>
          </a:p>
        </p:txBody>
      </p:sp>
      <p:pic>
        <p:nvPicPr>
          <p:cNvPr id="37892" name="Picture 5" descr="Deimos"/>
          <p:cNvPicPr>
            <a:picLocks noChangeAspect="1" noChangeArrowheads="1"/>
          </p:cNvPicPr>
          <p:nvPr/>
        </p:nvPicPr>
        <p:blipFill>
          <a:blip r:embed="rId5"/>
          <a:srcRect/>
          <a:stretch>
            <a:fillRect/>
          </a:stretch>
        </p:blipFill>
        <p:spPr bwMode="auto">
          <a:xfrm>
            <a:off x="2819400" y="1371600"/>
            <a:ext cx="2895600" cy="2895600"/>
          </a:xfrm>
          <a:prstGeom prst="rect">
            <a:avLst/>
          </a:prstGeom>
          <a:noFill/>
          <a:ln w="9525">
            <a:noFill/>
            <a:miter lim="800000"/>
            <a:headEnd/>
            <a:tailEnd/>
          </a:ln>
        </p:spPr>
      </p:pic>
      <p:pic>
        <p:nvPicPr>
          <p:cNvPr id="37893" name="Picture 6" descr="phobos"/>
          <p:cNvPicPr>
            <a:picLocks noChangeAspect="1" noChangeArrowheads="1"/>
          </p:cNvPicPr>
          <p:nvPr/>
        </p:nvPicPr>
        <p:blipFill>
          <a:blip r:embed="rId6"/>
          <a:srcRect/>
          <a:stretch>
            <a:fillRect/>
          </a:stretch>
        </p:blipFill>
        <p:spPr bwMode="auto">
          <a:xfrm>
            <a:off x="5638800" y="3886200"/>
            <a:ext cx="3200400" cy="2824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Rectangle 3"/>
          <p:cNvSpPr>
            <a:spLocks noGrp="1" noChangeArrowheads="1"/>
          </p:cNvSpPr>
          <p:nvPr>
            <p:ph type="body" idx="1"/>
          </p:nvPr>
        </p:nvSpPr>
        <p:spPr>
          <a:xfrm>
            <a:off x="457200" y="990600"/>
            <a:ext cx="8229600" cy="6324600"/>
          </a:xfrm>
        </p:spPr>
        <p:txBody>
          <a:bodyPr/>
          <a:lstStyle/>
          <a:p>
            <a:pPr eaLnBrk="1" hangingPunct="1">
              <a:buFont typeface="Wingdings" pitchFamily="2" charset="2"/>
              <a:buNone/>
              <a:defRPr/>
            </a:pPr>
            <a:r>
              <a:rPr lang="en-US" sz="2400" dirty="0" smtClean="0">
                <a:hlinkClick r:id="rId2"/>
              </a:rPr>
              <a:t>Jupiter</a:t>
            </a:r>
            <a:r>
              <a:rPr lang="en-US" sz="2400" dirty="0" smtClean="0"/>
              <a:t> </a:t>
            </a:r>
          </a:p>
          <a:p>
            <a:pPr lvl="1" eaLnBrk="1" hangingPunct="1">
              <a:lnSpc>
                <a:spcPct val="80000"/>
              </a:lnSpc>
              <a:defRPr/>
            </a:pPr>
            <a:r>
              <a:rPr lang="en-US" sz="2400" dirty="0" err="1" smtClean="0">
                <a:hlinkClick r:id="rId3"/>
              </a:rPr>
              <a:t>Metis</a:t>
            </a:r>
            <a:endParaRPr lang="en-US" sz="2400" dirty="0" smtClean="0">
              <a:hlinkClick r:id="rId3"/>
            </a:endParaRPr>
          </a:p>
          <a:p>
            <a:pPr lvl="1" eaLnBrk="1" hangingPunct="1">
              <a:lnSpc>
                <a:spcPct val="80000"/>
              </a:lnSpc>
              <a:defRPr/>
            </a:pPr>
            <a:r>
              <a:rPr lang="en-US" sz="2400" dirty="0" err="1" smtClean="0">
                <a:hlinkClick r:id="rId3"/>
              </a:rPr>
              <a:t>Adrastea</a:t>
            </a:r>
            <a:endParaRPr lang="en-US" sz="2400" dirty="0" smtClean="0">
              <a:hlinkClick r:id="rId3"/>
            </a:endParaRPr>
          </a:p>
          <a:p>
            <a:pPr lvl="1" eaLnBrk="1" hangingPunct="1">
              <a:lnSpc>
                <a:spcPct val="80000"/>
              </a:lnSpc>
              <a:defRPr/>
            </a:pPr>
            <a:r>
              <a:rPr lang="en-US" sz="2400" dirty="0" err="1" smtClean="0">
                <a:hlinkClick r:id="rId3"/>
              </a:rPr>
              <a:t>Amalthea</a:t>
            </a:r>
            <a:endParaRPr lang="en-US" sz="2400" dirty="0" smtClean="0">
              <a:hlinkClick r:id="rId3"/>
            </a:endParaRPr>
          </a:p>
          <a:p>
            <a:pPr lvl="1" eaLnBrk="1" hangingPunct="1">
              <a:lnSpc>
                <a:spcPct val="80000"/>
              </a:lnSpc>
              <a:defRPr/>
            </a:pPr>
            <a:r>
              <a:rPr lang="en-US" sz="2400" dirty="0" smtClean="0">
                <a:hlinkClick r:id="rId3"/>
              </a:rPr>
              <a:t>Thebe</a:t>
            </a:r>
            <a:r>
              <a:rPr lang="en-US" sz="2400" dirty="0" smtClean="0">
                <a:hlinkClick r:id="rId4"/>
              </a:rPr>
              <a:t> </a:t>
            </a:r>
          </a:p>
          <a:p>
            <a:pPr lvl="1" eaLnBrk="1" hangingPunct="1">
              <a:lnSpc>
                <a:spcPct val="80000"/>
              </a:lnSpc>
              <a:defRPr/>
            </a:pPr>
            <a:r>
              <a:rPr lang="en-US" sz="2400" dirty="0" smtClean="0">
                <a:hlinkClick r:id="rId5"/>
              </a:rPr>
              <a:t>Io</a:t>
            </a:r>
            <a:r>
              <a:rPr lang="en-US" sz="2400" dirty="0" smtClean="0">
                <a:hlinkClick r:id="rId4"/>
              </a:rPr>
              <a:t> </a:t>
            </a:r>
          </a:p>
          <a:p>
            <a:pPr lvl="1" eaLnBrk="1" hangingPunct="1">
              <a:lnSpc>
                <a:spcPct val="80000"/>
              </a:lnSpc>
              <a:defRPr/>
            </a:pPr>
            <a:r>
              <a:rPr lang="en-US" sz="2400" dirty="0" err="1" smtClean="0">
                <a:hlinkClick r:id="rId6"/>
              </a:rPr>
              <a:t>Europa</a:t>
            </a:r>
            <a:r>
              <a:rPr lang="en-US" sz="2400" dirty="0" smtClean="0">
                <a:hlinkClick r:id="rId4"/>
              </a:rPr>
              <a:t> </a:t>
            </a:r>
          </a:p>
          <a:p>
            <a:pPr lvl="1" eaLnBrk="1" hangingPunct="1">
              <a:lnSpc>
                <a:spcPct val="80000"/>
              </a:lnSpc>
              <a:defRPr/>
            </a:pPr>
            <a:r>
              <a:rPr lang="en-US" sz="2400" dirty="0" smtClean="0">
                <a:hlinkClick r:id="rId7"/>
              </a:rPr>
              <a:t>Ganymede</a:t>
            </a:r>
            <a:r>
              <a:rPr lang="en-US" sz="2400" dirty="0" smtClean="0">
                <a:hlinkClick r:id="rId4"/>
              </a:rPr>
              <a:t> </a:t>
            </a:r>
          </a:p>
          <a:p>
            <a:pPr lvl="1" eaLnBrk="1" hangingPunct="1">
              <a:lnSpc>
                <a:spcPct val="80000"/>
              </a:lnSpc>
              <a:defRPr/>
            </a:pPr>
            <a:r>
              <a:rPr lang="en-US" sz="2400" dirty="0" err="1" smtClean="0">
                <a:hlinkClick r:id="rId8"/>
              </a:rPr>
              <a:t>Callisto</a:t>
            </a:r>
            <a:r>
              <a:rPr lang="en-US" sz="2400" dirty="0" smtClean="0">
                <a:hlinkClick r:id="rId4"/>
              </a:rPr>
              <a:t> </a:t>
            </a:r>
          </a:p>
          <a:p>
            <a:pPr lvl="1" eaLnBrk="1" hangingPunct="1">
              <a:lnSpc>
                <a:spcPct val="80000"/>
              </a:lnSpc>
              <a:defRPr/>
            </a:pPr>
            <a:r>
              <a:rPr lang="en-US" sz="2400" dirty="0" smtClean="0">
                <a:hlinkClick r:id="rId9"/>
              </a:rPr>
              <a:t>Leda</a:t>
            </a:r>
          </a:p>
          <a:p>
            <a:pPr lvl="1" eaLnBrk="1" hangingPunct="1">
              <a:lnSpc>
                <a:spcPct val="80000"/>
              </a:lnSpc>
              <a:defRPr/>
            </a:pPr>
            <a:r>
              <a:rPr lang="en-US" sz="2400" dirty="0" err="1" smtClean="0">
                <a:hlinkClick r:id="rId9"/>
              </a:rPr>
              <a:t>Himalia</a:t>
            </a:r>
            <a:endParaRPr lang="en-US" sz="2400" dirty="0" smtClean="0">
              <a:hlinkClick r:id="rId9"/>
            </a:endParaRPr>
          </a:p>
          <a:p>
            <a:pPr lvl="1" eaLnBrk="1" hangingPunct="1">
              <a:lnSpc>
                <a:spcPct val="80000"/>
              </a:lnSpc>
              <a:defRPr/>
            </a:pPr>
            <a:r>
              <a:rPr lang="en-US" sz="2400" dirty="0" err="1" smtClean="0">
                <a:hlinkClick r:id="rId9"/>
              </a:rPr>
              <a:t>Lysithea</a:t>
            </a:r>
            <a:endParaRPr lang="en-US" sz="2400" dirty="0" smtClean="0">
              <a:hlinkClick r:id="rId9"/>
            </a:endParaRPr>
          </a:p>
          <a:p>
            <a:pPr lvl="1" eaLnBrk="1" hangingPunct="1">
              <a:lnSpc>
                <a:spcPct val="80000"/>
              </a:lnSpc>
              <a:defRPr/>
            </a:pPr>
            <a:r>
              <a:rPr lang="en-US" sz="2400" dirty="0" err="1" smtClean="0">
                <a:hlinkClick r:id="rId9"/>
              </a:rPr>
              <a:t>Elara</a:t>
            </a:r>
            <a:endParaRPr lang="en-US" sz="2400" dirty="0" smtClean="0">
              <a:hlinkClick r:id="rId9"/>
            </a:endParaRPr>
          </a:p>
          <a:p>
            <a:pPr lvl="1" eaLnBrk="1" hangingPunct="1">
              <a:lnSpc>
                <a:spcPct val="80000"/>
              </a:lnSpc>
              <a:defRPr/>
            </a:pPr>
            <a:r>
              <a:rPr lang="en-US" sz="2400" dirty="0" err="1" smtClean="0">
                <a:hlinkClick r:id="rId9"/>
              </a:rPr>
              <a:t>Ananke</a:t>
            </a:r>
            <a:r>
              <a:rPr lang="en-US" sz="2400" dirty="0" smtClean="0">
                <a:hlinkClick r:id="rId9"/>
              </a:rPr>
              <a:t>, </a:t>
            </a:r>
            <a:r>
              <a:rPr lang="en-US" sz="2400" dirty="0" err="1" smtClean="0">
                <a:hlinkClick r:id="rId9"/>
              </a:rPr>
              <a:t>Carme</a:t>
            </a:r>
            <a:r>
              <a:rPr lang="en-US" sz="2400" dirty="0" smtClean="0">
                <a:hlinkClick r:id="rId9"/>
              </a:rPr>
              <a:t>, Pasiphae and </a:t>
            </a:r>
            <a:r>
              <a:rPr lang="en-US" sz="2400" dirty="0" err="1" smtClean="0">
                <a:hlinkClick r:id="rId9"/>
              </a:rPr>
              <a:t>Sinope</a:t>
            </a:r>
            <a:r>
              <a:rPr lang="en-US" sz="2400" dirty="0" smtClean="0">
                <a:hlinkClick r:id="rId4"/>
              </a:rPr>
              <a:t> </a:t>
            </a:r>
          </a:p>
          <a:p>
            <a:pPr lvl="1" eaLnBrk="1" hangingPunct="1">
              <a:lnSpc>
                <a:spcPct val="80000"/>
              </a:lnSpc>
              <a:defRPr/>
            </a:pPr>
            <a:r>
              <a:rPr lang="en-US" sz="2400" dirty="0" smtClean="0">
                <a:hlinkClick r:id="rId10"/>
              </a:rPr>
              <a:t>Recently discovered (numbered) moons</a:t>
            </a:r>
            <a:r>
              <a:rPr lang="en-US" sz="2400" dirty="0" smtClean="0">
                <a:hlinkClick r:id="rId4"/>
              </a:rPr>
              <a:t> </a:t>
            </a:r>
          </a:p>
        </p:txBody>
      </p:sp>
      <p:sp>
        <p:nvSpPr>
          <p:cNvPr id="8" name="Rectangle 2"/>
          <p:cNvSpPr>
            <a:spLocks noGrp="1" noChangeArrowheads="1"/>
          </p:cNvSpPr>
          <p:nvPr>
            <p:ph type="title"/>
          </p:nvPr>
        </p:nvSpPr>
        <p:spPr>
          <a:xfrm>
            <a:off x="0" y="0"/>
            <a:ext cx="9144000" cy="1219200"/>
          </a:xfrm>
        </p:spPr>
        <p:txBody>
          <a:bodyPr/>
          <a:lstStyle/>
          <a:p>
            <a:pPr eaLnBrk="1" hangingPunct="1">
              <a:defRPr/>
            </a:pPr>
            <a:r>
              <a:rPr lang="en-US" sz="4000" dirty="0" smtClean="0"/>
              <a:t>Jupiter's moons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pPr eaLnBrk="1" hangingPunct="1">
              <a:defRPr/>
            </a:pPr>
            <a:r>
              <a:rPr lang="en-US" sz="4000" smtClean="0"/>
              <a:t>Galileo Galilei discovered the first four of them in 1610</a:t>
            </a:r>
          </a:p>
        </p:txBody>
      </p:sp>
      <p:pic>
        <p:nvPicPr>
          <p:cNvPr id="269316" name="Picture 4" descr="Jupitermoon"/>
          <p:cNvPicPr>
            <a:picLocks noChangeAspect="1" noChangeArrowheads="1"/>
          </p:cNvPicPr>
          <p:nvPr/>
        </p:nvPicPr>
        <p:blipFill>
          <a:blip r:embed="rId2"/>
          <a:srcRect/>
          <a:stretch>
            <a:fillRect/>
          </a:stretch>
        </p:blipFill>
        <p:spPr bwMode="auto">
          <a:xfrm>
            <a:off x="457200" y="1447800"/>
            <a:ext cx="3794125" cy="5410200"/>
          </a:xfrm>
          <a:prstGeom prst="rect">
            <a:avLst/>
          </a:prstGeom>
          <a:noFill/>
          <a:ln w="9525">
            <a:noFill/>
            <a:miter lim="800000"/>
            <a:headEnd/>
            <a:tailEnd/>
          </a:ln>
        </p:spPr>
      </p:pic>
      <p:pic>
        <p:nvPicPr>
          <p:cNvPr id="269317" name="Picture 5" descr="Galileo Galilei_arp_300pix"/>
          <p:cNvPicPr>
            <a:picLocks noChangeAspect="1" noChangeArrowheads="1"/>
          </p:cNvPicPr>
          <p:nvPr/>
        </p:nvPicPr>
        <p:blipFill>
          <a:blip r:embed="rId3"/>
          <a:srcRect/>
          <a:stretch>
            <a:fillRect/>
          </a:stretch>
        </p:blipFill>
        <p:spPr bwMode="auto">
          <a:xfrm>
            <a:off x="4191000" y="1447800"/>
            <a:ext cx="3810000" cy="4673600"/>
          </a:xfrm>
          <a:prstGeom prst="rect">
            <a:avLst/>
          </a:prstGeom>
          <a:noFill/>
          <a:ln w="9525">
            <a:noFill/>
            <a:miter lim="800000"/>
            <a:headEnd/>
            <a:tailEnd/>
          </a:ln>
        </p:spPr>
      </p:pic>
      <p:sp>
        <p:nvSpPr>
          <p:cNvPr id="41989" name="Text Box 6"/>
          <p:cNvSpPr txBox="1">
            <a:spLocks noChangeArrowheads="1"/>
          </p:cNvSpPr>
          <p:nvPr/>
        </p:nvSpPr>
        <p:spPr bwMode="auto">
          <a:xfrm>
            <a:off x="3276600" y="1600200"/>
            <a:ext cx="685800" cy="396875"/>
          </a:xfrm>
          <a:prstGeom prst="rect">
            <a:avLst/>
          </a:prstGeom>
          <a:noFill/>
          <a:ln w="12700">
            <a:noFill/>
            <a:miter lim="800000"/>
            <a:headEnd type="none" w="sm" len="sm"/>
            <a:tailEnd type="none" w="sm" len="sm"/>
          </a:ln>
        </p:spPr>
        <p:txBody>
          <a:bodyPr>
            <a:spAutoFit/>
          </a:bodyPr>
          <a:lstStyle/>
          <a:p>
            <a:pPr>
              <a:spcBef>
                <a:spcPct val="50000"/>
              </a:spcBef>
            </a:pPr>
            <a:r>
              <a:rPr lang="en-US"/>
              <a:t>Io</a:t>
            </a:r>
          </a:p>
        </p:txBody>
      </p:sp>
      <p:sp>
        <p:nvSpPr>
          <p:cNvPr id="41990" name="Text Box 7"/>
          <p:cNvSpPr txBox="1">
            <a:spLocks noChangeArrowheads="1"/>
          </p:cNvSpPr>
          <p:nvPr/>
        </p:nvSpPr>
        <p:spPr bwMode="auto">
          <a:xfrm>
            <a:off x="2438400" y="3124200"/>
            <a:ext cx="1447800" cy="396875"/>
          </a:xfrm>
          <a:prstGeom prst="rect">
            <a:avLst/>
          </a:prstGeom>
          <a:noFill/>
          <a:ln w="12700">
            <a:noFill/>
            <a:miter lim="800000"/>
            <a:headEnd type="none" w="sm" len="sm"/>
            <a:tailEnd type="none" w="sm" len="sm"/>
          </a:ln>
        </p:spPr>
        <p:txBody>
          <a:bodyPr>
            <a:spAutoFit/>
          </a:bodyPr>
          <a:lstStyle/>
          <a:p>
            <a:pPr>
              <a:spcBef>
                <a:spcPct val="50000"/>
              </a:spcBef>
            </a:pPr>
            <a:r>
              <a:rPr lang="en-US"/>
              <a:t>Europa</a:t>
            </a:r>
          </a:p>
        </p:txBody>
      </p:sp>
      <p:sp>
        <p:nvSpPr>
          <p:cNvPr id="41991" name="Text Box 8"/>
          <p:cNvSpPr txBox="1">
            <a:spLocks noChangeArrowheads="1"/>
          </p:cNvSpPr>
          <p:nvPr/>
        </p:nvSpPr>
        <p:spPr bwMode="auto">
          <a:xfrm>
            <a:off x="1447800" y="4419600"/>
            <a:ext cx="1828800" cy="396875"/>
          </a:xfrm>
          <a:prstGeom prst="rect">
            <a:avLst/>
          </a:prstGeom>
          <a:noFill/>
          <a:ln w="12700">
            <a:noFill/>
            <a:miter lim="800000"/>
            <a:headEnd type="none" w="sm" len="sm"/>
            <a:tailEnd type="none" w="sm" len="sm"/>
          </a:ln>
        </p:spPr>
        <p:txBody>
          <a:bodyPr>
            <a:spAutoFit/>
          </a:bodyPr>
          <a:lstStyle/>
          <a:p>
            <a:pPr>
              <a:spcBef>
                <a:spcPct val="50000"/>
              </a:spcBef>
            </a:pPr>
            <a:r>
              <a:rPr lang="en-US"/>
              <a:t>Ganymede</a:t>
            </a:r>
          </a:p>
        </p:txBody>
      </p:sp>
      <p:sp>
        <p:nvSpPr>
          <p:cNvPr id="41992" name="Text Box 9"/>
          <p:cNvSpPr txBox="1">
            <a:spLocks noChangeArrowheads="1"/>
          </p:cNvSpPr>
          <p:nvPr/>
        </p:nvSpPr>
        <p:spPr bwMode="auto">
          <a:xfrm>
            <a:off x="838200" y="5257800"/>
            <a:ext cx="1447800" cy="396875"/>
          </a:xfrm>
          <a:prstGeom prst="rect">
            <a:avLst/>
          </a:prstGeom>
          <a:noFill/>
          <a:ln w="12700">
            <a:noFill/>
            <a:miter lim="800000"/>
            <a:headEnd type="none" w="sm" len="sm"/>
            <a:tailEnd type="none" w="sm" len="sm"/>
          </a:ln>
        </p:spPr>
        <p:txBody>
          <a:bodyPr>
            <a:spAutoFit/>
          </a:bodyPr>
          <a:lstStyle/>
          <a:p>
            <a:pPr>
              <a:spcBef>
                <a:spcPct val="50000"/>
              </a:spcBef>
            </a:pPr>
            <a:r>
              <a:rPr lang="en-US"/>
              <a:t>Callisto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0"/>
                                  </p:stCondLst>
                                  <p:childTnLst>
                                    <p:set>
                                      <p:cBhvr>
                                        <p:cTn id="6" dur="1" fill="hold">
                                          <p:stCondLst>
                                            <p:cond delay="0"/>
                                          </p:stCondLst>
                                        </p:cTn>
                                        <p:tgtEl>
                                          <p:spTgt spid="269317"/>
                                        </p:tgtEl>
                                        <p:attrNameLst>
                                          <p:attrName>style.visibility</p:attrName>
                                        </p:attrNameLst>
                                      </p:cBhvr>
                                      <p:to>
                                        <p:strVal val="visible"/>
                                      </p:to>
                                    </p:set>
                                    <p:animEffect transition="in" filter="dissolve">
                                      <p:cBhvr>
                                        <p:cTn id="7" dur="2000"/>
                                        <p:tgtEl>
                                          <p:spTgt spid="269317"/>
                                        </p:tgtEl>
                                      </p:cBhvr>
                                    </p:animEffect>
                                  </p:childTnLst>
                                </p:cTn>
                              </p:par>
                            </p:childTnLst>
                          </p:cTn>
                        </p:par>
                        <p:par>
                          <p:cTn id="8" fill="hold">
                            <p:stCondLst>
                              <p:cond delay="3000"/>
                            </p:stCondLst>
                            <p:childTnLst>
                              <p:par>
                                <p:cTn id="9" presetID="35" presetClass="entr" presetSubtype="0" fill="hold" nodeType="afterEffect">
                                  <p:stCondLst>
                                    <p:cond delay="1500"/>
                                  </p:stCondLst>
                                  <p:childTnLst>
                                    <p:set>
                                      <p:cBhvr>
                                        <p:cTn id="10" dur="1" fill="hold">
                                          <p:stCondLst>
                                            <p:cond delay="0"/>
                                          </p:stCondLst>
                                        </p:cTn>
                                        <p:tgtEl>
                                          <p:spTgt spid="269316"/>
                                        </p:tgtEl>
                                        <p:attrNameLst>
                                          <p:attrName>style.visibility</p:attrName>
                                        </p:attrNameLst>
                                      </p:cBhvr>
                                      <p:to>
                                        <p:strVal val="visible"/>
                                      </p:to>
                                    </p:set>
                                    <p:animEffect transition="in" filter="fade">
                                      <p:cBhvr>
                                        <p:cTn id="11" dur="2000"/>
                                        <p:tgtEl>
                                          <p:spTgt spid="269316"/>
                                        </p:tgtEl>
                                      </p:cBhvr>
                                    </p:animEffect>
                                    <p:anim calcmode="lin" valueType="num">
                                      <p:cBhvr>
                                        <p:cTn id="12" dur="2000" fill="hold"/>
                                        <p:tgtEl>
                                          <p:spTgt spid="269316"/>
                                        </p:tgtEl>
                                        <p:attrNameLst>
                                          <p:attrName>style.rotation</p:attrName>
                                        </p:attrNameLst>
                                      </p:cBhvr>
                                      <p:tavLst>
                                        <p:tav tm="0">
                                          <p:val>
                                            <p:fltVal val="720"/>
                                          </p:val>
                                        </p:tav>
                                        <p:tav tm="100000">
                                          <p:val>
                                            <p:fltVal val="0"/>
                                          </p:val>
                                        </p:tav>
                                      </p:tavLst>
                                    </p:anim>
                                    <p:anim calcmode="lin" valueType="num">
                                      <p:cBhvr>
                                        <p:cTn id="13" dur="2000" fill="hold"/>
                                        <p:tgtEl>
                                          <p:spTgt spid="269316"/>
                                        </p:tgtEl>
                                        <p:attrNameLst>
                                          <p:attrName>ppt_h</p:attrName>
                                        </p:attrNameLst>
                                      </p:cBhvr>
                                      <p:tavLst>
                                        <p:tav tm="0">
                                          <p:val>
                                            <p:fltVal val="0"/>
                                          </p:val>
                                        </p:tav>
                                        <p:tav tm="100000">
                                          <p:val>
                                            <p:strVal val="#ppt_h"/>
                                          </p:val>
                                        </p:tav>
                                      </p:tavLst>
                                    </p:anim>
                                    <p:anim calcmode="lin" valueType="num">
                                      <p:cBhvr>
                                        <p:cTn id="14" dur="2000" fill="hold"/>
                                        <p:tgtEl>
                                          <p:spTgt spid="26931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9" name="Rectangle 3"/>
          <p:cNvSpPr>
            <a:spLocks noGrp="1" noChangeArrowheads="1"/>
          </p:cNvSpPr>
          <p:nvPr>
            <p:ph type="body" idx="1"/>
          </p:nvPr>
        </p:nvSpPr>
        <p:spPr>
          <a:xfrm>
            <a:off x="457200" y="1143000"/>
            <a:ext cx="8229600" cy="5715000"/>
          </a:xfrm>
        </p:spPr>
        <p:txBody>
          <a:bodyPr/>
          <a:lstStyle/>
          <a:p>
            <a:pPr eaLnBrk="1" hangingPunct="1">
              <a:lnSpc>
                <a:spcPct val="80000"/>
              </a:lnSpc>
              <a:defRPr/>
            </a:pPr>
            <a:r>
              <a:rPr lang="en-US" sz="2800" dirty="0" smtClean="0">
                <a:hlinkClick r:id="rId2"/>
              </a:rPr>
              <a:t>Saturn</a:t>
            </a:r>
            <a:r>
              <a:rPr lang="en-US" sz="2800" dirty="0" smtClean="0"/>
              <a:t> </a:t>
            </a:r>
          </a:p>
          <a:p>
            <a:pPr lvl="1" eaLnBrk="1" hangingPunct="1">
              <a:lnSpc>
                <a:spcPct val="80000"/>
              </a:lnSpc>
              <a:defRPr/>
            </a:pPr>
            <a:r>
              <a:rPr lang="en-US" sz="2400" dirty="0" smtClean="0">
                <a:hlinkClick r:id="rId3"/>
              </a:rPr>
              <a:t>Pan and Atlas</a:t>
            </a:r>
            <a:r>
              <a:rPr lang="en-US" sz="2400" dirty="0" smtClean="0"/>
              <a:t> </a:t>
            </a:r>
          </a:p>
          <a:p>
            <a:pPr lvl="1" eaLnBrk="1" hangingPunct="1">
              <a:lnSpc>
                <a:spcPct val="80000"/>
              </a:lnSpc>
              <a:defRPr/>
            </a:pPr>
            <a:r>
              <a:rPr lang="en-US" sz="2400" dirty="0" smtClean="0">
                <a:hlinkClick r:id="rId4"/>
              </a:rPr>
              <a:t>Prometheus and Pandora</a:t>
            </a:r>
            <a:r>
              <a:rPr lang="en-US" sz="2400" dirty="0" smtClean="0"/>
              <a:t> </a:t>
            </a:r>
          </a:p>
          <a:p>
            <a:pPr lvl="1" eaLnBrk="1" hangingPunct="1">
              <a:lnSpc>
                <a:spcPct val="80000"/>
              </a:lnSpc>
              <a:defRPr/>
            </a:pPr>
            <a:r>
              <a:rPr lang="en-US" sz="2400" dirty="0" err="1" smtClean="0">
                <a:hlinkClick r:id="rId5"/>
              </a:rPr>
              <a:t>Epimetheus</a:t>
            </a:r>
            <a:r>
              <a:rPr lang="en-US" sz="2400" dirty="0" smtClean="0"/>
              <a:t> </a:t>
            </a:r>
          </a:p>
          <a:p>
            <a:pPr lvl="1" eaLnBrk="1" hangingPunct="1">
              <a:lnSpc>
                <a:spcPct val="80000"/>
              </a:lnSpc>
              <a:defRPr/>
            </a:pPr>
            <a:r>
              <a:rPr lang="en-US" sz="2400" dirty="0" smtClean="0">
                <a:hlinkClick r:id="rId6"/>
              </a:rPr>
              <a:t>Janus</a:t>
            </a:r>
            <a:r>
              <a:rPr lang="en-US" sz="2400" dirty="0" smtClean="0"/>
              <a:t> </a:t>
            </a:r>
          </a:p>
          <a:p>
            <a:pPr lvl="1" eaLnBrk="1" hangingPunct="1">
              <a:lnSpc>
                <a:spcPct val="80000"/>
              </a:lnSpc>
              <a:defRPr/>
            </a:pPr>
            <a:r>
              <a:rPr lang="en-US" sz="2400" dirty="0" err="1" smtClean="0">
                <a:hlinkClick r:id="rId7"/>
              </a:rPr>
              <a:t>Mimas</a:t>
            </a:r>
            <a:r>
              <a:rPr lang="en-US" sz="2400" dirty="0" smtClean="0"/>
              <a:t> </a:t>
            </a:r>
          </a:p>
          <a:p>
            <a:pPr lvl="1" eaLnBrk="1" hangingPunct="1">
              <a:lnSpc>
                <a:spcPct val="80000"/>
              </a:lnSpc>
              <a:defRPr/>
            </a:pPr>
            <a:r>
              <a:rPr lang="en-US" sz="2400" dirty="0" err="1" smtClean="0">
                <a:hlinkClick r:id="rId8"/>
              </a:rPr>
              <a:t>Enceladus</a:t>
            </a:r>
            <a:r>
              <a:rPr lang="en-US" sz="2400" dirty="0" smtClean="0"/>
              <a:t> </a:t>
            </a:r>
          </a:p>
          <a:p>
            <a:pPr lvl="1" eaLnBrk="1" hangingPunct="1">
              <a:lnSpc>
                <a:spcPct val="80000"/>
              </a:lnSpc>
              <a:defRPr/>
            </a:pPr>
            <a:r>
              <a:rPr lang="en-US" sz="2400" dirty="0" smtClean="0">
                <a:hlinkClick r:id="rId9"/>
              </a:rPr>
              <a:t>Tethys, </a:t>
            </a:r>
            <a:r>
              <a:rPr lang="en-US" sz="2400" dirty="0" err="1" smtClean="0">
                <a:hlinkClick r:id="rId9"/>
              </a:rPr>
              <a:t>Telesto</a:t>
            </a:r>
            <a:r>
              <a:rPr lang="en-US" sz="2400" dirty="0" smtClean="0">
                <a:hlinkClick r:id="rId9"/>
              </a:rPr>
              <a:t> and Calypso</a:t>
            </a:r>
            <a:r>
              <a:rPr lang="en-US" sz="2400" dirty="0" smtClean="0"/>
              <a:t> </a:t>
            </a:r>
          </a:p>
          <a:p>
            <a:pPr lvl="1" eaLnBrk="1" hangingPunct="1">
              <a:lnSpc>
                <a:spcPct val="80000"/>
              </a:lnSpc>
              <a:defRPr/>
            </a:pPr>
            <a:r>
              <a:rPr lang="en-US" sz="2400" dirty="0" err="1" smtClean="0">
                <a:hlinkClick r:id="rId10"/>
              </a:rPr>
              <a:t>Dione</a:t>
            </a:r>
            <a:r>
              <a:rPr lang="en-US" sz="2400" dirty="0" smtClean="0">
                <a:hlinkClick r:id="rId10"/>
              </a:rPr>
              <a:t> and Helene</a:t>
            </a:r>
            <a:r>
              <a:rPr lang="en-US" sz="2400" dirty="0" smtClean="0"/>
              <a:t> </a:t>
            </a:r>
          </a:p>
          <a:p>
            <a:pPr lvl="1" eaLnBrk="1" hangingPunct="1">
              <a:lnSpc>
                <a:spcPct val="80000"/>
              </a:lnSpc>
              <a:defRPr/>
            </a:pPr>
            <a:r>
              <a:rPr lang="en-US" sz="2400" dirty="0" smtClean="0">
                <a:hlinkClick r:id="rId11"/>
              </a:rPr>
              <a:t>Rhea</a:t>
            </a:r>
            <a:r>
              <a:rPr lang="en-US" sz="2400" dirty="0" smtClean="0"/>
              <a:t> </a:t>
            </a:r>
          </a:p>
          <a:p>
            <a:pPr lvl="1" eaLnBrk="1" hangingPunct="1">
              <a:lnSpc>
                <a:spcPct val="80000"/>
              </a:lnSpc>
              <a:defRPr/>
            </a:pPr>
            <a:r>
              <a:rPr lang="en-US" sz="2400" dirty="0" smtClean="0">
                <a:hlinkClick r:id="rId12"/>
              </a:rPr>
              <a:t>Titan</a:t>
            </a:r>
            <a:r>
              <a:rPr lang="en-US" sz="2400" dirty="0" smtClean="0"/>
              <a:t> </a:t>
            </a:r>
          </a:p>
          <a:p>
            <a:pPr lvl="1" eaLnBrk="1" hangingPunct="1">
              <a:lnSpc>
                <a:spcPct val="80000"/>
              </a:lnSpc>
              <a:defRPr/>
            </a:pPr>
            <a:r>
              <a:rPr lang="en-US" sz="2400" dirty="0" smtClean="0">
                <a:hlinkClick r:id="rId13"/>
              </a:rPr>
              <a:t>Hyperion</a:t>
            </a:r>
            <a:r>
              <a:rPr lang="en-US" sz="2400" dirty="0" smtClean="0"/>
              <a:t> </a:t>
            </a:r>
          </a:p>
          <a:p>
            <a:pPr lvl="1" eaLnBrk="1" hangingPunct="1">
              <a:lnSpc>
                <a:spcPct val="80000"/>
              </a:lnSpc>
              <a:defRPr/>
            </a:pPr>
            <a:r>
              <a:rPr lang="en-US" sz="2400" dirty="0" err="1" smtClean="0">
                <a:hlinkClick r:id="rId14"/>
              </a:rPr>
              <a:t>Iapetus</a:t>
            </a:r>
            <a:r>
              <a:rPr lang="en-US" sz="2400" dirty="0" smtClean="0"/>
              <a:t> </a:t>
            </a:r>
          </a:p>
          <a:p>
            <a:pPr lvl="1" eaLnBrk="1" hangingPunct="1">
              <a:lnSpc>
                <a:spcPct val="80000"/>
              </a:lnSpc>
              <a:defRPr/>
            </a:pPr>
            <a:r>
              <a:rPr lang="en-US" sz="2400" dirty="0" smtClean="0">
                <a:hlinkClick r:id="rId15"/>
              </a:rPr>
              <a:t>Phoebe</a:t>
            </a:r>
            <a:r>
              <a:rPr lang="en-US" sz="2400" dirty="0" smtClean="0"/>
              <a:t> </a:t>
            </a:r>
          </a:p>
          <a:p>
            <a:pPr lvl="1" eaLnBrk="1" hangingPunct="1">
              <a:lnSpc>
                <a:spcPct val="80000"/>
              </a:lnSpc>
              <a:defRPr/>
            </a:pPr>
            <a:r>
              <a:rPr lang="en-US" sz="2400" dirty="0" smtClean="0">
                <a:hlinkClick r:id="rId16"/>
              </a:rPr>
              <a:t>Recently discovered satellites</a:t>
            </a:r>
            <a:r>
              <a:rPr lang="en-US" sz="2400" dirty="0" smtClean="0"/>
              <a:t> </a:t>
            </a:r>
          </a:p>
        </p:txBody>
      </p:sp>
      <p:sp>
        <p:nvSpPr>
          <p:cNvPr id="7" name="Rectangle 2"/>
          <p:cNvSpPr>
            <a:spLocks noGrp="1" noChangeArrowheads="1"/>
          </p:cNvSpPr>
          <p:nvPr>
            <p:ph type="title"/>
          </p:nvPr>
        </p:nvSpPr>
        <p:spPr>
          <a:xfrm>
            <a:off x="0" y="0"/>
            <a:ext cx="9144000" cy="1219200"/>
          </a:xfrm>
        </p:spPr>
        <p:txBody>
          <a:bodyPr/>
          <a:lstStyle/>
          <a:p>
            <a:pPr eaLnBrk="1" hangingPunct="1">
              <a:defRPr/>
            </a:pPr>
            <a:r>
              <a:rPr lang="en-US" sz="4000" dirty="0" smtClean="0"/>
              <a:t>Saturn’s moons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457200" y="277813"/>
            <a:ext cx="8382000" cy="788987"/>
          </a:xfrm>
        </p:spPr>
        <p:txBody>
          <a:bodyPr/>
          <a:lstStyle/>
          <a:p>
            <a:pPr eaLnBrk="1" hangingPunct="1">
              <a:defRPr/>
            </a:pPr>
            <a:r>
              <a:rPr lang="en-US" smtClean="0"/>
              <a:t>Moons of Saturn</a:t>
            </a:r>
          </a:p>
        </p:txBody>
      </p:sp>
      <p:sp>
        <p:nvSpPr>
          <p:cNvPr id="244739" name="Rectangle 3"/>
          <p:cNvSpPr>
            <a:spLocks noGrp="1" noChangeArrowheads="1"/>
          </p:cNvSpPr>
          <p:nvPr>
            <p:ph type="body" idx="1"/>
          </p:nvPr>
        </p:nvSpPr>
        <p:spPr>
          <a:xfrm>
            <a:off x="0" y="1066800"/>
            <a:ext cx="8915400" cy="838200"/>
          </a:xfrm>
        </p:spPr>
        <p:txBody>
          <a:bodyPr/>
          <a:lstStyle/>
          <a:p>
            <a:pPr eaLnBrk="1" hangingPunct="1">
              <a:defRPr/>
            </a:pPr>
            <a:r>
              <a:rPr lang="en-US" dirty="0" smtClean="0"/>
              <a:t>Saturn has 31 known moons.</a:t>
            </a:r>
          </a:p>
          <a:p>
            <a:pPr eaLnBrk="1" hangingPunct="1">
              <a:defRPr/>
            </a:pPr>
            <a:r>
              <a:rPr lang="en-US" dirty="0" smtClean="0"/>
              <a:t>Montage of Saturn’s six largest moons</a:t>
            </a:r>
          </a:p>
        </p:txBody>
      </p:sp>
      <p:pic>
        <p:nvPicPr>
          <p:cNvPr id="46084" name="Picture 7" descr="saturn_family"/>
          <p:cNvPicPr>
            <a:picLocks noChangeAspect="1" noChangeArrowheads="1"/>
          </p:cNvPicPr>
          <p:nvPr/>
        </p:nvPicPr>
        <p:blipFill>
          <a:blip r:embed="rId2"/>
          <a:srcRect/>
          <a:stretch>
            <a:fillRect/>
          </a:stretch>
        </p:blipFill>
        <p:spPr bwMode="auto">
          <a:xfrm>
            <a:off x="2438400" y="2209800"/>
            <a:ext cx="6019800" cy="4594225"/>
          </a:xfrm>
          <a:prstGeom prst="rect">
            <a:avLst/>
          </a:prstGeom>
          <a:noFill/>
          <a:ln w="9525">
            <a:noFill/>
            <a:miter lim="800000"/>
            <a:headEnd/>
            <a:tailEnd/>
          </a:ln>
        </p:spPr>
      </p:pic>
      <p:sp>
        <p:nvSpPr>
          <p:cNvPr id="46085" name="Text Box 8"/>
          <p:cNvSpPr txBox="1">
            <a:spLocks noChangeArrowheads="1"/>
          </p:cNvSpPr>
          <p:nvPr/>
        </p:nvSpPr>
        <p:spPr bwMode="auto">
          <a:xfrm>
            <a:off x="228600" y="2133600"/>
            <a:ext cx="1828800" cy="1920875"/>
          </a:xfrm>
          <a:prstGeom prst="rect">
            <a:avLst/>
          </a:prstGeom>
          <a:noFill/>
          <a:ln w="12700">
            <a:noFill/>
            <a:miter lim="800000"/>
            <a:headEnd type="none" w="sm" len="sm"/>
            <a:tailEnd type="none" w="sm" len="sm"/>
          </a:ln>
        </p:spPr>
        <p:txBody>
          <a:bodyPr>
            <a:spAutoFit/>
          </a:bodyPr>
          <a:lstStyle/>
          <a:p>
            <a:pPr>
              <a:spcBef>
                <a:spcPct val="50000"/>
              </a:spcBef>
            </a:pPr>
            <a:r>
              <a:rPr lang="en-US" b="1"/>
              <a:t>Dione, Tethys, Mimas, Enceladus, Rhea and Titan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457200" y="277813"/>
            <a:ext cx="8382000" cy="788987"/>
          </a:xfrm>
        </p:spPr>
        <p:txBody>
          <a:bodyPr/>
          <a:lstStyle/>
          <a:p>
            <a:pPr eaLnBrk="1" hangingPunct="1">
              <a:defRPr/>
            </a:pPr>
            <a:r>
              <a:rPr lang="en-US" smtClean="0"/>
              <a:t>Moons of Saturn</a:t>
            </a:r>
          </a:p>
        </p:txBody>
      </p:sp>
      <p:sp>
        <p:nvSpPr>
          <p:cNvPr id="245763" name="Rectangle 3"/>
          <p:cNvSpPr>
            <a:spLocks noGrp="1" noChangeArrowheads="1"/>
          </p:cNvSpPr>
          <p:nvPr>
            <p:ph type="body" idx="1"/>
          </p:nvPr>
        </p:nvSpPr>
        <p:spPr>
          <a:xfrm>
            <a:off x="0" y="1066800"/>
            <a:ext cx="8915400" cy="838200"/>
          </a:xfrm>
        </p:spPr>
        <p:txBody>
          <a:bodyPr/>
          <a:lstStyle/>
          <a:p>
            <a:pPr eaLnBrk="1" hangingPunct="1">
              <a:defRPr/>
            </a:pPr>
            <a:r>
              <a:rPr lang="en-US" smtClean="0"/>
              <a:t>Saturn’s largest moon, Titan – 2 views</a:t>
            </a:r>
          </a:p>
        </p:txBody>
      </p:sp>
      <p:pic>
        <p:nvPicPr>
          <p:cNvPr id="47108" name="Picture 6" descr="Titan Smiles"/>
          <p:cNvPicPr>
            <a:picLocks noChangeAspect="1" noChangeArrowheads="1"/>
          </p:cNvPicPr>
          <p:nvPr/>
        </p:nvPicPr>
        <p:blipFill>
          <a:blip r:embed="rId2"/>
          <a:srcRect/>
          <a:stretch>
            <a:fillRect/>
          </a:stretch>
        </p:blipFill>
        <p:spPr bwMode="auto">
          <a:xfrm>
            <a:off x="228600" y="1879600"/>
            <a:ext cx="4786313" cy="4978400"/>
          </a:xfrm>
          <a:prstGeom prst="rect">
            <a:avLst/>
          </a:prstGeom>
          <a:noFill/>
          <a:ln w="9525">
            <a:noFill/>
            <a:miter lim="800000"/>
            <a:headEnd/>
            <a:tailEnd/>
          </a:ln>
        </p:spPr>
      </p:pic>
      <p:sp>
        <p:nvSpPr>
          <p:cNvPr id="47109" name="Text Box 7"/>
          <p:cNvSpPr txBox="1">
            <a:spLocks noChangeArrowheads="1"/>
          </p:cNvSpPr>
          <p:nvPr/>
        </p:nvSpPr>
        <p:spPr bwMode="auto">
          <a:xfrm>
            <a:off x="5257800" y="1752600"/>
            <a:ext cx="3276600" cy="822325"/>
          </a:xfrm>
          <a:prstGeom prst="rect">
            <a:avLst/>
          </a:prstGeom>
          <a:noFill/>
          <a:ln w="12700">
            <a:noFill/>
            <a:miter lim="800000"/>
            <a:headEnd type="none" w="sm" len="sm"/>
            <a:tailEnd type="none" w="sm" len="sm"/>
          </a:ln>
        </p:spPr>
        <p:txBody>
          <a:bodyPr>
            <a:spAutoFit/>
          </a:bodyPr>
          <a:lstStyle/>
          <a:p>
            <a:pPr>
              <a:spcBef>
                <a:spcPct val="50000"/>
              </a:spcBef>
            </a:pPr>
            <a:r>
              <a:rPr lang="en-US" sz="2400" b="1">
                <a:latin typeface="Final Frontier" pitchFamily="34" charset="0"/>
              </a:rPr>
              <a:t>One of the few Moons with an atmosphere</a:t>
            </a:r>
          </a:p>
        </p:txBody>
      </p:sp>
      <p:pic>
        <p:nvPicPr>
          <p:cNvPr id="47110" name="Picture 8" descr="Titan color"/>
          <p:cNvPicPr>
            <a:picLocks noChangeAspect="1" noChangeArrowheads="1"/>
          </p:cNvPicPr>
          <p:nvPr/>
        </p:nvPicPr>
        <p:blipFill>
          <a:blip r:embed="rId3"/>
          <a:srcRect/>
          <a:stretch>
            <a:fillRect/>
          </a:stretch>
        </p:blipFill>
        <p:spPr bwMode="auto">
          <a:xfrm>
            <a:off x="4953000" y="3036888"/>
            <a:ext cx="3962400" cy="38211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descr="Cassini-Huygens banner-left"/>
          <p:cNvPicPr>
            <a:picLocks noChangeAspect="1" noChangeArrowheads="1"/>
          </p:cNvPicPr>
          <p:nvPr/>
        </p:nvPicPr>
        <p:blipFill>
          <a:blip r:embed="rId2"/>
          <a:srcRect/>
          <a:stretch>
            <a:fillRect/>
          </a:stretch>
        </p:blipFill>
        <p:spPr bwMode="auto">
          <a:xfrm>
            <a:off x="0" y="0"/>
            <a:ext cx="9144000" cy="1597025"/>
          </a:xfrm>
          <a:prstGeom prst="rect">
            <a:avLst/>
          </a:prstGeom>
          <a:noFill/>
          <a:ln w="9525">
            <a:noFill/>
            <a:miter lim="800000"/>
            <a:headEnd/>
            <a:tailEnd/>
          </a:ln>
        </p:spPr>
      </p:pic>
      <p:pic>
        <p:nvPicPr>
          <p:cNvPr id="48131" name="Picture 5" descr="Cassini spacecraft releases Huygens probe"/>
          <p:cNvPicPr>
            <a:picLocks noChangeAspect="1" noChangeArrowheads="1"/>
          </p:cNvPicPr>
          <p:nvPr/>
        </p:nvPicPr>
        <p:blipFill>
          <a:blip r:embed="rId3"/>
          <a:srcRect/>
          <a:stretch>
            <a:fillRect/>
          </a:stretch>
        </p:blipFill>
        <p:spPr bwMode="auto">
          <a:xfrm>
            <a:off x="457200" y="1905000"/>
            <a:ext cx="5918200" cy="4711700"/>
          </a:xfrm>
          <a:prstGeom prst="rect">
            <a:avLst/>
          </a:prstGeom>
          <a:noFill/>
          <a:ln w="9525">
            <a:noFill/>
            <a:miter lim="800000"/>
            <a:headEnd/>
            <a:tailEnd/>
          </a:ln>
        </p:spPr>
      </p:pic>
      <p:sp>
        <p:nvSpPr>
          <p:cNvPr id="246792" name="Text Box 8"/>
          <p:cNvSpPr txBox="1">
            <a:spLocks noChangeArrowheads="1"/>
          </p:cNvSpPr>
          <p:nvPr/>
        </p:nvSpPr>
        <p:spPr bwMode="auto">
          <a:xfrm>
            <a:off x="457200" y="1600200"/>
            <a:ext cx="8305800" cy="457200"/>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defRPr/>
            </a:pPr>
            <a:r>
              <a:rPr lang="en-US" sz="2400">
                <a:effectLst>
                  <a:outerShdw blurRad="38100" dist="38100" dir="2700000" algn="tl">
                    <a:srgbClr val="000000"/>
                  </a:outerShdw>
                </a:effectLst>
                <a:latin typeface="Final Frontier" pitchFamily="34" charset="0"/>
              </a:rPr>
              <a:t>Cassini spacecraft releases Huygens probe to Titan</a:t>
            </a:r>
            <a:endParaRPr lang="en-US" sz="2400" b="1">
              <a:latin typeface="Final Frontier"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assini-Huygens banner-left"/>
          <p:cNvPicPr>
            <a:picLocks noChangeAspect="1" noChangeArrowheads="1"/>
          </p:cNvPicPr>
          <p:nvPr/>
        </p:nvPicPr>
        <p:blipFill>
          <a:blip r:embed="rId2"/>
          <a:srcRect/>
          <a:stretch>
            <a:fillRect/>
          </a:stretch>
        </p:blipFill>
        <p:spPr bwMode="auto">
          <a:xfrm>
            <a:off x="0" y="0"/>
            <a:ext cx="9144000" cy="1597025"/>
          </a:xfrm>
          <a:prstGeom prst="rect">
            <a:avLst/>
          </a:prstGeom>
          <a:noFill/>
          <a:ln w="9525">
            <a:noFill/>
            <a:miter lim="800000"/>
            <a:headEnd/>
            <a:tailEnd/>
          </a:ln>
        </p:spPr>
      </p:pic>
      <p:sp>
        <p:nvSpPr>
          <p:cNvPr id="248836" name="Text Box 4"/>
          <p:cNvSpPr txBox="1">
            <a:spLocks noChangeArrowheads="1"/>
          </p:cNvSpPr>
          <p:nvPr/>
        </p:nvSpPr>
        <p:spPr bwMode="auto">
          <a:xfrm>
            <a:off x="0" y="1600200"/>
            <a:ext cx="9144000" cy="519113"/>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defRPr/>
            </a:pPr>
            <a:r>
              <a:rPr lang="en-US" sz="2800">
                <a:effectLst>
                  <a:outerShdw blurRad="38100" dist="38100" dir="2700000" algn="tl">
                    <a:srgbClr val="000000"/>
                  </a:outerShdw>
                </a:effectLst>
                <a:latin typeface="Final Frontier" pitchFamily="34" charset="0"/>
              </a:rPr>
              <a:t>Huygens probe landing on Titan (artist’s conception)</a:t>
            </a:r>
            <a:endParaRPr lang="en-US" sz="2800" b="1">
              <a:latin typeface="Final Frontier" pitchFamily="34" charset="0"/>
            </a:endParaRPr>
          </a:p>
        </p:txBody>
      </p:sp>
      <p:pic>
        <p:nvPicPr>
          <p:cNvPr id="49156" name="Picture 5" descr="Huygens (artist concept)"/>
          <p:cNvPicPr>
            <a:picLocks noChangeAspect="1" noChangeArrowheads="1"/>
          </p:cNvPicPr>
          <p:nvPr/>
        </p:nvPicPr>
        <p:blipFill>
          <a:blip r:embed="rId3"/>
          <a:srcRect/>
          <a:stretch>
            <a:fillRect/>
          </a:stretch>
        </p:blipFill>
        <p:spPr bwMode="auto">
          <a:xfrm>
            <a:off x="1600200" y="2111375"/>
            <a:ext cx="6057900" cy="4746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assini-Huygens banner-left"/>
          <p:cNvPicPr>
            <a:picLocks noChangeAspect="1" noChangeArrowheads="1"/>
          </p:cNvPicPr>
          <p:nvPr/>
        </p:nvPicPr>
        <p:blipFill>
          <a:blip r:embed="rId2"/>
          <a:srcRect/>
          <a:stretch>
            <a:fillRect/>
          </a:stretch>
        </p:blipFill>
        <p:spPr bwMode="auto">
          <a:xfrm>
            <a:off x="0" y="0"/>
            <a:ext cx="9144000" cy="1597025"/>
          </a:xfrm>
          <a:prstGeom prst="rect">
            <a:avLst/>
          </a:prstGeom>
          <a:noFill/>
          <a:ln w="9525">
            <a:noFill/>
            <a:miter lim="800000"/>
            <a:headEnd/>
            <a:tailEnd/>
          </a:ln>
        </p:spPr>
      </p:pic>
      <p:sp>
        <p:nvSpPr>
          <p:cNvPr id="249859" name="Text Box 3"/>
          <p:cNvSpPr txBox="1">
            <a:spLocks noChangeArrowheads="1"/>
          </p:cNvSpPr>
          <p:nvPr/>
        </p:nvSpPr>
        <p:spPr bwMode="auto">
          <a:xfrm>
            <a:off x="0" y="1600200"/>
            <a:ext cx="9144000" cy="519113"/>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defRPr/>
            </a:pPr>
            <a:r>
              <a:rPr lang="en-US" sz="2800">
                <a:effectLst>
                  <a:outerShdw blurRad="38100" dist="38100" dir="2700000" algn="tl">
                    <a:srgbClr val="000000"/>
                  </a:outerShdw>
                </a:effectLst>
                <a:latin typeface="Final Frontier" pitchFamily="34" charset="0"/>
              </a:rPr>
              <a:t>Huygens probe results – actual photos</a:t>
            </a:r>
            <a:endParaRPr lang="en-US" sz="2800" b="1">
              <a:latin typeface="Final Frontier" pitchFamily="34" charset="0"/>
            </a:endParaRPr>
          </a:p>
        </p:txBody>
      </p:sp>
      <p:pic>
        <p:nvPicPr>
          <p:cNvPr id="50180" name="Picture 5" descr="Titan 'island' surface features"/>
          <p:cNvPicPr>
            <a:picLocks noChangeAspect="1" noChangeArrowheads="1"/>
          </p:cNvPicPr>
          <p:nvPr/>
        </p:nvPicPr>
        <p:blipFill>
          <a:blip r:embed="rId3"/>
          <a:srcRect/>
          <a:stretch>
            <a:fillRect/>
          </a:stretch>
        </p:blipFill>
        <p:spPr bwMode="auto">
          <a:xfrm>
            <a:off x="1600200" y="2133600"/>
            <a:ext cx="2674938" cy="4368800"/>
          </a:xfrm>
          <a:prstGeom prst="rect">
            <a:avLst/>
          </a:prstGeom>
          <a:noFill/>
          <a:ln w="9525">
            <a:noFill/>
            <a:miter lim="800000"/>
            <a:headEnd/>
            <a:tailEnd/>
          </a:ln>
        </p:spPr>
      </p:pic>
      <p:sp>
        <p:nvSpPr>
          <p:cNvPr id="50181" name="Text Box 6"/>
          <p:cNvSpPr txBox="1">
            <a:spLocks noChangeArrowheads="1"/>
          </p:cNvSpPr>
          <p:nvPr/>
        </p:nvSpPr>
        <p:spPr bwMode="auto">
          <a:xfrm>
            <a:off x="0" y="2590800"/>
            <a:ext cx="1600200" cy="1800225"/>
          </a:xfrm>
          <a:prstGeom prst="rect">
            <a:avLst/>
          </a:prstGeom>
          <a:noFill/>
          <a:ln w="12700">
            <a:noFill/>
            <a:miter lim="800000"/>
            <a:headEnd type="none" w="sm" len="sm"/>
            <a:tailEnd type="none" w="sm" len="sm"/>
          </a:ln>
        </p:spPr>
        <p:txBody>
          <a:bodyPr>
            <a:spAutoFit/>
          </a:bodyPr>
          <a:lstStyle/>
          <a:p>
            <a:pPr algn="r">
              <a:spcBef>
                <a:spcPct val="50000"/>
              </a:spcBef>
            </a:pPr>
            <a:r>
              <a:rPr lang="en-US" sz="2800" b="1">
                <a:latin typeface="Final Frontier" pitchFamily="34" charset="0"/>
              </a:rPr>
              <a:t>Titan 'island' surface features</a:t>
            </a:r>
          </a:p>
        </p:txBody>
      </p:sp>
      <p:pic>
        <p:nvPicPr>
          <p:cNvPr id="50182" name="Picture 7" descr="Titan water ice and methane springs"/>
          <p:cNvPicPr>
            <a:picLocks noChangeAspect="1" noChangeArrowheads="1"/>
          </p:cNvPicPr>
          <p:nvPr/>
        </p:nvPicPr>
        <p:blipFill>
          <a:blip r:embed="rId4"/>
          <a:srcRect/>
          <a:stretch>
            <a:fillRect/>
          </a:stretch>
        </p:blipFill>
        <p:spPr bwMode="auto">
          <a:xfrm>
            <a:off x="4343400" y="3124200"/>
            <a:ext cx="4495800" cy="3371850"/>
          </a:xfrm>
          <a:prstGeom prst="rect">
            <a:avLst/>
          </a:prstGeom>
          <a:noFill/>
          <a:ln w="9525">
            <a:noFill/>
            <a:miter lim="800000"/>
            <a:headEnd/>
            <a:tailEnd/>
          </a:ln>
        </p:spPr>
      </p:pic>
      <p:sp>
        <p:nvSpPr>
          <p:cNvPr id="50183" name="Text Box 8"/>
          <p:cNvSpPr txBox="1">
            <a:spLocks noChangeArrowheads="1"/>
          </p:cNvSpPr>
          <p:nvPr/>
        </p:nvSpPr>
        <p:spPr bwMode="auto">
          <a:xfrm>
            <a:off x="4419600" y="2209800"/>
            <a:ext cx="3657600" cy="946150"/>
          </a:xfrm>
          <a:prstGeom prst="rect">
            <a:avLst/>
          </a:prstGeom>
          <a:noFill/>
          <a:ln w="12700">
            <a:noFill/>
            <a:miter lim="800000"/>
            <a:headEnd type="none" w="sm" len="sm"/>
            <a:tailEnd type="none" w="sm" len="sm"/>
          </a:ln>
        </p:spPr>
        <p:txBody>
          <a:bodyPr>
            <a:spAutoFit/>
          </a:bodyPr>
          <a:lstStyle/>
          <a:p>
            <a:pPr>
              <a:spcBef>
                <a:spcPct val="50000"/>
              </a:spcBef>
            </a:pPr>
            <a:r>
              <a:rPr lang="en-US" sz="2800" b="1">
                <a:latin typeface="Final Frontier" pitchFamily="34" charset="0"/>
              </a:rPr>
              <a:t>Titan water ice and methane springs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3" name="Rectangle 3"/>
          <p:cNvSpPr>
            <a:spLocks noGrp="1" noChangeArrowheads="1"/>
          </p:cNvSpPr>
          <p:nvPr>
            <p:ph type="body" idx="1"/>
          </p:nvPr>
        </p:nvSpPr>
        <p:spPr>
          <a:xfrm>
            <a:off x="457200" y="1066800"/>
            <a:ext cx="8229600" cy="5562600"/>
          </a:xfrm>
        </p:spPr>
        <p:txBody>
          <a:bodyPr/>
          <a:lstStyle/>
          <a:p>
            <a:pPr eaLnBrk="1" hangingPunct="1">
              <a:defRPr/>
            </a:pPr>
            <a:r>
              <a:rPr lang="en-US" dirty="0" smtClean="0">
                <a:hlinkClick r:id="rId2"/>
              </a:rPr>
              <a:t>Uranus</a:t>
            </a:r>
            <a:r>
              <a:rPr lang="en-US" dirty="0" smtClean="0"/>
              <a:t> </a:t>
            </a:r>
          </a:p>
          <a:p>
            <a:pPr lvl="1" eaLnBrk="1" hangingPunct="1">
              <a:defRPr/>
            </a:pPr>
            <a:r>
              <a:rPr lang="en-US" sz="2400" dirty="0" err="1" smtClean="0">
                <a:hlinkClick r:id="rId3"/>
              </a:rPr>
              <a:t>Cordelia</a:t>
            </a:r>
            <a:endParaRPr lang="en-US" sz="2400" dirty="0" smtClean="0">
              <a:hlinkClick r:id="rId3"/>
            </a:endParaRPr>
          </a:p>
          <a:p>
            <a:pPr lvl="1" eaLnBrk="1" hangingPunct="1">
              <a:defRPr/>
            </a:pPr>
            <a:r>
              <a:rPr lang="en-US" sz="2400" dirty="0" smtClean="0">
                <a:hlinkClick r:id="rId3"/>
              </a:rPr>
              <a:t>Ophelia</a:t>
            </a:r>
          </a:p>
          <a:p>
            <a:pPr lvl="1" eaLnBrk="1" hangingPunct="1">
              <a:defRPr/>
            </a:pPr>
            <a:r>
              <a:rPr lang="en-US" sz="2400" dirty="0" smtClean="0">
                <a:hlinkClick r:id="rId3"/>
              </a:rPr>
              <a:t>Bianca</a:t>
            </a:r>
          </a:p>
          <a:p>
            <a:pPr lvl="1" eaLnBrk="1" hangingPunct="1">
              <a:defRPr/>
            </a:pPr>
            <a:r>
              <a:rPr lang="en-US" sz="2400" dirty="0" smtClean="0">
                <a:hlinkClick r:id="rId3"/>
              </a:rPr>
              <a:t>Cressida</a:t>
            </a:r>
          </a:p>
          <a:p>
            <a:pPr lvl="1" eaLnBrk="1" hangingPunct="1">
              <a:defRPr/>
            </a:pPr>
            <a:r>
              <a:rPr lang="en-US" sz="2400" dirty="0" smtClean="0">
                <a:hlinkClick r:id="rId3"/>
              </a:rPr>
              <a:t>Desdemona</a:t>
            </a:r>
          </a:p>
          <a:p>
            <a:pPr lvl="1" eaLnBrk="1" hangingPunct="1">
              <a:defRPr/>
            </a:pPr>
            <a:r>
              <a:rPr lang="en-US" sz="2400" dirty="0" smtClean="0">
                <a:hlinkClick r:id="rId3"/>
              </a:rPr>
              <a:t>Juliet</a:t>
            </a:r>
          </a:p>
          <a:p>
            <a:pPr lvl="1" eaLnBrk="1" hangingPunct="1">
              <a:defRPr/>
            </a:pPr>
            <a:r>
              <a:rPr lang="en-US" sz="2400" dirty="0" smtClean="0">
                <a:hlinkClick r:id="rId3"/>
              </a:rPr>
              <a:t>Portia</a:t>
            </a:r>
          </a:p>
          <a:p>
            <a:pPr lvl="1" eaLnBrk="1" hangingPunct="1">
              <a:defRPr/>
            </a:pPr>
            <a:r>
              <a:rPr lang="en-US" sz="2400" dirty="0" smtClean="0">
                <a:hlinkClick r:id="rId3"/>
              </a:rPr>
              <a:t>Rosalind</a:t>
            </a:r>
          </a:p>
          <a:p>
            <a:pPr lvl="1" eaLnBrk="1" hangingPunct="1">
              <a:defRPr/>
            </a:pPr>
            <a:r>
              <a:rPr lang="en-US" sz="2400" dirty="0" smtClean="0">
                <a:hlinkClick r:id="rId3"/>
              </a:rPr>
              <a:t>Belinda, Puck</a:t>
            </a:r>
            <a:r>
              <a:rPr lang="en-US" sz="2400" dirty="0" smtClean="0">
                <a:hlinkClick r:id="rId3"/>
              </a:rPr>
              <a:t>,</a:t>
            </a:r>
            <a:r>
              <a:rPr lang="en-US" sz="2400" dirty="0" smtClean="0"/>
              <a:t> </a:t>
            </a:r>
            <a:r>
              <a:rPr lang="en-US" sz="2400" dirty="0" smtClean="0">
                <a:hlinkClick r:id="rId4"/>
              </a:rPr>
              <a:t>Miranda</a:t>
            </a:r>
            <a:r>
              <a:rPr lang="en-US" sz="2400" dirty="0" smtClean="0">
                <a:hlinkClick r:id="rId3"/>
              </a:rPr>
              <a:t>,</a:t>
            </a:r>
            <a:r>
              <a:rPr lang="en-US" sz="2400" dirty="0" smtClean="0"/>
              <a:t> </a:t>
            </a:r>
            <a:r>
              <a:rPr lang="en-US" sz="2400" dirty="0" smtClean="0">
                <a:hlinkClick r:id="rId5"/>
              </a:rPr>
              <a:t>Ariel</a:t>
            </a:r>
            <a:r>
              <a:rPr lang="en-US" sz="2400" dirty="0" smtClean="0">
                <a:hlinkClick r:id="rId3"/>
              </a:rPr>
              <a:t>,</a:t>
            </a:r>
            <a:r>
              <a:rPr lang="en-US" sz="2400" dirty="0" smtClean="0"/>
              <a:t> </a:t>
            </a:r>
            <a:r>
              <a:rPr lang="en-US" sz="2400" dirty="0" err="1" smtClean="0">
                <a:hlinkClick r:id="rId6"/>
              </a:rPr>
              <a:t>Umbriel</a:t>
            </a:r>
            <a:r>
              <a:rPr lang="en-US" sz="2400" dirty="0" smtClean="0">
                <a:hlinkClick r:id="rId3"/>
              </a:rPr>
              <a:t>,</a:t>
            </a:r>
            <a:r>
              <a:rPr lang="en-US" sz="2400" dirty="0" smtClean="0"/>
              <a:t> </a:t>
            </a:r>
            <a:r>
              <a:rPr lang="en-US" sz="2400" dirty="0" err="1" smtClean="0">
                <a:hlinkClick r:id="rId7"/>
              </a:rPr>
              <a:t>Titania</a:t>
            </a:r>
            <a:r>
              <a:rPr lang="en-US" sz="2400" dirty="0" smtClean="0"/>
              <a:t>, </a:t>
            </a:r>
            <a:r>
              <a:rPr lang="en-US" sz="2400" dirty="0" smtClean="0">
                <a:hlinkClick r:id="rId8"/>
              </a:rPr>
              <a:t>Oberon</a:t>
            </a:r>
            <a:r>
              <a:rPr lang="en-US" sz="2400" dirty="0" smtClean="0">
                <a:hlinkClick r:id="rId9"/>
              </a:rPr>
              <a:t> ,</a:t>
            </a:r>
            <a:r>
              <a:rPr lang="en-US" sz="2400" dirty="0" smtClean="0"/>
              <a:t> </a:t>
            </a:r>
            <a:r>
              <a:rPr lang="en-US" sz="2400" dirty="0" err="1" smtClean="0">
                <a:hlinkClick r:id="rId9"/>
              </a:rPr>
              <a:t>Caliban</a:t>
            </a:r>
            <a:r>
              <a:rPr lang="en-US" sz="2400" dirty="0" smtClean="0">
                <a:hlinkClick r:id="rId9"/>
              </a:rPr>
              <a:t>, </a:t>
            </a:r>
            <a:r>
              <a:rPr lang="en-US" sz="2400" dirty="0" err="1" smtClean="0">
                <a:hlinkClick r:id="rId9"/>
              </a:rPr>
              <a:t>Sycorax</a:t>
            </a:r>
            <a:r>
              <a:rPr lang="en-US" sz="2400" dirty="0" smtClean="0">
                <a:hlinkClick r:id="rId9"/>
              </a:rPr>
              <a:t>, Prospero, </a:t>
            </a:r>
            <a:r>
              <a:rPr lang="en-US" sz="2400" dirty="0" err="1" smtClean="0">
                <a:hlinkClick r:id="rId9"/>
              </a:rPr>
              <a:t>Setebos</a:t>
            </a:r>
            <a:r>
              <a:rPr lang="en-US" sz="2400" dirty="0" smtClean="0">
                <a:hlinkClick r:id="rId9"/>
              </a:rPr>
              <a:t>, </a:t>
            </a:r>
            <a:r>
              <a:rPr lang="en-US" sz="2400" dirty="0" err="1" smtClean="0">
                <a:hlinkClick r:id="rId9"/>
              </a:rPr>
              <a:t>Stephano</a:t>
            </a:r>
            <a:r>
              <a:rPr lang="en-US" sz="2400" dirty="0" smtClean="0">
                <a:hlinkClick r:id="rId9"/>
              </a:rPr>
              <a:t>, and </a:t>
            </a:r>
            <a:r>
              <a:rPr lang="en-US" sz="2400" dirty="0" err="1" smtClean="0">
                <a:hlinkClick r:id="rId9"/>
              </a:rPr>
              <a:t>Trinculo</a:t>
            </a:r>
            <a:r>
              <a:rPr lang="en-US" sz="2400" dirty="0" smtClean="0">
                <a:hlinkClick r:id="rId10"/>
              </a:rPr>
              <a:t>, etc. </a:t>
            </a:r>
          </a:p>
        </p:txBody>
      </p:sp>
      <p:sp>
        <p:nvSpPr>
          <p:cNvPr id="7" name="Rectangle 2"/>
          <p:cNvSpPr>
            <a:spLocks noGrp="1" noChangeArrowheads="1"/>
          </p:cNvSpPr>
          <p:nvPr>
            <p:ph type="title"/>
          </p:nvPr>
        </p:nvSpPr>
        <p:spPr>
          <a:xfrm>
            <a:off x="0" y="0"/>
            <a:ext cx="9144000" cy="1219200"/>
          </a:xfrm>
        </p:spPr>
        <p:txBody>
          <a:bodyPr/>
          <a:lstStyle/>
          <a:p>
            <a:pPr eaLnBrk="1" hangingPunct="1">
              <a:defRPr/>
            </a:pPr>
            <a:r>
              <a:rPr lang="en-US" sz="4000" dirty="0" smtClean="0"/>
              <a:t>Uranus’s moons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srcRect l="16875" t="12000" r="8125" b="3000"/>
          <a:stretch>
            <a:fillRect/>
          </a:stretch>
        </p:blipFill>
        <p:spPr bwMode="auto">
          <a:xfrm>
            <a:off x="0" y="0"/>
            <a:ext cx="9144000" cy="6858000"/>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p:cNvPicPr>
            <a:picLocks noChangeAspect="1" noChangeArrowheads="1"/>
          </p:cNvPicPr>
          <p:nvPr/>
        </p:nvPicPr>
        <p:blipFill>
          <a:blip r:embed="rId2"/>
          <a:srcRect l="16875" t="13000" r="5000" b="3000"/>
          <a:stretch>
            <a:fillRect/>
          </a:stretch>
        </p:blipFill>
        <p:spPr bwMode="auto">
          <a:xfrm>
            <a:off x="0" y="0"/>
            <a:ext cx="9144000" cy="6858000"/>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457200" y="277813"/>
            <a:ext cx="8382000" cy="788987"/>
          </a:xfrm>
        </p:spPr>
        <p:txBody>
          <a:bodyPr/>
          <a:lstStyle/>
          <a:p>
            <a:pPr eaLnBrk="1" hangingPunct="1">
              <a:defRPr/>
            </a:pPr>
            <a:r>
              <a:rPr lang="en-US" smtClean="0"/>
              <a:t>Uranus, the 7</a:t>
            </a:r>
            <a:r>
              <a:rPr lang="en-US" baseline="30000" smtClean="0"/>
              <a:t>th</a:t>
            </a:r>
            <a:r>
              <a:rPr lang="en-US" smtClean="0"/>
              <a:t> Planet</a:t>
            </a:r>
          </a:p>
        </p:txBody>
      </p:sp>
      <p:pic>
        <p:nvPicPr>
          <p:cNvPr id="54275" name="Picture 7" descr="uranus"/>
          <p:cNvPicPr>
            <a:picLocks noChangeAspect="1" noChangeArrowheads="1"/>
          </p:cNvPicPr>
          <p:nvPr/>
        </p:nvPicPr>
        <p:blipFill>
          <a:blip r:embed="rId3"/>
          <a:srcRect/>
          <a:stretch>
            <a:fillRect/>
          </a:stretch>
        </p:blipFill>
        <p:spPr bwMode="auto">
          <a:xfrm>
            <a:off x="457200" y="1219200"/>
            <a:ext cx="3076575" cy="3076575"/>
          </a:xfrm>
          <a:prstGeom prst="rect">
            <a:avLst/>
          </a:prstGeom>
          <a:noFill/>
          <a:ln w="9525">
            <a:noFill/>
            <a:miter lim="800000"/>
            <a:headEnd/>
            <a:tailEnd/>
          </a:ln>
        </p:spPr>
      </p:pic>
      <p:sp>
        <p:nvSpPr>
          <p:cNvPr id="54276" name="Text Box 8"/>
          <p:cNvSpPr txBox="1">
            <a:spLocks noChangeArrowheads="1"/>
          </p:cNvSpPr>
          <p:nvPr/>
        </p:nvSpPr>
        <p:spPr bwMode="auto">
          <a:xfrm>
            <a:off x="3733800" y="1219200"/>
            <a:ext cx="4876800" cy="2654300"/>
          </a:xfrm>
          <a:prstGeom prst="rect">
            <a:avLst/>
          </a:prstGeom>
          <a:noFill/>
          <a:ln w="12700">
            <a:noFill/>
            <a:miter lim="800000"/>
            <a:headEnd type="none" w="sm" len="sm"/>
            <a:tailEnd type="none" w="sm" len="sm"/>
          </a:ln>
        </p:spPr>
        <p:txBody>
          <a:bodyPr>
            <a:spAutoFit/>
          </a:bodyPr>
          <a:lstStyle/>
          <a:p>
            <a:r>
              <a:rPr lang="en-US" sz="2800">
                <a:latin typeface="Final Frontier" pitchFamily="34" charset="0"/>
              </a:rPr>
              <a:t>Uranus is unique, in that it is tipped on its side. This is thought to be the result of a collision with a planet-sized body early in the solar system's history.</a:t>
            </a:r>
          </a:p>
        </p:txBody>
      </p:sp>
      <p:pic>
        <p:nvPicPr>
          <p:cNvPr id="54277" name="Picture 9" descr="Uranus &amp; moons - HST"/>
          <p:cNvPicPr>
            <a:picLocks noChangeAspect="1" noChangeArrowheads="1"/>
          </p:cNvPicPr>
          <p:nvPr/>
        </p:nvPicPr>
        <p:blipFill>
          <a:blip r:embed="rId4"/>
          <a:srcRect/>
          <a:stretch>
            <a:fillRect/>
          </a:stretch>
        </p:blipFill>
        <p:spPr bwMode="auto">
          <a:xfrm>
            <a:off x="5334000" y="3733800"/>
            <a:ext cx="3124200" cy="3124200"/>
          </a:xfrm>
          <a:prstGeom prst="rect">
            <a:avLst/>
          </a:prstGeom>
          <a:noFill/>
          <a:ln w="9525">
            <a:noFill/>
            <a:miter lim="800000"/>
            <a:headEnd/>
            <a:tailEnd/>
          </a:ln>
        </p:spPr>
      </p:pic>
      <p:sp>
        <p:nvSpPr>
          <p:cNvPr id="54278" name="Text Box 11"/>
          <p:cNvSpPr txBox="1">
            <a:spLocks noChangeArrowheads="1"/>
          </p:cNvSpPr>
          <p:nvPr/>
        </p:nvSpPr>
        <p:spPr bwMode="auto">
          <a:xfrm>
            <a:off x="304800" y="5029200"/>
            <a:ext cx="5105400" cy="519113"/>
          </a:xfrm>
          <a:prstGeom prst="rect">
            <a:avLst/>
          </a:prstGeom>
          <a:noFill/>
          <a:ln w="12700">
            <a:noFill/>
            <a:miter lim="800000"/>
            <a:headEnd type="none" w="sm" len="sm"/>
            <a:tailEnd type="none" w="sm" len="sm"/>
          </a:ln>
        </p:spPr>
        <p:txBody>
          <a:bodyPr>
            <a:spAutoFit/>
          </a:bodyPr>
          <a:lstStyle/>
          <a:p>
            <a:pPr>
              <a:spcBef>
                <a:spcPct val="50000"/>
              </a:spcBef>
            </a:pPr>
            <a:r>
              <a:rPr lang="en-US" sz="2800">
                <a:latin typeface="Final Frontier" pitchFamily="34" charset="0"/>
              </a:rPr>
              <a:t>Uranus has 27 known moons.</a:t>
            </a:r>
          </a:p>
        </p:txBody>
      </p:sp>
      <p:sp>
        <p:nvSpPr>
          <p:cNvPr id="54279" name="Text Box 12"/>
          <p:cNvSpPr txBox="1">
            <a:spLocks noChangeArrowheads="1"/>
          </p:cNvSpPr>
          <p:nvPr/>
        </p:nvSpPr>
        <p:spPr bwMode="auto">
          <a:xfrm>
            <a:off x="381000" y="5638800"/>
            <a:ext cx="4800600" cy="822325"/>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Final Frontier" pitchFamily="34" charset="0"/>
              </a:rPr>
              <a:t>It also has a ring system that is not visible to ground-based telescopes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5" name="Rectangle 3"/>
          <p:cNvSpPr>
            <a:spLocks noGrp="1" noChangeArrowheads="1"/>
          </p:cNvSpPr>
          <p:nvPr>
            <p:ph type="body" idx="1"/>
          </p:nvPr>
        </p:nvSpPr>
        <p:spPr>
          <a:xfrm>
            <a:off x="457200" y="1066800"/>
            <a:ext cx="8229600" cy="5562600"/>
          </a:xfrm>
        </p:spPr>
        <p:txBody>
          <a:bodyPr/>
          <a:lstStyle/>
          <a:p>
            <a:pPr eaLnBrk="1" hangingPunct="1">
              <a:buFont typeface="Wingdings" pitchFamily="2" charset="2"/>
              <a:buNone/>
              <a:defRPr/>
            </a:pPr>
            <a:r>
              <a:rPr lang="en-US" dirty="0" smtClean="0">
                <a:hlinkClick r:id="rId2"/>
              </a:rPr>
              <a:t>Neptune</a:t>
            </a:r>
            <a:r>
              <a:rPr lang="en-US" dirty="0" smtClean="0"/>
              <a:t> </a:t>
            </a:r>
          </a:p>
          <a:p>
            <a:pPr lvl="1" eaLnBrk="1" hangingPunct="1">
              <a:defRPr/>
            </a:pPr>
            <a:r>
              <a:rPr lang="en-US" dirty="0" smtClean="0">
                <a:hlinkClick r:id="rId3"/>
              </a:rPr>
              <a:t>Naiad</a:t>
            </a:r>
          </a:p>
          <a:p>
            <a:pPr lvl="1" eaLnBrk="1" hangingPunct="1">
              <a:defRPr/>
            </a:pPr>
            <a:r>
              <a:rPr lang="en-US" dirty="0" err="1" smtClean="0">
                <a:hlinkClick r:id="rId3"/>
              </a:rPr>
              <a:t>Thalassa</a:t>
            </a:r>
            <a:endParaRPr lang="en-US" dirty="0" smtClean="0">
              <a:hlinkClick r:id="rId3"/>
            </a:endParaRPr>
          </a:p>
          <a:p>
            <a:pPr lvl="1" eaLnBrk="1" hangingPunct="1">
              <a:defRPr/>
            </a:pPr>
            <a:r>
              <a:rPr lang="en-US" dirty="0" err="1" smtClean="0">
                <a:hlinkClick r:id="rId3"/>
              </a:rPr>
              <a:t>Despina</a:t>
            </a:r>
            <a:endParaRPr lang="en-US" dirty="0" smtClean="0">
              <a:hlinkClick r:id="rId3"/>
            </a:endParaRPr>
          </a:p>
          <a:p>
            <a:pPr lvl="1" eaLnBrk="1" hangingPunct="1">
              <a:defRPr/>
            </a:pPr>
            <a:r>
              <a:rPr lang="en-US" dirty="0" smtClean="0">
                <a:hlinkClick r:id="rId3"/>
              </a:rPr>
              <a:t>Galatea</a:t>
            </a:r>
            <a:r>
              <a:rPr lang="en-US" dirty="0" smtClean="0"/>
              <a:t> </a:t>
            </a:r>
          </a:p>
          <a:p>
            <a:pPr lvl="1" eaLnBrk="1" hangingPunct="1">
              <a:defRPr/>
            </a:pPr>
            <a:r>
              <a:rPr lang="en-US" dirty="0" smtClean="0">
                <a:hlinkClick r:id="rId4"/>
              </a:rPr>
              <a:t>Larissa</a:t>
            </a:r>
            <a:r>
              <a:rPr lang="en-US" dirty="0" smtClean="0"/>
              <a:t> </a:t>
            </a:r>
          </a:p>
          <a:p>
            <a:pPr lvl="1" eaLnBrk="1" hangingPunct="1">
              <a:defRPr/>
            </a:pPr>
            <a:r>
              <a:rPr lang="en-US" dirty="0" smtClean="0">
                <a:hlinkClick r:id="rId5"/>
              </a:rPr>
              <a:t>Proteus</a:t>
            </a:r>
            <a:r>
              <a:rPr lang="en-US" dirty="0" smtClean="0"/>
              <a:t> </a:t>
            </a:r>
          </a:p>
          <a:p>
            <a:pPr lvl="1" eaLnBrk="1" hangingPunct="1">
              <a:defRPr/>
            </a:pPr>
            <a:r>
              <a:rPr lang="en-US" dirty="0" smtClean="0">
                <a:hlinkClick r:id="rId6"/>
              </a:rPr>
              <a:t>Triton</a:t>
            </a:r>
            <a:r>
              <a:rPr lang="en-US" dirty="0" smtClean="0"/>
              <a:t> </a:t>
            </a:r>
          </a:p>
          <a:p>
            <a:pPr lvl="1" eaLnBrk="1" hangingPunct="1">
              <a:defRPr/>
            </a:pPr>
            <a:r>
              <a:rPr lang="en-US" dirty="0" smtClean="0">
                <a:hlinkClick r:id="rId7"/>
              </a:rPr>
              <a:t>Nereid</a:t>
            </a:r>
            <a:r>
              <a:rPr lang="en-US" dirty="0" smtClean="0"/>
              <a:t> </a:t>
            </a:r>
          </a:p>
          <a:p>
            <a:pPr lvl="1" eaLnBrk="1" hangingPunct="1">
              <a:defRPr/>
            </a:pPr>
            <a:r>
              <a:rPr lang="en-US" dirty="0" smtClean="0">
                <a:hlinkClick r:id="rId8"/>
              </a:rPr>
              <a:t>Nix and Hydra</a:t>
            </a:r>
            <a:r>
              <a:rPr lang="en-US" dirty="0" smtClean="0"/>
              <a:t> </a:t>
            </a:r>
          </a:p>
          <a:p>
            <a:pPr lvl="1" eaLnBrk="1" hangingPunct="1">
              <a:defRPr/>
            </a:pPr>
            <a:endParaRPr lang="en-US" dirty="0" smtClean="0"/>
          </a:p>
        </p:txBody>
      </p:sp>
      <p:sp>
        <p:nvSpPr>
          <p:cNvPr id="7" name="Rectangle 2"/>
          <p:cNvSpPr>
            <a:spLocks noGrp="1" noChangeArrowheads="1"/>
          </p:cNvSpPr>
          <p:nvPr>
            <p:ph type="title"/>
          </p:nvPr>
        </p:nvSpPr>
        <p:spPr>
          <a:xfrm>
            <a:off x="0" y="0"/>
            <a:ext cx="9144000" cy="1219200"/>
          </a:xfrm>
        </p:spPr>
        <p:txBody>
          <a:bodyPr/>
          <a:lstStyle/>
          <a:p>
            <a:pPr eaLnBrk="1" hangingPunct="1">
              <a:defRPr/>
            </a:pPr>
            <a:r>
              <a:rPr lang="en-US" sz="4000" dirty="0" smtClean="0"/>
              <a:t>Neptune’s moons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a:xfrm>
            <a:off x="457200" y="277813"/>
            <a:ext cx="8382000" cy="788987"/>
          </a:xfrm>
        </p:spPr>
        <p:txBody>
          <a:bodyPr/>
          <a:lstStyle/>
          <a:p>
            <a:pPr eaLnBrk="1" hangingPunct="1">
              <a:defRPr/>
            </a:pPr>
            <a:r>
              <a:rPr lang="en-US" smtClean="0"/>
              <a:t>Moons of Neptune</a:t>
            </a:r>
          </a:p>
        </p:txBody>
      </p:sp>
      <p:pic>
        <p:nvPicPr>
          <p:cNvPr id="56323" name="Picture 5" descr="neptune"/>
          <p:cNvPicPr>
            <a:picLocks noChangeAspect="1" noChangeArrowheads="1"/>
          </p:cNvPicPr>
          <p:nvPr/>
        </p:nvPicPr>
        <p:blipFill>
          <a:blip r:embed="rId3"/>
          <a:srcRect/>
          <a:stretch>
            <a:fillRect/>
          </a:stretch>
        </p:blipFill>
        <p:spPr bwMode="auto">
          <a:xfrm>
            <a:off x="304800" y="1219200"/>
            <a:ext cx="4510088" cy="4495800"/>
          </a:xfrm>
          <a:prstGeom prst="rect">
            <a:avLst/>
          </a:prstGeom>
          <a:noFill/>
          <a:ln w="9525">
            <a:noFill/>
            <a:miter lim="800000"/>
            <a:headEnd/>
            <a:tailEnd/>
          </a:ln>
        </p:spPr>
      </p:pic>
      <p:sp>
        <p:nvSpPr>
          <p:cNvPr id="56324" name="Text Box 8"/>
          <p:cNvSpPr txBox="1">
            <a:spLocks noChangeArrowheads="1"/>
          </p:cNvSpPr>
          <p:nvPr/>
        </p:nvSpPr>
        <p:spPr bwMode="auto">
          <a:xfrm>
            <a:off x="5257800" y="1295400"/>
            <a:ext cx="3886200" cy="946150"/>
          </a:xfrm>
          <a:prstGeom prst="rect">
            <a:avLst/>
          </a:prstGeom>
          <a:noFill/>
          <a:ln w="12700">
            <a:noFill/>
            <a:miter lim="800000"/>
            <a:headEnd type="none" w="sm" len="sm"/>
            <a:tailEnd type="none" w="sm" len="sm"/>
          </a:ln>
        </p:spPr>
        <p:txBody>
          <a:bodyPr>
            <a:spAutoFit/>
          </a:bodyPr>
          <a:lstStyle/>
          <a:p>
            <a:r>
              <a:rPr lang="en-US" sz="2800">
                <a:latin typeface="Final Frontier" pitchFamily="34" charset="0"/>
              </a:rPr>
              <a:t>Neptune has 13 known moons…</a:t>
            </a:r>
          </a:p>
        </p:txBody>
      </p:sp>
      <p:sp>
        <p:nvSpPr>
          <p:cNvPr id="56325" name="Text Box 9"/>
          <p:cNvSpPr txBox="1">
            <a:spLocks noChangeArrowheads="1"/>
          </p:cNvSpPr>
          <p:nvPr/>
        </p:nvSpPr>
        <p:spPr bwMode="auto">
          <a:xfrm>
            <a:off x="4800600" y="2286000"/>
            <a:ext cx="4343400" cy="519113"/>
          </a:xfrm>
          <a:prstGeom prst="rect">
            <a:avLst/>
          </a:prstGeom>
          <a:noFill/>
          <a:ln w="12700">
            <a:noFill/>
            <a:miter lim="800000"/>
            <a:headEnd type="none" w="sm" len="sm"/>
            <a:tailEnd type="none" w="sm" len="sm"/>
          </a:ln>
        </p:spPr>
        <p:txBody>
          <a:bodyPr>
            <a:spAutoFit/>
          </a:bodyPr>
          <a:lstStyle/>
          <a:p>
            <a:pPr>
              <a:spcBef>
                <a:spcPct val="50000"/>
              </a:spcBef>
            </a:pPr>
            <a:r>
              <a:rPr lang="en-US" sz="2800">
                <a:latin typeface="Final Frontier" pitchFamily="34" charset="0"/>
              </a:rPr>
              <a:t>composed of rock and ice.</a:t>
            </a:r>
          </a:p>
        </p:txBody>
      </p:sp>
      <p:sp>
        <p:nvSpPr>
          <p:cNvPr id="275466" name="Text Box 10"/>
          <p:cNvSpPr txBox="1">
            <a:spLocks noChangeArrowheads="1"/>
          </p:cNvSpPr>
          <p:nvPr/>
        </p:nvSpPr>
        <p:spPr bwMode="auto">
          <a:xfrm>
            <a:off x="5334000" y="2895600"/>
            <a:ext cx="3810000" cy="3108325"/>
          </a:xfrm>
          <a:prstGeom prst="rect">
            <a:avLst/>
          </a:prstGeom>
          <a:noFill/>
          <a:ln w="12700">
            <a:noFill/>
            <a:miter lim="800000"/>
            <a:headEnd type="none" w="sm" len="sm"/>
            <a:tailEnd type="none" w="sm" len="sm"/>
          </a:ln>
        </p:spPr>
        <p:txBody>
          <a:bodyPr>
            <a:spAutoFit/>
          </a:bodyPr>
          <a:lstStyle/>
          <a:p>
            <a:r>
              <a:rPr lang="en-US" sz="2800">
                <a:latin typeface="Final Frontier" pitchFamily="34" charset="0"/>
              </a:rPr>
              <a:t>The first four, Naiad, Thalassa, Despina, and Galatea, are so close to Neptune that they orbit within its ring system. Little is known about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 fill="hold">
                                          <p:stCondLst>
                                            <p:cond delay="0"/>
                                          </p:stCondLst>
                                        </p:cTn>
                                        <p:tgtEl>
                                          <p:spTgt spid="275466">
                                            <p:txEl>
                                              <p:pRg st="0" end="0"/>
                                            </p:txEl>
                                          </p:spTgt>
                                        </p:tgtEl>
                                        <p:attrNameLst>
                                          <p:attrName>style.visibility</p:attrName>
                                        </p:attrNameLst>
                                      </p:cBhvr>
                                      <p:to>
                                        <p:strVal val="visible"/>
                                      </p:to>
                                    </p:set>
                                    <p:anim calcmode="lin" valueType="num">
                                      <p:cBhvr additive="base">
                                        <p:cTn id="7" dur="5000" fill="hold"/>
                                        <p:tgtEl>
                                          <p:spTgt spid="275466">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27546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a:xfrm>
            <a:off x="457200" y="277813"/>
            <a:ext cx="8382000" cy="788987"/>
          </a:xfrm>
        </p:spPr>
        <p:txBody>
          <a:bodyPr/>
          <a:lstStyle/>
          <a:p>
            <a:pPr eaLnBrk="1" hangingPunct="1">
              <a:defRPr/>
            </a:pPr>
            <a:r>
              <a:rPr lang="en-US" smtClean="0"/>
              <a:t>Moons of Neptune</a:t>
            </a:r>
          </a:p>
        </p:txBody>
      </p:sp>
      <p:sp>
        <p:nvSpPr>
          <p:cNvPr id="279559" name="Text Box 7"/>
          <p:cNvSpPr txBox="1">
            <a:spLocks noChangeArrowheads="1"/>
          </p:cNvSpPr>
          <p:nvPr/>
        </p:nvSpPr>
        <p:spPr bwMode="auto">
          <a:xfrm>
            <a:off x="609600" y="1143000"/>
            <a:ext cx="5562600" cy="519113"/>
          </a:xfrm>
          <a:prstGeom prst="rect">
            <a:avLst/>
          </a:prstGeom>
          <a:noFill/>
          <a:ln w="12700">
            <a:noFill/>
            <a:miter lim="800000"/>
            <a:headEnd type="none" w="sm" len="sm"/>
            <a:tailEnd type="none" w="sm" len="sm"/>
          </a:ln>
        </p:spPr>
        <p:txBody>
          <a:bodyPr>
            <a:spAutoFit/>
          </a:bodyPr>
          <a:lstStyle/>
          <a:p>
            <a:pPr>
              <a:spcBef>
                <a:spcPct val="50000"/>
              </a:spcBef>
            </a:pPr>
            <a:r>
              <a:rPr lang="en-US" sz="2800">
                <a:latin typeface="Final Frontier" pitchFamily="34" charset="0"/>
              </a:rPr>
              <a:t>Neptune’s largest moon is Triton.</a:t>
            </a:r>
          </a:p>
        </p:txBody>
      </p:sp>
      <p:pic>
        <p:nvPicPr>
          <p:cNvPr id="279560" name="Picture 8" descr="neptune_triton"/>
          <p:cNvPicPr>
            <a:picLocks noChangeAspect="1" noChangeArrowheads="1"/>
          </p:cNvPicPr>
          <p:nvPr/>
        </p:nvPicPr>
        <p:blipFill>
          <a:blip r:embed="rId3"/>
          <a:srcRect/>
          <a:stretch>
            <a:fillRect/>
          </a:stretch>
        </p:blipFill>
        <p:spPr bwMode="auto">
          <a:xfrm>
            <a:off x="4905375" y="1752600"/>
            <a:ext cx="4238625" cy="2743200"/>
          </a:xfrm>
          <a:prstGeom prst="rect">
            <a:avLst/>
          </a:prstGeom>
          <a:noFill/>
          <a:ln w="9525">
            <a:noFill/>
            <a:miter lim="800000"/>
            <a:headEnd/>
            <a:tailEnd/>
          </a:ln>
        </p:spPr>
      </p:pic>
      <p:sp>
        <p:nvSpPr>
          <p:cNvPr id="279561" name="Text Box 9"/>
          <p:cNvSpPr txBox="1">
            <a:spLocks noChangeArrowheads="1"/>
          </p:cNvSpPr>
          <p:nvPr/>
        </p:nvSpPr>
        <p:spPr bwMode="auto">
          <a:xfrm>
            <a:off x="0" y="2057400"/>
            <a:ext cx="4876800" cy="3046413"/>
          </a:xfrm>
          <a:prstGeom prst="rect">
            <a:avLst/>
          </a:prstGeom>
          <a:noFill/>
          <a:ln w="12700">
            <a:noFill/>
            <a:miter lim="800000"/>
            <a:headEnd type="none" w="sm" len="sm"/>
            <a:tailEnd type="none" w="sm" len="sm"/>
          </a:ln>
        </p:spPr>
        <p:txBody>
          <a:bodyPr>
            <a:spAutoFit/>
          </a:bodyPr>
          <a:lstStyle/>
          <a:p>
            <a:r>
              <a:rPr lang="en-US" sz="2400">
                <a:latin typeface="Final Frontier" pitchFamily="34" charset="0"/>
              </a:rPr>
              <a:t>Triton is one of the strangest moons in the solar system. It is one of only three moons in the solar system that has an atmosphere (Jupiter's Io and Saturn's Titan are the other two). It is thicker than Io's, yet much thinner than Titan's.</a:t>
            </a:r>
          </a:p>
        </p:txBody>
      </p:sp>
      <p:sp>
        <p:nvSpPr>
          <p:cNvPr id="279562" name="Text Box 10"/>
          <p:cNvSpPr txBox="1">
            <a:spLocks noChangeArrowheads="1"/>
          </p:cNvSpPr>
          <p:nvPr/>
        </p:nvSpPr>
        <p:spPr bwMode="auto">
          <a:xfrm>
            <a:off x="0" y="4953000"/>
            <a:ext cx="5029200" cy="822325"/>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Final Frontier" pitchFamily="34" charset="0"/>
              </a:rPr>
              <a:t>It has a retrograde orbit. It orbits the opposite way the planet spins.</a:t>
            </a:r>
          </a:p>
        </p:txBody>
      </p:sp>
      <p:sp>
        <p:nvSpPr>
          <p:cNvPr id="279563" name="Text Box 11"/>
          <p:cNvSpPr txBox="1">
            <a:spLocks noChangeArrowheads="1"/>
          </p:cNvSpPr>
          <p:nvPr/>
        </p:nvSpPr>
        <p:spPr bwMode="auto">
          <a:xfrm>
            <a:off x="0" y="5791200"/>
            <a:ext cx="4800600" cy="822325"/>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Final Frontier" pitchFamily="34" charset="0"/>
              </a:rPr>
              <a:t>Triton is two-thirds the size of our moon.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79559"/>
                                        </p:tgtEl>
                                        <p:attrNameLst>
                                          <p:attrName>style.visibility</p:attrName>
                                        </p:attrNameLst>
                                      </p:cBhvr>
                                      <p:to>
                                        <p:strVal val="visible"/>
                                      </p:to>
                                    </p:set>
                                    <p:animEffect transition="in" filter="dissolve">
                                      <p:cBhvr>
                                        <p:cTn id="7" dur="500"/>
                                        <p:tgtEl>
                                          <p:spTgt spid="279559"/>
                                        </p:tgtEl>
                                      </p:cBhvr>
                                    </p:animEffect>
                                  </p:childTnLst>
                                </p:cTn>
                              </p:par>
                            </p:childTnLst>
                          </p:cTn>
                        </p:par>
                        <p:par>
                          <p:cTn id="8" fill="hold">
                            <p:stCondLst>
                              <p:cond delay="500"/>
                            </p:stCondLst>
                            <p:childTnLst>
                              <p:par>
                                <p:cTn id="9" presetID="2" presetClass="entr" presetSubtype="8" fill="hold" nodeType="afterEffect">
                                  <p:stCondLst>
                                    <p:cond delay="1500"/>
                                  </p:stCondLst>
                                  <p:childTnLst>
                                    <p:set>
                                      <p:cBhvr>
                                        <p:cTn id="10" dur="1" fill="hold">
                                          <p:stCondLst>
                                            <p:cond delay="0"/>
                                          </p:stCondLst>
                                        </p:cTn>
                                        <p:tgtEl>
                                          <p:spTgt spid="279560"/>
                                        </p:tgtEl>
                                        <p:attrNameLst>
                                          <p:attrName>style.visibility</p:attrName>
                                        </p:attrNameLst>
                                      </p:cBhvr>
                                      <p:to>
                                        <p:strVal val="visible"/>
                                      </p:to>
                                    </p:set>
                                    <p:anim calcmode="lin" valueType="num">
                                      <p:cBhvr additive="base">
                                        <p:cTn id="11" dur="500" fill="hold"/>
                                        <p:tgtEl>
                                          <p:spTgt spid="279560"/>
                                        </p:tgtEl>
                                        <p:attrNameLst>
                                          <p:attrName>ppt_x</p:attrName>
                                        </p:attrNameLst>
                                      </p:cBhvr>
                                      <p:tavLst>
                                        <p:tav tm="0">
                                          <p:val>
                                            <p:strVal val="0-#ppt_w/2"/>
                                          </p:val>
                                        </p:tav>
                                        <p:tav tm="100000">
                                          <p:val>
                                            <p:strVal val="#ppt_x"/>
                                          </p:val>
                                        </p:tav>
                                      </p:tavLst>
                                    </p:anim>
                                    <p:anim calcmode="lin" valueType="num">
                                      <p:cBhvr additive="base">
                                        <p:cTn id="12" dur="500" fill="hold"/>
                                        <p:tgtEl>
                                          <p:spTgt spid="279560"/>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7" presetClass="entr" presetSubtype="4" fill="hold" grpId="0" nodeType="afterEffect">
                                  <p:stCondLst>
                                    <p:cond delay="1000"/>
                                  </p:stCondLst>
                                  <p:childTnLst>
                                    <p:set>
                                      <p:cBhvr>
                                        <p:cTn id="15" dur="1" fill="hold">
                                          <p:stCondLst>
                                            <p:cond delay="0"/>
                                          </p:stCondLst>
                                        </p:cTn>
                                        <p:tgtEl>
                                          <p:spTgt spid="279561">
                                            <p:txEl>
                                              <p:pRg st="0" end="0"/>
                                            </p:txEl>
                                          </p:spTgt>
                                        </p:tgtEl>
                                        <p:attrNameLst>
                                          <p:attrName>style.visibility</p:attrName>
                                        </p:attrNameLst>
                                      </p:cBhvr>
                                      <p:to>
                                        <p:strVal val="visible"/>
                                      </p:to>
                                    </p:set>
                                    <p:anim calcmode="lin" valueType="num">
                                      <p:cBhvr additive="base">
                                        <p:cTn id="16" dur="5000" fill="hold"/>
                                        <p:tgtEl>
                                          <p:spTgt spid="279561">
                                            <p:txEl>
                                              <p:pRg st="0" end="0"/>
                                            </p:txEl>
                                          </p:spTgt>
                                        </p:tgtEl>
                                        <p:attrNameLst>
                                          <p:attrName>ppt_x</p:attrName>
                                        </p:attrNameLst>
                                      </p:cBhvr>
                                      <p:tavLst>
                                        <p:tav tm="0">
                                          <p:val>
                                            <p:strVal val="#ppt_x"/>
                                          </p:val>
                                        </p:tav>
                                        <p:tav tm="100000">
                                          <p:val>
                                            <p:strVal val="#ppt_x"/>
                                          </p:val>
                                        </p:tav>
                                      </p:tavLst>
                                    </p:anim>
                                    <p:anim calcmode="lin" valueType="num">
                                      <p:cBhvr additive="base">
                                        <p:cTn id="17" dur="5000" fill="hold"/>
                                        <p:tgtEl>
                                          <p:spTgt spid="279561">
                                            <p:txEl>
                                              <p:pRg st="0" end="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8500"/>
                            </p:stCondLst>
                            <p:childTnLst>
                              <p:par>
                                <p:cTn id="19" presetID="7" presetClass="entr" presetSubtype="4" fill="hold" grpId="0" nodeType="afterEffect">
                                  <p:stCondLst>
                                    <p:cond delay="3000"/>
                                  </p:stCondLst>
                                  <p:childTnLst>
                                    <p:set>
                                      <p:cBhvr>
                                        <p:cTn id="20" dur="1" fill="hold">
                                          <p:stCondLst>
                                            <p:cond delay="0"/>
                                          </p:stCondLst>
                                        </p:cTn>
                                        <p:tgtEl>
                                          <p:spTgt spid="279562"/>
                                        </p:tgtEl>
                                        <p:attrNameLst>
                                          <p:attrName>style.visibility</p:attrName>
                                        </p:attrNameLst>
                                      </p:cBhvr>
                                      <p:to>
                                        <p:strVal val="visible"/>
                                      </p:to>
                                    </p:set>
                                    <p:anim calcmode="lin" valueType="num">
                                      <p:cBhvr additive="base">
                                        <p:cTn id="21" dur="3000" fill="hold"/>
                                        <p:tgtEl>
                                          <p:spTgt spid="279562"/>
                                        </p:tgtEl>
                                        <p:attrNameLst>
                                          <p:attrName>ppt_x</p:attrName>
                                        </p:attrNameLst>
                                      </p:cBhvr>
                                      <p:tavLst>
                                        <p:tav tm="0">
                                          <p:val>
                                            <p:strVal val="#ppt_x"/>
                                          </p:val>
                                        </p:tav>
                                        <p:tav tm="100000">
                                          <p:val>
                                            <p:strVal val="#ppt_x"/>
                                          </p:val>
                                        </p:tav>
                                      </p:tavLst>
                                    </p:anim>
                                    <p:anim calcmode="lin" valueType="num">
                                      <p:cBhvr additive="base">
                                        <p:cTn id="22" dur="3000" fill="hold"/>
                                        <p:tgtEl>
                                          <p:spTgt spid="279562"/>
                                        </p:tgtEl>
                                        <p:attrNameLst>
                                          <p:attrName>ppt_y</p:attrName>
                                        </p:attrNameLst>
                                      </p:cBhvr>
                                      <p:tavLst>
                                        <p:tav tm="0">
                                          <p:val>
                                            <p:strVal val="1+#ppt_h/2"/>
                                          </p:val>
                                        </p:tav>
                                        <p:tav tm="100000">
                                          <p:val>
                                            <p:strVal val="#ppt_y"/>
                                          </p:val>
                                        </p:tav>
                                      </p:tavLst>
                                    </p:anim>
                                  </p:childTnLst>
                                </p:cTn>
                              </p:par>
                            </p:childTnLst>
                          </p:cTn>
                        </p:par>
                        <p:par>
                          <p:cTn id="23" fill="hold">
                            <p:stCondLst>
                              <p:cond delay="14500"/>
                            </p:stCondLst>
                            <p:childTnLst>
                              <p:par>
                                <p:cTn id="24" presetID="7" presetClass="entr" presetSubtype="4" fill="hold" grpId="0" nodeType="afterEffect">
                                  <p:stCondLst>
                                    <p:cond delay="1500"/>
                                  </p:stCondLst>
                                  <p:childTnLst>
                                    <p:set>
                                      <p:cBhvr>
                                        <p:cTn id="25" dur="1" fill="hold">
                                          <p:stCondLst>
                                            <p:cond delay="0"/>
                                          </p:stCondLst>
                                        </p:cTn>
                                        <p:tgtEl>
                                          <p:spTgt spid="279563"/>
                                        </p:tgtEl>
                                        <p:attrNameLst>
                                          <p:attrName>style.visibility</p:attrName>
                                        </p:attrNameLst>
                                      </p:cBhvr>
                                      <p:to>
                                        <p:strVal val="visible"/>
                                      </p:to>
                                    </p:set>
                                    <p:anim calcmode="lin" valueType="num">
                                      <p:cBhvr additive="base">
                                        <p:cTn id="26" dur="3000" fill="hold"/>
                                        <p:tgtEl>
                                          <p:spTgt spid="279563"/>
                                        </p:tgtEl>
                                        <p:attrNameLst>
                                          <p:attrName>ppt_x</p:attrName>
                                        </p:attrNameLst>
                                      </p:cBhvr>
                                      <p:tavLst>
                                        <p:tav tm="0">
                                          <p:val>
                                            <p:strVal val="#ppt_x"/>
                                          </p:val>
                                        </p:tav>
                                        <p:tav tm="100000">
                                          <p:val>
                                            <p:strVal val="#ppt_x"/>
                                          </p:val>
                                        </p:tav>
                                      </p:tavLst>
                                    </p:anim>
                                    <p:anim calcmode="lin" valueType="num">
                                      <p:cBhvr additive="base">
                                        <p:cTn id="27" dur="3000" fill="hold"/>
                                        <p:tgtEl>
                                          <p:spTgt spid="2795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9" grpId="0"/>
      <p:bldP spid="279561" grpId="0" build="allAtOnce"/>
      <p:bldP spid="279562" grpId="0"/>
      <p:bldP spid="27956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5" name="Rectangle 3"/>
          <p:cNvSpPr>
            <a:spLocks noGrp="1" noChangeArrowheads="1"/>
          </p:cNvSpPr>
          <p:nvPr>
            <p:ph type="body" idx="1"/>
          </p:nvPr>
        </p:nvSpPr>
        <p:spPr>
          <a:xfrm>
            <a:off x="457200" y="1066800"/>
            <a:ext cx="8229600" cy="5562600"/>
          </a:xfrm>
        </p:spPr>
        <p:txBody>
          <a:bodyPr/>
          <a:lstStyle/>
          <a:p>
            <a:pPr eaLnBrk="1" hangingPunct="1">
              <a:defRPr/>
            </a:pPr>
            <a:r>
              <a:rPr lang="en-US" dirty="0" smtClean="0">
                <a:hlinkClick r:id="rId2"/>
              </a:rPr>
              <a:t>Pluto</a:t>
            </a:r>
            <a:r>
              <a:rPr lang="en-US" dirty="0" smtClean="0"/>
              <a:t> </a:t>
            </a:r>
          </a:p>
          <a:p>
            <a:pPr lvl="1" eaLnBrk="1" hangingPunct="1">
              <a:defRPr/>
            </a:pPr>
            <a:r>
              <a:rPr lang="en-US" dirty="0" err="1" smtClean="0">
                <a:hlinkClick r:id="rId3"/>
              </a:rPr>
              <a:t>Charon</a:t>
            </a:r>
            <a:r>
              <a:rPr lang="en-US" dirty="0" smtClean="0"/>
              <a:t> </a:t>
            </a:r>
          </a:p>
          <a:p>
            <a:pPr lvl="1" eaLnBrk="1" hangingPunct="1">
              <a:defRPr/>
            </a:pPr>
            <a:r>
              <a:rPr lang="en-US" dirty="0" smtClean="0">
                <a:hlinkClick r:id="rId4"/>
              </a:rPr>
              <a:t>Nix</a:t>
            </a:r>
          </a:p>
          <a:p>
            <a:pPr lvl="1" eaLnBrk="1" hangingPunct="1">
              <a:defRPr/>
            </a:pPr>
            <a:r>
              <a:rPr lang="en-US" dirty="0" smtClean="0">
                <a:hlinkClick r:id="rId4"/>
              </a:rPr>
              <a:t>Hydra</a:t>
            </a:r>
            <a:r>
              <a:rPr lang="en-US" dirty="0" smtClean="0"/>
              <a:t> </a:t>
            </a:r>
          </a:p>
          <a:p>
            <a:pPr lvl="1" eaLnBrk="1" hangingPunct="1">
              <a:defRPr/>
            </a:pPr>
            <a:endParaRPr lang="en-US" dirty="0" smtClean="0"/>
          </a:p>
        </p:txBody>
      </p:sp>
      <p:sp>
        <p:nvSpPr>
          <p:cNvPr id="5" name="Rectangle 2"/>
          <p:cNvSpPr>
            <a:spLocks noGrp="1" noChangeArrowheads="1"/>
          </p:cNvSpPr>
          <p:nvPr>
            <p:ph type="title"/>
          </p:nvPr>
        </p:nvSpPr>
        <p:spPr>
          <a:xfrm>
            <a:off x="0" y="0"/>
            <a:ext cx="9144000" cy="1219200"/>
          </a:xfrm>
        </p:spPr>
        <p:txBody>
          <a:bodyPr/>
          <a:lstStyle/>
          <a:p>
            <a:pPr eaLnBrk="1" hangingPunct="1">
              <a:defRPr/>
            </a:pPr>
            <a:r>
              <a:rPr lang="en-US" sz="4000" dirty="0" smtClean="0"/>
              <a:t>Pluto’s moons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9"/>
          <p:cNvSpPr txBox="1">
            <a:spLocks noChangeArrowheads="1"/>
          </p:cNvSpPr>
          <p:nvPr/>
        </p:nvSpPr>
        <p:spPr bwMode="auto">
          <a:xfrm>
            <a:off x="4419600" y="1676400"/>
            <a:ext cx="2819400" cy="366713"/>
          </a:xfrm>
          <a:prstGeom prst="rect">
            <a:avLst/>
          </a:prstGeom>
          <a:noFill/>
          <a:ln w="12700">
            <a:noFill/>
            <a:miter lim="800000"/>
            <a:headEnd type="none" w="sm" len="sm"/>
            <a:tailEnd type="none" w="sm" len="sm"/>
          </a:ln>
        </p:spPr>
        <p:txBody>
          <a:bodyPr>
            <a:spAutoFit/>
          </a:bodyPr>
          <a:lstStyle/>
          <a:p>
            <a:pPr>
              <a:spcBef>
                <a:spcPct val="50000"/>
              </a:spcBef>
            </a:pPr>
            <a:r>
              <a:rPr lang="en-US" sz="1800" i="1">
                <a:latin typeface="Wide Latin" pitchFamily="18" charset="0"/>
              </a:rPr>
              <a:t>Poor Pluto!</a:t>
            </a:r>
          </a:p>
        </p:txBody>
      </p:sp>
      <p:sp>
        <p:nvSpPr>
          <p:cNvPr id="281602" name="Rectangle 2"/>
          <p:cNvSpPr>
            <a:spLocks noGrp="1" noChangeArrowheads="1"/>
          </p:cNvSpPr>
          <p:nvPr>
            <p:ph type="title"/>
          </p:nvPr>
        </p:nvSpPr>
        <p:spPr>
          <a:xfrm>
            <a:off x="457200" y="277813"/>
            <a:ext cx="8382000" cy="788987"/>
          </a:xfrm>
        </p:spPr>
        <p:txBody>
          <a:bodyPr/>
          <a:lstStyle/>
          <a:p>
            <a:pPr eaLnBrk="1" hangingPunct="1">
              <a:defRPr/>
            </a:pPr>
            <a:r>
              <a:rPr lang="en-US" smtClean="0"/>
              <a:t>Moons of Pluto</a:t>
            </a:r>
          </a:p>
        </p:txBody>
      </p:sp>
      <p:sp>
        <p:nvSpPr>
          <p:cNvPr id="59396" name="Text Box 3"/>
          <p:cNvSpPr txBox="1">
            <a:spLocks noChangeArrowheads="1"/>
          </p:cNvSpPr>
          <p:nvPr/>
        </p:nvSpPr>
        <p:spPr bwMode="auto">
          <a:xfrm>
            <a:off x="609600" y="1143000"/>
            <a:ext cx="8153400" cy="946150"/>
          </a:xfrm>
          <a:prstGeom prst="rect">
            <a:avLst/>
          </a:prstGeom>
          <a:noFill/>
          <a:ln w="12700">
            <a:noFill/>
            <a:miter lim="800000"/>
            <a:headEnd type="none" w="sm" len="sm"/>
            <a:tailEnd type="none" w="sm" len="sm"/>
          </a:ln>
        </p:spPr>
        <p:txBody>
          <a:bodyPr>
            <a:spAutoFit/>
          </a:bodyPr>
          <a:lstStyle/>
          <a:p>
            <a:pPr>
              <a:spcBef>
                <a:spcPct val="50000"/>
              </a:spcBef>
            </a:pPr>
            <a:r>
              <a:rPr lang="en-US" sz="2800">
                <a:latin typeface="Final Frontier" pitchFamily="34" charset="0"/>
              </a:rPr>
              <a:t>Even though it has been downgraded to the status of a “dwarf planet” . . .</a:t>
            </a:r>
          </a:p>
        </p:txBody>
      </p:sp>
      <p:pic>
        <p:nvPicPr>
          <p:cNvPr id="59397" name="Picture 8" descr="pluto"/>
          <p:cNvPicPr>
            <a:picLocks noChangeAspect="1" noChangeArrowheads="1"/>
          </p:cNvPicPr>
          <p:nvPr/>
        </p:nvPicPr>
        <p:blipFill>
          <a:blip r:embed="rId3"/>
          <a:srcRect/>
          <a:stretch>
            <a:fillRect/>
          </a:stretch>
        </p:blipFill>
        <p:spPr bwMode="auto">
          <a:xfrm>
            <a:off x="6248400" y="2419350"/>
            <a:ext cx="2006600" cy="2019300"/>
          </a:xfrm>
          <a:prstGeom prst="rect">
            <a:avLst/>
          </a:prstGeom>
          <a:noFill/>
          <a:ln w="9525">
            <a:noFill/>
            <a:miter lim="800000"/>
            <a:headEnd/>
            <a:tailEnd/>
          </a:ln>
        </p:spPr>
      </p:pic>
      <p:sp>
        <p:nvSpPr>
          <p:cNvPr id="59398" name="Text Box 10"/>
          <p:cNvSpPr txBox="1">
            <a:spLocks noChangeArrowheads="1"/>
          </p:cNvSpPr>
          <p:nvPr/>
        </p:nvSpPr>
        <p:spPr bwMode="auto">
          <a:xfrm>
            <a:off x="838200" y="2438400"/>
            <a:ext cx="3733800" cy="457200"/>
          </a:xfrm>
          <a:prstGeom prst="rect">
            <a:avLst/>
          </a:prstGeom>
          <a:noFill/>
          <a:ln w="12700">
            <a:noFill/>
            <a:miter lim="800000"/>
            <a:headEnd type="none" w="sm" len="sm"/>
            <a:tailEnd type="none" w="sm" len="sm"/>
          </a:ln>
        </p:spPr>
        <p:txBody>
          <a:bodyPr>
            <a:spAutoFit/>
          </a:bodyPr>
          <a:lstStyle/>
          <a:p>
            <a:pPr>
              <a:spcBef>
                <a:spcPct val="50000"/>
              </a:spcBef>
            </a:pPr>
            <a:r>
              <a:rPr lang="en-US" sz="2400">
                <a:latin typeface="Final Frontier" pitchFamily="34" charset="0"/>
              </a:rPr>
              <a:t>Pluto has </a:t>
            </a:r>
            <a:r>
              <a:rPr lang="en-US" sz="2400" i="1" u="sng">
                <a:latin typeface="Final Frontier" pitchFamily="34" charset="0"/>
              </a:rPr>
              <a:t>three</a:t>
            </a:r>
            <a:r>
              <a:rPr lang="en-US" sz="2400">
                <a:latin typeface="Final Frontier" pitchFamily="34" charset="0"/>
              </a:rPr>
              <a:t> moons!</a:t>
            </a:r>
          </a:p>
        </p:txBody>
      </p:sp>
      <p:pic>
        <p:nvPicPr>
          <p:cNvPr id="59399" name="Picture 11" descr="pluto_charon"/>
          <p:cNvPicPr>
            <a:picLocks noChangeAspect="1" noChangeArrowheads="1"/>
          </p:cNvPicPr>
          <p:nvPr/>
        </p:nvPicPr>
        <p:blipFill>
          <a:blip r:embed="rId4"/>
          <a:srcRect/>
          <a:stretch>
            <a:fillRect/>
          </a:stretch>
        </p:blipFill>
        <p:spPr bwMode="auto">
          <a:xfrm>
            <a:off x="4267200" y="2679700"/>
            <a:ext cx="1511300" cy="1498600"/>
          </a:xfrm>
          <a:prstGeom prst="rect">
            <a:avLst/>
          </a:prstGeom>
          <a:noFill/>
          <a:ln w="9525">
            <a:noFill/>
            <a:miter lim="800000"/>
            <a:headEnd/>
            <a:tailEnd/>
          </a:ln>
        </p:spPr>
      </p:pic>
      <p:sp>
        <p:nvSpPr>
          <p:cNvPr id="59400" name="Text Box 12"/>
          <p:cNvSpPr txBox="1">
            <a:spLocks noChangeArrowheads="1"/>
          </p:cNvSpPr>
          <p:nvPr/>
        </p:nvSpPr>
        <p:spPr bwMode="auto">
          <a:xfrm>
            <a:off x="0" y="3429000"/>
            <a:ext cx="3810000" cy="1311275"/>
          </a:xfrm>
          <a:prstGeom prst="rect">
            <a:avLst/>
          </a:prstGeom>
          <a:noFill/>
          <a:ln w="12700">
            <a:noFill/>
            <a:miter lim="800000"/>
            <a:headEnd type="none" w="sm" len="sm"/>
            <a:tailEnd type="none" w="sm" len="sm"/>
          </a:ln>
        </p:spPr>
        <p:txBody>
          <a:bodyPr>
            <a:spAutoFit/>
          </a:bodyPr>
          <a:lstStyle/>
          <a:p>
            <a:pPr algn="r">
              <a:spcBef>
                <a:spcPct val="50000"/>
              </a:spcBef>
            </a:pPr>
            <a:r>
              <a:rPr lang="en-US"/>
              <a:t>Pluto’s moon Charon was discovered on July 7, 1978 by James W. Christy of the U.S. Naval Observatory </a:t>
            </a:r>
          </a:p>
        </p:txBody>
      </p:sp>
      <p:sp>
        <p:nvSpPr>
          <p:cNvPr id="59401" name="Text Box 13"/>
          <p:cNvSpPr txBox="1">
            <a:spLocks noChangeArrowheads="1"/>
          </p:cNvSpPr>
          <p:nvPr/>
        </p:nvSpPr>
        <p:spPr bwMode="auto">
          <a:xfrm>
            <a:off x="533400" y="5181600"/>
            <a:ext cx="8077200" cy="701675"/>
          </a:xfrm>
          <a:prstGeom prst="rect">
            <a:avLst/>
          </a:prstGeom>
          <a:noFill/>
          <a:ln w="12700">
            <a:noFill/>
            <a:miter lim="800000"/>
            <a:headEnd type="none" w="sm" len="sm"/>
            <a:tailEnd type="none" w="sm" len="sm"/>
          </a:ln>
        </p:spPr>
        <p:txBody>
          <a:bodyPr>
            <a:spAutoFit/>
          </a:bodyPr>
          <a:lstStyle/>
          <a:p>
            <a:pPr>
              <a:spcBef>
                <a:spcPct val="50000"/>
              </a:spcBef>
            </a:pPr>
            <a:r>
              <a:rPr lang="en-US"/>
              <a:t>In October of 2005, two more moons were discovered in orbit around Pluto.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1" name="Rectangle 3"/>
          <p:cNvSpPr>
            <a:spLocks noGrp="1" noChangeArrowheads="1"/>
          </p:cNvSpPr>
          <p:nvPr>
            <p:ph type="title"/>
          </p:nvPr>
        </p:nvSpPr>
        <p:spPr>
          <a:xfrm>
            <a:off x="457200" y="277813"/>
            <a:ext cx="8382000" cy="788987"/>
          </a:xfrm>
        </p:spPr>
        <p:txBody>
          <a:bodyPr/>
          <a:lstStyle/>
          <a:p>
            <a:pPr eaLnBrk="1" hangingPunct="1">
              <a:defRPr/>
            </a:pPr>
            <a:r>
              <a:rPr lang="en-US" smtClean="0"/>
              <a:t>Moons of Pluto</a:t>
            </a:r>
          </a:p>
        </p:txBody>
      </p:sp>
      <p:pic>
        <p:nvPicPr>
          <p:cNvPr id="60419" name="Picture 10" descr="051101_plutomoons Nix &amp; Hydra"/>
          <p:cNvPicPr>
            <a:picLocks noChangeAspect="1" noChangeArrowheads="1"/>
          </p:cNvPicPr>
          <p:nvPr/>
        </p:nvPicPr>
        <p:blipFill>
          <a:blip r:embed="rId3"/>
          <a:srcRect/>
          <a:stretch>
            <a:fillRect/>
          </a:stretch>
        </p:blipFill>
        <p:spPr bwMode="auto">
          <a:xfrm>
            <a:off x="1066800" y="1219200"/>
            <a:ext cx="7010400" cy="3922713"/>
          </a:xfrm>
          <a:prstGeom prst="rect">
            <a:avLst/>
          </a:prstGeom>
          <a:noFill/>
          <a:ln w="9525">
            <a:noFill/>
            <a:miter lim="800000"/>
            <a:headEnd/>
            <a:tailEnd/>
          </a:ln>
        </p:spPr>
      </p:pic>
      <p:sp>
        <p:nvSpPr>
          <p:cNvPr id="283659" name="Text Box 11"/>
          <p:cNvSpPr txBox="1">
            <a:spLocks noChangeArrowheads="1"/>
          </p:cNvSpPr>
          <p:nvPr/>
        </p:nvSpPr>
        <p:spPr bwMode="auto">
          <a:xfrm>
            <a:off x="1295400" y="5181600"/>
            <a:ext cx="7162800" cy="396875"/>
          </a:xfrm>
          <a:prstGeom prst="rect">
            <a:avLst/>
          </a:prstGeom>
          <a:noFill/>
          <a:ln w="12700">
            <a:noFill/>
            <a:miter lim="800000"/>
            <a:headEnd type="none" w="sm" len="sm"/>
            <a:tailEnd type="none" w="sm" len="sm"/>
          </a:ln>
        </p:spPr>
        <p:txBody>
          <a:bodyPr>
            <a:spAutoFit/>
          </a:bodyPr>
          <a:lstStyle/>
          <a:p>
            <a:pPr>
              <a:spcBef>
                <a:spcPct val="50000"/>
              </a:spcBef>
            </a:pPr>
            <a:r>
              <a:rPr lang="en-US"/>
              <a:t>They were intially called “candidate” moons . . .</a:t>
            </a:r>
          </a:p>
        </p:txBody>
      </p:sp>
      <p:sp>
        <p:nvSpPr>
          <p:cNvPr id="283660" name="Text Box 12"/>
          <p:cNvSpPr txBox="1">
            <a:spLocks noChangeArrowheads="1"/>
          </p:cNvSpPr>
          <p:nvPr/>
        </p:nvSpPr>
        <p:spPr bwMode="auto">
          <a:xfrm>
            <a:off x="609600" y="5943600"/>
            <a:ext cx="7924800" cy="701675"/>
          </a:xfrm>
          <a:prstGeom prst="rect">
            <a:avLst/>
          </a:prstGeom>
          <a:noFill/>
          <a:ln w="12700">
            <a:noFill/>
            <a:miter lim="800000"/>
            <a:headEnd type="none" w="sm" len="sm"/>
            <a:tailEnd type="none" w="sm" len="sm"/>
          </a:ln>
        </p:spPr>
        <p:txBody>
          <a:bodyPr>
            <a:spAutoFit/>
          </a:bodyPr>
          <a:lstStyle/>
          <a:p>
            <a:pPr algn="ctr">
              <a:spcBef>
                <a:spcPct val="50000"/>
              </a:spcBef>
            </a:pPr>
            <a:r>
              <a:rPr lang="en-US"/>
              <a:t>After being verified by the Hubble Space Telescope, They were given the names “Nix” and “Hydra”.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2000"/>
                                  </p:stCondLst>
                                  <p:childTnLst>
                                    <p:set>
                                      <p:cBhvr>
                                        <p:cTn id="6" dur="1" fill="hold">
                                          <p:stCondLst>
                                            <p:cond delay="0"/>
                                          </p:stCondLst>
                                        </p:cTn>
                                        <p:tgtEl>
                                          <p:spTgt spid="283659"/>
                                        </p:tgtEl>
                                        <p:attrNameLst>
                                          <p:attrName>style.visibility</p:attrName>
                                        </p:attrNameLst>
                                      </p:cBhvr>
                                      <p:to>
                                        <p:strVal val="visible"/>
                                      </p:to>
                                    </p:set>
                                    <p:anim calcmode="lin" valueType="num">
                                      <p:cBhvr additive="base">
                                        <p:cTn id="7" dur="1000" fill="hold"/>
                                        <p:tgtEl>
                                          <p:spTgt spid="283659"/>
                                        </p:tgtEl>
                                        <p:attrNameLst>
                                          <p:attrName>ppt_x</p:attrName>
                                        </p:attrNameLst>
                                      </p:cBhvr>
                                      <p:tavLst>
                                        <p:tav tm="0">
                                          <p:val>
                                            <p:strVal val="#ppt_x"/>
                                          </p:val>
                                        </p:tav>
                                        <p:tav tm="100000">
                                          <p:val>
                                            <p:strVal val="#ppt_x"/>
                                          </p:val>
                                        </p:tav>
                                      </p:tavLst>
                                    </p:anim>
                                    <p:anim calcmode="lin" valueType="num">
                                      <p:cBhvr additive="base">
                                        <p:cTn id="8" dur="1000" fill="hold"/>
                                        <p:tgtEl>
                                          <p:spTgt spid="283659"/>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19" presetClass="entr" presetSubtype="10" fill="hold" grpId="0" nodeType="afterEffect">
                                  <p:stCondLst>
                                    <p:cond delay="1000"/>
                                  </p:stCondLst>
                                  <p:childTnLst>
                                    <p:set>
                                      <p:cBhvr>
                                        <p:cTn id="11" dur="1" fill="hold">
                                          <p:stCondLst>
                                            <p:cond delay="0"/>
                                          </p:stCondLst>
                                        </p:cTn>
                                        <p:tgtEl>
                                          <p:spTgt spid="283660"/>
                                        </p:tgtEl>
                                        <p:attrNameLst>
                                          <p:attrName>style.visibility</p:attrName>
                                        </p:attrNameLst>
                                      </p:cBhvr>
                                      <p:to>
                                        <p:strVal val="visible"/>
                                      </p:to>
                                    </p:set>
                                    <p:anim calcmode="lin" valueType="num">
                                      <p:cBhvr>
                                        <p:cTn id="12" dur="5000" fill="hold"/>
                                        <p:tgtEl>
                                          <p:spTgt spid="283660"/>
                                        </p:tgtEl>
                                        <p:attrNameLst>
                                          <p:attrName>ppt_w</p:attrName>
                                        </p:attrNameLst>
                                      </p:cBhvr>
                                      <p:tavLst>
                                        <p:tav tm="0" fmla="#ppt_w*sin(2.5*pi*$)">
                                          <p:val>
                                            <p:fltVal val="0"/>
                                          </p:val>
                                        </p:tav>
                                        <p:tav tm="100000">
                                          <p:val>
                                            <p:fltVal val="1"/>
                                          </p:val>
                                        </p:tav>
                                      </p:tavLst>
                                    </p:anim>
                                    <p:anim calcmode="lin" valueType="num">
                                      <p:cBhvr>
                                        <p:cTn id="13" dur="5000" fill="hold"/>
                                        <p:tgtEl>
                                          <p:spTgt spid="28366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9" grpId="0"/>
      <p:bldP spid="28366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3" name="Rectangle 3"/>
          <p:cNvSpPr>
            <a:spLocks noGrp="1" noChangeArrowheads="1"/>
          </p:cNvSpPr>
          <p:nvPr>
            <p:ph type="body" idx="1"/>
          </p:nvPr>
        </p:nvSpPr>
        <p:spPr/>
        <p:txBody>
          <a:bodyPr/>
          <a:lstStyle/>
          <a:p>
            <a:pPr eaLnBrk="1" hangingPunct="1">
              <a:defRPr/>
            </a:pPr>
            <a:r>
              <a:rPr lang="en-US" smtClean="0"/>
              <a:t>There are at least 140 moons orbiting planets (and dwarf planets)</a:t>
            </a:r>
          </a:p>
          <a:p>
            <a:pPr eaLnBrk="1" hangingPunct="1">
              <a:defRPr/>
            </a:pPr>
            <a:r>
              <a:rPr lang="en-US" smtClean="0"/>
              <a:t>Some have been discovered by earth-bound telescopes</a:t>
            </a:r>
          </a:p>
          <a:p>
            <a:pPr eaLnBrk="1" hangingPunct="1">
              <a:defRPr/>
            </a:pPr>
            <a:r>
              <a:rPr lang="en-US" smtClean="0"/>
              <a:t>Some have been seen by the Hubble Space Telescope</a:t>
            </a:r>
          </a:p>
          <a:p>
            <a:pPr eaLnBrk="1" hangingPunct="1">
              <a:defRPr/>
            </a:pPr>
            <a:r>
              <a:rPr lang="en-US" smtClean="0"/>
              <a:t>Many have been discovered by spacecraft, exploring the heavens</a:t>
            </a:r>
          </a:p>
        </p:txBody>
      </p:sp>
      <p:sp>
        <p:nvSpPr>
          <p:cNvPr id="61443" name="Text Box 4"/>
          <p:cNvSpPr txBox="1">
            <a:spLocks noChangeArrowheads="1"/>
          </p:cNvSpPr>
          <p:nvPr/>
        </p:nvSpPr>
        <p:spPr bwMode="auto">
          <a:xfrm>
            <a:off x="2438400" y="457200"/>
            <a:ext cx="3733800" cy="762000"/>
          </a:xfrm>
          <a:prstGeom prst="rect">
            <a:avLst/>
          </a:prstGeom>
          <a:noFill/>
          <a:ln w="12700">
            <a:noFill/>
            <a:miter lim="800000"/>
            <a:headEnd type="none" w="sm" len="sm"/>
            <a:tailEnd type="none" w="sm" len="sm"/>
          </a:ln>
        </p:spPr>
        <p:txBody>
          <a:bodyPr>
            <a:spAutoFit/>
          </a:bodyPr>
          <a:lstStyle/>
          <a:p>
            <a:pPr algn="ctr">
              <a:spcBef>
                <a:spcPct val="50000"/>
              </a:spcBef>
            </a:pPr>
            <a:r>
              <a:rPr lang="en-US" sz="4400" b="1" i="1">
                <a:latin typeface="Bradley Hand ITC" pitchFamily="66" charset="0"/>
              </a:rPr>
              <a:t>Summary: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86723">
                                            <p:txEl>
                                              <p:pRg st="0" end="0"/>
                                            </p:txEl>
                                          </p:spTgt>
                                        </p:tgtEl>
                                        <p:attrNameLst>
                                          <p:attrName>style.visibility</p:attrName>
                                        </p:attrNameLst>
                                      </p:cBhvr>
                                      <p:to>
                                        <p:strVal val="visible"/>
                                      </p:to>
                                    </p:set>
                                    <p:anim calcmode="lin" valueType="num">
                                      <p:cBhvr>
                                        <p:cTn id="7" dur="500" fill="hold"/>
                                        <p:tgtEl>
                                          <p:spTgt spid="28672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672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86723">
                                            <p:txEl>
                                              <p:pRg st="1" end="1"/>
                                            </p:txEl>
                                          </p:spTgt>
                                        </p:tgtEl>
                                        <p:attrNameLst>
                                          <p:attrName>style.visibility</p:attrName>
                                        </p:attrNameLst>
                                      </p:cBhvr>
                                      <p:to>
                                        <p:strVal val="visible"/>
                                      </p:to>
                                    </p:set>
                                    <p:anim calcmode="lin" valueType="num">
                                      <p:cBhvr>
                                        <p:cTn id="13" dur="500" fill="hold"/>
                                        <p:tgtEl>
                                          <p:spTgt spid="28672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86723">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286723">
                                            <p:txEl>
                                              <p:pRg st="2" end="2"/>
                                            </p:txEl>
                                          </p:spTgt>
                                        </p:tgtEl>
                                        <p:attrNameLst>
                                          <p:attrName>style.visibility</p:attrName>
                                        </p:attrNameLst>
                                      </p:cBhvr>
                                      <p:to>
                                        <p:strVal val="visible"/>
                                      </p:to>
                                    </p:set>
                                    <p:anim calcmode="lin" valueType="num">
                                      <p:cBhvr>
                                        <p:cTn id="19" dur="500" fill="hold"/>
                                        <p:tgtEl>
                                          <p:spTgt spid="28672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86723">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286723">
                                            <p:txEl>
                                              <p:pRg st="3" end="3"/>
                                            </p:txEl>
                                          </p:spTgt>
                                        </p:tgtEl>
                                        <p:attrNameLst>
                                          <p:attrName>style.visibility</p:attrName>
                                        </p:attrNameLst>
                                      </p:cBhvr>
                                      <p:to>
                                        <p:strVal val="visible"/>
                                      </p:to>
                                    </p:set>
                                    <p:anim calcmode="lin" valueType="num">
                                      <p:cBhvr>
                                        <p:cTn id="25" dur="500" fill="hold"/>
                                        <p:tgtEl>
                                          <p:spTgt spid="28672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286723">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457200" y="92075"/>
            <a:ext cx="2997200" cy="523875"/>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Tonight’s sky</a:t>
            </a:r>
          </a:p>
        </p:txBody>
      </p:sp>
      <p:sp>
        <p:nvSpPr>
          <p:cNvPr id="62467" name="Text Box 4"/>
          <p:cNvSpPr txBox="1">
            <a:spLocks noChangeArrowheads="1"/>
          </p:cNvSpPr>
          <p:nvPr/>
        </p:nvSpPr>
        <p:spPr bwMode="auto">
          <a:xfrm>
            <a:off x="228600" y="893763"/>
            <a:ext cx="8712200" cy="4616450"/>
          </a:xfrm>
          <a:prstGeom prst="rect">
            <a:avLst/>
          </a:prstGeom>
          <a:noFill/>
          <a:ln w="9525">
            <a:noFill/>
            <a:miter lim="800000"/>
            <a:headEnd/>
            <a:tailEnd/>
          </a:ln>
        </p:spPr>
        <p:txBody>
          <a:bodyPr>
            <a:spAutoFit/>
          </a:bodyPr>
          <a:lstStyle/>
          <a:p>
            <a:pPr>
              <a:buFontTx/>
              <a:buChar char="•"/>
            </a:pPr>
            <a:r>
              <a:rPr lang="en-US" sz="2100" b="1" i="1">
                <a:solidFill>
                  <a:schemeClr val="hlink"/>
                </a:solidFill>
                <a:latin typeface="OCR A Extended" pitchFamily="50" charset="0"/>
              </a:rPr>
              <a:t>SUNSET – 8:02 P.M.  … so it won’t be very dark, until a little later.</a:t>
            </a:r>
          </a:p>
          <a:p>
            <a:pPr>
              <a:buFontTx/>
              <a:buChar char="•"/>
            </a:pPr>
            <a:endParaRPr lang="en-US" sz="2100" b="1" i="1">
              <a:solidFill>
                <a:schemeClr val="hlink"/>
              </a:solidFill>
              <a:latin typeface="OCR A Extended" pitchFamily="50" charset="0"/>
            </a:endParaRPr>
          </a:p>
          <a:p>
            <a:pPr>
              <a:buFontTx/>
              <a:buChar char="•"/>
            </a:pPr>
            <a:r>
              <a:rPr lang="en-US" sz="2100" b="1">
                <a:solidFill>
                  <a:srgbClr val="FFFF66"/>
                </a:solidFill>
                <a:latin typeface="OCR A Extended" pitchFamily="50" charset="0"/>
              </a:rPr>
              <a:t>PLANETS –</a:t>
            </a:r>
          </a:p>
          <a:p>
            <a:pPr lvl="1">
              <a:buFontTx/>
              <a:buChar char="•"/>
            </a:pPr>
            <a:r>
              <a:rPr lang="en-US" sz="2100" b="1">
                <a:solidFill>
                  <a:srgbClr val="FFFF66"/>
                </a:solidFill>
                <a:latin typeface="OCR A Extended" pitchFamily="50" charset="0"/>
              </a:rPr>
              <a:t>Mercury, low in the West, Venus in Gemini in the Western sky. </a:t>
            </a:r>
          </a:p>
          <a:p>
            <a:pPr lvl="1">
              <a:buFontTx/>
              <a:buChar char="•"/>
            </a:pPr>
            <a:r>
              <a:rPr lang="en-US" sz="2100" b="1">
                <a:solidFill>
                  <a:srgbClr val="FFFF66"/>
                </a:solidFill>
                <a:latin typeface="OCR A Extended" pitchFamily="50" charset="0"/>
              </a:rPr>
              <a:t>Jupiter rises in the East shortly after 9 p.m.</a:t>
            </a:r>
          </a:p>
          <a:p>
            <a:pPr lvl="1">
              <a:buFontTx/>
              <a:buChar char="•"/>
            </a:pPr>
            <a:r>
              <a:rPr lang="en-US" sz="2100" b="1">
                <a:solidFill>
                  <a:srgbClr val="FFFF66"/>
                </a:solidFill>
                <a:latin typeface="OCR A Extended" pitchFamily="50" charset="0"/>
              </a:rPr>
              <a:t>Mars,</a:t>
            </a:r>
            <a:r>
              <a:rPr lang="en-US" sz="2100">
                <a:latin typeface="OCR A Extended" pitchFamily="50" charset="0"/>
              </a:rPr>
              <a:t> </a:t>
            </a:r>
            <a:r>
              <a:rPr lang="en-US" sz="2100" b="1">
                <a:solidFill>
                  <a:srgbClr val="FFFF66"/>
                </a:solidFill>
                <a:latin typeface="OCR A Extended" pitchFamily="50" charset="0"/>
              </a:rPr>
              <a:t>Uranus, Neptune &amp; Pluto are up in the daytime.</a:t>
            </a:r>
          </a:p>
          <a:p>
            <a:pPr lvl="1">
              <a:buFontTx/>
              <a:buChar char="•"/>
            </a:pPr>
            <a:r>
              <a:rPr lang="en-US" sz="2100" b="1">
                <a:solidFill>
                  <a:srgbClr val="FFFF66"/>
                </a:solidFill>
                <a:latin typeface="OCR A Extended" pitchFamily="50" charset="0"/>
              </a:rPr>
              <a:t>Saturn – Also overhead in Leo.  Watch for a close conjunction with the Moon!</a:t>
            </a:r>
          </a:p>
          <a:p>
            <a:pPr lvl="1">
              <a:buFontTx/>
              <a:buChar char="•"/>
            </a:pPr>
            <a:endParaRPr lang="en-US" sz="2100" b="1">
              <a:solidFill>
                <a:srgbClr val="FFFF66"/>
              </a:solidFill>
              <a:latin typeface="OCR A Extended" pitchFamily="50" charset="0"/>
            </a:endParaRPr>
          </a:p>
          <a:p>
            <a:pPr>
              <a:buFontTx/>
              <a:buChar char="•"/>
            </a:pPr>
            <a:r>
              <a:rPr lang="en-US" sz="2100" b="1">
                <a:solidFill>
                  <a:srgbClr val="FFFF66"/>
                </a:solidFill>
                <a:latin typeface="OCR A Extended" pitchFamily="50" charset="0"/>
              </a:rPr>
              <a:t>Moon – In Leo overhead, near First Quarter, setting 10:30 p.m.</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457200" y="92075"/>
            <a:ext cx="2997200" cy="523875"/>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Tonight’s sky</a:t>
            </a:r>
          </a:p>
        </p:txBody>
      </p:sp>
      <p:sp>
        <p:nvSpPr>
          <p:cNvPr id="63491" name="Text Box 4"/>
          <p:cNvSpPr txBox="1">
            <a:spLocks noChangeArrowheads="1"/>
          </p:cNvSpPr>
          <p:nvPr/>
        </p:nvSpPr>
        <p:spPr bwMode="auto">
          <a:xfrm>
            <a:off x="228600" y="893763"/>
            <a:ext cx="8712200" cy="4616450"/>
          </a:xfrm>
          <a:prstGeom prst="rect">
            <a:avLst/>
          </a:prstGeom>
          <a:noFill/>
          <a:ln w="9525">
            <a:noFill/>
            <a:miter lim="800000"/>
            <a:headEnd/>
            <a:tailEnd/>
          </a:ln>
        </p:spPr>
        <p:txBody>
          <a:bodyPr>
            <a:spAutoFit/>
          </a:bodyPr>
          <a:lstStyle/>
          <a:p>
            <a:endParaRPr lang="en-US" sz="2100" b="1" i="1">
              <a:solidFill>
                <a:schemeClr val="hlink"/>
              </a:solidFill>
              <a:latin typeface="OCR A Extended" pitchFamily="50" charset="0"/>
            </a:endParaRPr>
          </a:p>
          <a:p>
            <a:pPr>
              <a:buFontTx/>
              <a:buChar char="•"/>
            </a:pPr>
            <a:r>
              <a:rPr lang="en-US" sz="2100" b="1">
                <a:solidFill>
                  <a:srgbClr val="FFFF66"/>
                </a:solidFill>
                <a:latin typeface="OCR A Extended" pitchFamily="50" charset="0"/>
              </a:rPr>
              <a:t>DSO -</a:t>
            </a:r>
          </a:p>
          <a:p>
            <a:pPr>
              <a:buFontTx/>
              <a:buChar char="•"/>
            </a:pPr>
            <a:r>
              <a:rPr lang="en-US" sz="2100" b="1">
                <a:solidFill>
                  <a:srgbClr val="FFFF66"/>
                </a:solidFill>
                <a:latin typeface="OCR A Extended" pitchFamily="50" charset="0"/>
              </a:rPr>
              <a:t>Open Cluster M44 “The Beehive Cluster” - In Cancer the Crab to	the west (right) of Saturn and the Moon.</a:t>
            </a:r>
          </a:p>
          <a:p>
            <a:pPr>
              <a:buFontTx/>
              <a:buChar char="•"/>
            </a:pPr>
            <a:endParaRPr lang="en-US" sz="2100" b="1">
              <a:solidFill>
                <a:srgbClr val="FFFF66"/>
              </a:solidFill>
              <a:latin typeface="OCR A Extended" pitchFamily="50" charset="0"/>
            </a:endParaRPr>
          </a:p>
          <a:p>
            <a:pPr>
              <a:buFontTx/>
              <a:buChar char="•"/>
            </a:pPr>
            <a:r>
              <a:rPr lang="en-US" sz="2100" b="1">
                <a:solidFill>
                  <a:schemeClr val="folHlink"/>
                </a:solidFill>
                <a:latin typeface="OCR A Extended" pitchFamily="50" charset="0"/>
              </a:rPr>
              <a:t>Constellations and bright stars –</a:t>
            </a:r>
          </a:p>
          <a:p>
            <a:pPr lvl="1">
              <a:buFontTx/>
              <a:buChar char="•"/>
            </a:pPr>
            <a:r>
              <a:rPr lang="en-US" sz="2100" b="1">
                <a:solidFill>
                  <a:schemeClr val="folHlink"/>
                </a:solidFill>
                <a:latin typeface="OCR A Extended" pitchFamily="50" charset="0"/>
              </a:rPr>
              <a:t>Gemini (The Twins) with Castor and Pollux</a:t>
            </a:r>
          </a:p>
          <a:p>
            <a:pPr lvl="1">
              <a:buFontTx/>
              <a:buChar char="•"/>
            </a:pPr>
            <a:r>
              <a:rPr lang="en-US" sz="2100" b="1">
                <a:solidFill>
                  <a:schemeClr val="folHlink"/>
                </a:solidFill>
                <a:latin typeface="OCR A Extended" pitchFamily="50" charset="0"/>
              </a:rPr>
              <a:t>Ursa Major (The Great Bear, containing the Big Dipper asterism)</a:t>
            </a:r>
          </a:p>
          <a:p>
            <a:pPr lvl="1">
              <a:buFontTx/>
              <a:buChar char="•"/>
            </a:pPr>
            <a:r>
              <a:rPr lang="en-US" sz="2100" b="1">
                <a:solidFill>
                  <a:schemeClr val="folHlink"/>
                </a:solidFill>
                <a:latin typeface="OCR A Extended" pitchFamily="50" charset="0"/>
              </a:rPr>
              <a:t>Leo the Lion with stars Regulus and Deneb</a:t>
            </a:r>
          </a:p>
          <a:p>
            <a:pPr lvl="1">
              <a:buFontTx/>
              <a:buChar char="•"/>
            </a:pPr>
            <a:r>
              <a:rPr lang="en-US" sz="2100" b="1">
                <a:solidFill>
                  <a:schemeClr val="folHlink"/>
                </a:solidFill>
                <a:latin typeface="OCR A Extended" pitchFamily="50" charset="0"/>
              </a:rPr>
              <a:t>Boötes the Herdsman (“Ice Cream Cone”) with bright Arcturus</a:t>
            </a:r>
          </a:p>
          <a:p>
            <a:pPr lvl="1">
              <a:buFontTx/>
              <a:buChar char="•"/>
            </a:pPr>
            <a:r>
              <a:rPr lang="en-US" sz="2100" b="1">
                <a:solidFill>
                  <a:schemeClr val="folHlink"/>
                </a:solidFill>
                <a:latin typeface="OCR A Extended" pitchFamily="50" charset="0"/>
              </a:rPr>
              <a:t>Virgo the Virgin (low in the East) with bright star Spica</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Rectangle 2"/>
          <p:cNvSpPr>
            <a:spLocks noGrp="1" noChangeArrowheads="1"/>
          </p:cNvSpPr>
          <p:nvPr>
            <p:ph type="title" idx="4294967295"/>
          </p:nvPr>
        </p:nvSpPr>
        <p:spPr>
          <a:xfrm>
            <a:off x="619125" y="0"/>
            <a:ext cx="7974013" cy="792163"/>
          </a:xfrm>
        </p:spPr>
        <p:txBody>
          <a:bodyPr/>
          <a:lstStyle/>
          <a:p>
            <a:pPr eaLnBrk="1" hangingPunct="1">
              <a:defRPr/>
            </a:pPr>
            <a:r>
              <a:rPr lang="en-US" b="1" i="1" dirty="0" smtClean="0">
                <a:solidFill>
                  <a:srgbClr val="FFFF66"/>
                </a:solidFill>
              </a:rPr>
              <a:t>TONIGHT’S SKY</a:t>
            </a:r>
          </a:p>
        </p:txBody>
      </p:sp>
      <p:sp>
        <p:nvSpPr>
          <p:cNvPr id="64515" name="Text Box 17"/>
          <p:cNvSpPr txBox="1">
            <a:spLocks noChangeArrowheads="1"/>
          </p:cNvSpPr>
          <p:nvPr/>
        </p:nvSpPr>
        <p:spPr bwMode="auto">
          <a:xfrm>
            <a:off x="6172200" y="6019800"/>
            <a:ext cx="1543050" cy="523875"/>
          </a:xfrm>
          <a:prstGeom prst="rect">
            <a:avLst/>
          </a:prstGeom>
          <a:noFill/>
          <a:ln w="9525">
            <a:noFill/>
            <a:miter lim="800000"/>
            <a:headEnd/>
            <a:tailEnd/>
          </a:ln>
        </p:spPr>
        <p:txBody>
          <a:bodyPr>
            <a:spAutoFit/>
          </a:bodyPr>
          <a:lstStyle/>
          <a:p>
            <a:pPr algn="ctr">
              <a:spcBef>
                <a:spcPct val="50000"/>
              </a:spcBef>
            </a:pPr>
            <a:r>
              <a:rPr lang="en-US" sz="1400" b="1">
                <a:solidFill>
                  <a:schemeClr val="hlink"/>
                </a:solidFill>
              </a:rPr>
              <a:t>March 31</a:t>
            </a:r>
            <a:r>
              <a:rPr lang="en-US" sz="1400" b="1" baseline="30000">
                <a:solidFill>
                  <a:schemeClr val="hlink"/>
                </a:solidFill>
              </a:rPr>
              <a:t>th</a:t>
            </a:r>
            <a:br>
              <a:rPr lang="en-US" sz="1400" b="1" baseline="30000">
                <a:solidFill>
                  <a:schemeClr val="hlink"/>
                </a:solidFill>
              </a:rPr>
            </a:br>
            <a:r>
              <a:rPr lang="en-US" sz="1400" b="1">
                <a:solidFill>
                  <a:schemeClr val="hlink"/>
                </a:solidFill>
              </a:rPr>
              <a:t>at 8:00 P.M.</a:t>
            </a:r>
          </a:p>
        </p:txBody>
      </p:sp>
      <p:pic>
        <p:nvPicPr>
          <p:cNvPr id="64516" name="Picture 5"/>
          <p:cNvPicPr>
            <a:picLocks noChangeAspect="1" noChangeArrowheads="1"/>
          </p:cNvPicPr>
          <p:nvPr/>
        </p:nvPicPr>
        <p:blipFill>
          <a:blip r:embed="rId3"/>
          <a:srcRect/>
          <a:stretch>
            <a:fillRect/>
          </a:stretch>
        </p:blipFill>
        <p:spPr bwMode="auto">
          <a:xfrm>
            <a:off x="0" y="685800"/>
            <a:ext cx="9144000" cy="8461375"/>
          </a:xfrm>
          <a:prstGeom prst="rect">
            <a:avLst/>
          </a:prstGeom>
          <a:noFill/>
          <a:ln w="12700">
            <a:noFill/>
            <a:miter lim="800000"/>
            <a:headEnd type="none" w="sm" len="sm"/>
            <a:tailEnd type="none" w="sm" len="sm"/>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Rectangle 2"/>
          <p:cNvSpPr>
            <a:spLocks noGrp="1" noChangeArrowheads="1"/>
          </p:cNvSpPr>
          <p:nvPr>
            <p:ph type="title" idx="4294967295"/>
          </p:nvPr>
        </p:nvSpPr>
        <p:spPr>
          <a:xfrm>
            <a:off x="619125" y="0"/>
            <a:ext cx="7974013" cy="792163"/>
          </a:xfrm>
        </p:spPr>
        <p:txBody>
          <a:bodyPr/>
          <a:lstStyle/>
          <a:p>
            <a:pPr eaLnBrk="1" hangingPunct="1">
              <a:defRPr/>
            </a:pPr>
            <a:r>
              <a:rPr lang="en-US" b="1" i="1" dirty="0" smtClean="0">
                <a:solidFill>
                  <a:srgbClr val="FFFF66"/>
                </a:solidFill>
              </a:rPr>
              <a:t>TONIGHT’S SKY</a:t>
            </a:r>
          </a:p>
        </p:txBody>
      </p:sp>
      <p:sp>
        <p:nvSpPr>
          <p:cNvPr id="65539" name="Text Box 17"/>
          <p:cNvSpPr txBox="1">
            <a:spLocks noChangeArrowheads="1"/>
          </p:cNvSpPr>
          <p:nvPr/>
        </p:nvSpPr>
        <p:spPr bwMode="auto">
          <a:xfrm>
            <a:off x="6172200" y="6019800"/>
            <a:ext cx="1543050" cy="517525"/>
          </a:xfrm>
          <a:prstGeom prst="rect">
            <a:avLst/>
          </a:prstGeom>
          <a:noFill/>
          <a:ln w="9525">
            <a:noFill/>
            <a:miter lim="800000"/>
            <a:headEnd/>
            <a:tailEnd/>
          </a:ln>
        </p:spPr>
        <p:txBody>
          <a:bodyPr>
            <a:spAutoFit/>
          </a:bodyPr>
          <a:lstStyle/>
          <a:p>
            <a:pPr algn="ctr">
              <a:spcBef>
                <a:spcPct val="50000"/>
              </a:spcBef>
            </a:pPr>
            <a:r>
              <a:rPr lang="en-US" sz="1400" b="1">
                <a:solidFill>
                  <a:schemeClr val="hlink"/>
                </a:solidFill>
              </a:rPr>
              <a:t>May 22nd</a:t>
            </a:r>
            <a:r>
              <a:rPr lang="en-US" sz="1400" b="1" baseline="30000">
                <a:solidFill>
                  <a:schemeClr val="hlink"/>
                </a:solidFill>
              </a:rPr>
              <a:t/>
            </a:r>
            <a:br>
              <a:rPr lang="en-US" sz="1400" b="1" baseline="30000">
                <a:solidFill>
                  <a:schemeClr val="hlink"/>
                </a:solidFill>
              </a:rPr>
            </a:br>
            <a:r>
              <a:rPr lang="en-US" sz="1400" b="1">
                <a:solidFill>
                  <a:schemeClr val="hlink"/>
                </a:solidFill>
              </a:rPr>
              <a:t>at 7:00 P.M.</a:t>
            </a:r>
          </a:p>
        </p:txBody>
      </p:sp>
      <p:pic>
        <p:nvPicPr>
          <p:cNvPr id="65540" name="Picture 6" descr="skychart"/>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85800" y="742950"/>
            <a:ext cx="6115050" cy="6115050"/>
          </a:xfrm>
          <a:prstGeom prst="rect">
            <a:avLst/>
          </a:prstGeom>
          <a:noFill/>
          <a:ln w="9525">
            <a:noFill/>
            <a:miter lim="800000"/>
            <a:headEnd/>
            <a:tailEnd/>
          </a:ln>
        </p:spPr>
      </p:pic>
      <p:sp>
        <p:nvSpPr>
          <p:cNvPr id="65541" name="Text Box 7"/>
          <p:cNvSpPr txBox="1">
            <a:spLocks noChangeArrowheads="1"/>
          </p:cNvSpPr>
          <p:nvPr/>
        </p:nvSpPr>
        <p:spPr bwMode="auto">
          <a:xfrm>
            <a:off x="7086600" y="685800"/>
            <a:ext cx="1600200" cy="5767388"/>
          </a:xfrm>
          <a:prstGeom prst="rect">
            <a:avLst/>
          </a:prstGeom>
          <a:noFill/>
          <a:ln w="12700">
            <a:noFill/>
            <a:miter lim="800000"/>
            <a:headEnd type="none" w="sm" len="sm"/>
            <a:tailEnd type="none" w="sm" len="sm"/>
          </a:ln>
        </p:spPr>
        <p:txBody>
          <a:bodyPr>
            <a:spAutoFit/>
          </a:bodyPr>
          <a:lstStyle/>
          <a:p>
            <a:r>
              <a:rPr lang="en-US" sz="1800" b="1">
                <a:solidFill>
                  <a:srgbClr val="FFFF66"/>
                </a:solidFill>
              </a:rPr>
              <a:t>Mercury Venus in Gemini</a:t>
            </a:r>
          </a:p>
          <a:p>
            <a:r>
              <a:rPr lang="en-US" sz="1800" b="1">
                <a:solidFill>
                  <a:srgbClr val="FFFF66"/>
                </a:solidFill>
              </a:rPr>
              <a:t>Moon Saturn M44 “The Beehive Cluster” – </a:t>
            </a:r>
          </a:p>
          <a:p>
            <a:r>
              <a:rPr lang="en-US" sz="1800" b="1">
                <a:solidFill>
                  <a:schemeClr val="folHlink"/>
                </a:solidFill>
              </a:rPr>
              <a:t>Gemini </a:t>
            </a:r>
            <a:r>
              <a:rPr lang="en-US" sz="1800" b="1" i="1">
                <a:solidFill>
                  <a:schemeClr val="folHlink"/>
                </a:solidFill>
              </a:rPr>
              <a:t>Castor &amp; Pollux</a:t>
            </a:r>
          </a:p>
          <a:p>
            <a:r>
              <a:rPr lang="en-US" sz="1800" b="1">
                <a:solidFill>
                  <a:schemeClr val="folHlink"/>
                </a:solidFill>
              </a:rPr>
              <a:t>Big Dipper</a:t>
            </a:r>
          </a:p>
          <a:p>
            <a:r>
              <a:rPr lang="en-US" sz="1800" b="1">
                <a:solidFill>
                  <a:schemeClr val="folHlink"/>
                </a:solidFill>
              </a:rPr>
              <a:t>Leo </a:t>
            </a:r>
            <a:r>
              <a:rPr lang="en-US" sz="1800" b="1" i="1">
                <a:solidFill>
                  <a:schemeClr val="folHlink"/>
                </a:solidFill>
              </a:rPr>
              <a:t>Regulus &amp; Deneb</a:t>
            </a:r>
          </a:p>
          <a:p>
            <a:r>
              <a:rPr lang="en-US" sz="1800" b="1">
                <a:solidFill>
                  <a:schemeClr val="folHlink"/>
                </a:solidFill>
              </a:rPr>
              <a:t>Boötes </a:t>
            </a:r>
            <a:r>
              <a:rPr lang="en-US" sz="1800" b="1" i="1">
                <a:solidFill>
                  <a:schemeClr val="folHlink"/>
                </a:solidFill>
              </a:rPr>
              <a:t>Arcturus</a:t>
            </a:r>
          </a:p>
          <a:p>
            <a:r>
              <a:rPr lang="en-US" sz="1800" b="1">
                <a:solidFill>
                  <a:schemeClr val="folHlink"/>
                </a:solidFill>
              </a:rPr>
              <a:t>Virgo </a:t>
            </a:r>
          </a:p>
          <a:p>
            <a:r>
              <a:rPr lang="en-US" sz="1800" b="1" i="1">
                <a:solidFill>
                  <a:schemeClr val="folHlink"/>
                </a:solidFill>
              </a:rPr>
              <a:t>Spica</a:t>
            </a:r>
          </a:p>
          <a:p>
            <a:pPr>
              <a:spcBef>
                <a:spcPct val="50000"/>
              </a:spcBef>
            </a:pPr>
            <a:endParaRPr lang="en-US"/>
          </a:p>
        </p:txBody>
      </p:sp>
      <p:sp>
        <p:nvSpPr>
          <p:cNvPr id="146449" name="Line 17"/>
          <p:cNvSpPr>
            <a:spLocks noChangeShapeType="1"/>
          </p:cNvSpPr>
          <p:nvPr/>
        </p:nvSpPr>
        <p:spPr bwMode="auto">
          <a:xfrm flipH="1">
            <a:off x="5715000" y="838200"/>
            <a:ext cx="1447800" cy="2514600"/>
          </a:xfrm>
          <a:prstGeom prst="line">
            <a:avLst/>
          </a:prstGeom>
          <a:noFill/>
          <a:ln w="12700">
            <a:solidFill>
              <a:schemeClr val="tx1"/>
            </a:solidFill>
            <a:round/>
            <a:headEnd type="none" w="sm" len="sm"/>
            <a:tailEnd type="triangle" w="sm" len="sm"/>
          </a:ln>
        </p:spPr>
        <p:txBody>
          <a:bodyPr/>
          <a:lstStyle/>
          <a:p>
            <a:endParaRPr lang="en-US"/>
          </a:p>
        </p:txBody>
      </p:sp>
      <p:sp>
        <p:nvSpPr>
          <p:cNvPr id="146450" name="Line 18"/>
          <p:cNvSpPr>
            <a:spLocks noChangeShapeType="1"/>
          </p:cNvSpPr>
          <p:nvPr/>
        </p:nvSpPr>
        <p:spPr bwMode="auto">
          <a:xfrm flipH="1">
            <a:off x="5029200" y="1143000"/>
            <a:ext cx="2133600" cy="2743200"/>
          </a:xfrm>
          <a:prstGeom prst="line">
            <a:avLst/>
          </a:prstGeom>
          <a:noFill/>
          <a:ln w="12700">
            <a:solidFill>
              <a:schemeClr val="tx1"/>
            </a:solidFill>
            <a:round/>
            <a:headEnd type="none" w="sm" len="sm"/>
            <a:tailEnd type="triangle" w="sm" len="sm"/>
          </a:ln>
        </p:spPr>
        <p:txBody>
          <a:bodyPr/>
          <a:lstStyle/>
          <a:p>
            <a:endParaRPr lang="en-US"/>
          </a:p>
        </p:txBody>
      </p:sp>
      <p:sp>
        <p:nvSpPr>
          <p:cNvPr id="146451" name="Line 19"/>
          <p:cNvSpPr>
            <a:spLocks noChangeShapeType="1"/>
          </p:cNvSpPr>
          <p:nvPr/>
        </p:nvSpPr>
        <p:spPr bwMode="auto">
          <a:xfrm flipH="1">
            <a:off x="4038600" y="1828800"/>
            <a:ext cx="3124200" cy="2590800"/>
          </a:xfrm>
          <a:prstGeom prst="line">
            <a:avLst/>
          </a:prstGeom>
          <a:noFill/>
          <a:ln w="12700">
            <a:solidFill>
              <a:schemeClr val="tx1"/>
            </a:solidFill>
            <a:round/>
            <a:headEnd type="none" w="sm" len="sm"/>
            <a:tailEnd type="triangle" w="sm" len="sm"/>
          </a:ln>
        </p:spPr>
        <p:txBody>
          <a:bodyPr/>
          <a:lstStyle/>
          <a:p>
            <a:endParaRPr lang="en-US"/>
          </a:p>
        </p:txBody>
      </p:sp>
      <p:sp>
        <p:nvSpPr>
          <p:cNvPr id="146452" name="Line 20"/>
          <p:cNvSpPr>
            <a:spLocks noChangeShapeType="1"/>
          </p:cNvSpPr>
          <p:nvPr/>
        </p:nvSpPr>
        <p:spPr bwMode="auto">
          <a:xfrm flipH="1">
            <a:off x="4343400" y="2590800"/>
            <a:ext cx="2819400" cy="1676400"/>
          </a:xfrm>
          <a:prstGeom prst="line">
            <a:avLst/>
          </a:prstGeom>
          <a:noFill/>
          <a:ln w="12700">
            <a:solidFill>
              <a:schemeClr val="tx1"/>
            </a:solidFill>
            <a:round/>
            <a:headEnd type="none" w="sm" len="sm"/>
            <a:tailEnd type="triangle" w="sm" len="sm"/>
          </a:ln>
        </p:spPr>
        <p:txBody>
          <a:bodyPr/>
          <a:lstStyle/>
          <a:p>
            <a:endParaRPr lang="en-US"/>
          </a:p>
        </p:txBody>
      </p:sp>
      <p:sp>
        <p:nvSpPr>
          <p:cNvPr id="146453" name="Line 21"/>
          <p:cNvSpPr>
            <a:spLocks noChangeShapeType="1"/>
          </p:cNvSpPr>
          <p:nvPr/>
        </p:nvSpPr>
        <p:spPr bwMode="auto">
          <a:xfrm flipH="1">
            <a:off x="4800600" y="3124200"/>
            <a:ext cx="2362200" cy="762000"/>
          </a:xfrm>
          <a:prstGeom prst="line">
            <a:avLst/>
          </a:prstGeom>
          <a:noFill/>
          <a:ln w="12700">
            <a:solidFill>
              <a:schemeClr val="tx1"/>
            </a:solidFill>
            <a:round/>
            <a:headEnd type="none" w="sm" len="sm"/>
            <a:tailEnd type="triangle" w="sm" len="sm"/>
          </a:ln>
        </p:spPr>
        <p:txBody>
          <a:bodyPr/>
          <a:lstStyle/>
          <a:p>
            <a:endParaRPr lang="en-US"/>
          </a:p>
        </p:txBody>
      </p:sp>
      <p:sp>
        <p:nvSpPr>
          <p:cNvPr id="146454" name="Line 22"/>
          <p:cNvSpPr>
            <a:spLocks noChangeShapeType="1"/>
          </p:cNvSpPr>
          <p:nvPr/>
        </p:nvSpPr>
        <p:spPr bwMode="auto">
          <a:xfrm flipH="1">
            <a:off x="3505200" y="4191000"/>
            <a:ext cx="3581400" cy="457200"/>
          </a:xfrm>
          <a:prstGeom prst="line">
            <a:avLst/>
          </a:prstGeom>
          <a:noFill/>
          <a:ln w="12700">
            <a:solidFill>
              <a:schemeClr val="tx1"/>
            </a:solidFill>
            <a:round/>
            <a:headEnd type="none" w="sm" len="sm"/>
            <a:tailEnd type="triangle" w="sm" len="sm"/>
          </a:ln>
        </p:spPr>
        <p:txBody>
          <a:bodyPr/>
          <a:lstStyle/>
          <a:p>
            <a:endParaRPr lang="en-US"/>
          </a:p>
        </p:txBody>
      </p:sp>
      <p:sp>
        <p:nvSpPr>
          <p:cNvPr id="146455" name="Line 23"/>
          <p:cNvSpPr>
            <a:spLocks noChangeShapeType="1"/>
          </p:cNvSpPr>
          <p:nvPr/>
        </p:nvSpPr>
        <p:spPr bwMode="auto">
          <a:xfrm flipH="1" flipV="1">
            <a:off x="1828800" y="3733800"/>
            <a:ext cx="5257800" cy="1371600"/>
          </a:xfrm>
          <a:prstGeom prst="line">
            <a:avLst/>
          </a:prstGeom>
          <a:noFill/>
          <a:ln w="12700">
            <a:solidFill>
              <a:schemeClr val="tx1"/>
            </a:solidFill>
            <a:round/>
            <a:headEnd type="none" w="sm" len="sm"/>
            <a:tailEnd type="triangle" w="sm" len="sm"/>
          </a:ln>
        </p:spPr>
        <p:txBody>
          <a:bodyPr/>
          <a:lstStyle/>
          <a:p>
            <a:endParaRPr lang="en-US"/>
          </a:p>
        </p:txBody>
      </p:sp>
      <p:sp>
        <p:nvSpPr>
          <p:cNvPr id="146456" name="Line 24"/>
          <p:cNvSpPr>
            <a:spLocks noChangeShapeType="1"/>
          </p:cNvSpPr>
          <p:nvPr/>
        </p:nvSpPr>
        <p:spPr bwMode="auto">
          <a:xfrm flipH="1" flipV="1">
            <a:off x="1905000" y="5105400"/>
            <a:ext cx="5257800" cy="457200"/>
          </a:xfrm>
          <a:prstGeom prst="line">
            <a:avLst/>
          </a:prstGeom>
          <a:noFill/>
          <a:ln w="12700">
            <a:solidFill>
              <a:schemeClr val="tx1"/>
            </a:solidFill>
            <a:round/>
            <a:headEnd type="none" w="sm" len="sm"/>
            <a:tailEnd type="triangle" w="sm" len="sm"/>
          </a:ln>
        </p:spPr>
        <p:txBody>
          <a:bodyPr/>
          <a:lstStyle/>
          <a:p>
            <a:endParaRPr lang="en-US"/>
          </a:p>
        </p:txBody>
      </p:sp>
      <p:sp>
        <p:nvSpPr>
          <p:cNvPr id="146458" name="Line 26"/>
          <p:cNvSpPr>
            <a:spLocks noChangeShapeType="1"/>
          </p:cNvSpPr>
          <p:nvPr/>
        </p:nvSpPr>
        <p:spPr bwMode="auto">
          <a:xfrm flipH="1" flipV="1">
            <a:off x="3352800" y="2971800"/>
            <a:ext cx="3733800" cy="914400"/>
          </a:xfrm>
          <a:prstGeom prst="line">
            <a:avLst/>
          </a:prstGeom>
          <a:noFill/>
          <a:ln w="12700">
            <a:solidFill>
              <a:schemeClr val="tx1"/>
            </a:solidFill>
            <a:round/>
            <a:headEnd type="none" w="sm" len="sm"/>
            <a:tailEnd type="triangle" w="sm" len="sm"/>
          </a:ln>
        </p:spPr>
        <p:txBody>
          <a:bodyPr/>
          <a:lstStyle/>
          <a:p>
            <a:endParaRPr lang="en-US"/>
          </a:p>
        </p:txBody>
      </p:sp>
      <p:sp>
        <p:nvSpPr>
          <p:cNvPr id="146459" name="Text Box 27"/>
          <p:cNvSpPr txBox="1">
            <a:spLocks noChangeArrowheads="1"/>
          </p:cNvSpPr>
          <p:nvPr/>
        </p:nvSpPr>
        <p:spPr bwMode="auto">
          <a:xfrm>
            <a:off x="304800" y="457200"/>
            <a:ext cx="1447800" cy="1465263"/>
          </a:xfrm>
          <a:prstGeom prst="rect">
            <a:avLst/>
          </a:prstGeom>
          <a:noFill/>
          <a:ln w="12700">
            <a:noFill/>
            <a:miter lim="800000"/>
            <a:headEnd type="none" w="sm" len="sm"/>
            <a:tailEnd type="none" w="sm" len="sm"/>
          </a:ln>
        </p:spPr>
        <p:txBody>
          <a:bodyPr>
            <a:spAutoFit/>
          </a:bodyPr>
          <a:lstStyle/>
          <a:p>
            <a:pPr>
              <a:spcBef>
                <a:spcPct val="50000"/>
              </a:spcBef>
            </a:pPr>
            <a:r>
              <a:rPr lang="en-US" sz="1800"/>
              <a:t>NOTE: the sun has not yet set (Sunset 8:02pm)</a:t>
            </a:r>
          </a:p>
        </p:txBody>
      </p:sp>
      <p:sp>
        <p:nvSpPr>
          <p:cNvPr id="146460" name="Line 28"/>
          <p:cNvSpPr>
            <a:spLocks noChangeShapeType="1"/>
          </p:cNvSpPr>
          <p:nvPr/>
        </p:nvSpPr>
        <p:spPr bwMode="auto">
          <a:xfrm>
            <a:off x="2057400" y="1143000"/>
            <a:ext cx="4343400" cy="1905000"/>
          </a:xfrm>
          <a:prstGeom prst="line">
            <a:avLst/>
          </a:prstGeom>
          <a:noFill/>
          <a:ln w="12700">
            <a:solidFill>
              <a:schemeClr val="folHlink"/>
            </a:solidFill>
            <a:round/>
            <a:headEnd type="none" w="sm" len="sm"/>
            <a:tailEnd type="triangle" w="sm" len="sm"/>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500"/>
                                  </p:stCondLst>
                                  <p:childTnLst>
                                    <p:animScale>
                                      <p:cBhvr>
                                        <p:cTn id="6" dur="2000" fill="hold"/>
                                        <p:tgtEl>
                                          <p:spTgt spid="146459">
                                            <p:txEl>
                                              <p:pRg st="0" end="0"/>
                                            </p:txEl>
                                          </p:spTgt>
                                        </p:tgtEl>
                                      </p:cBhvr>
                                      <p:by x="150000" y="150000"/>
                                    </p:animScale>
                                  </p:childTnLst>
                                </p:cTn>
                              </p:par>
                            </p:childTnLst>
                          </p:cTn>
                        </p:par>
                        <p:par>
                          <p:cTn id="7" fill="hold">
                            <p:stCondLst>
                              <p:cond delay="2500"/>
                            </p:stCondLst>
                            <p:childTnLst>
                              <p:par>
                                <p:cTn id="8" presetID="23" presetClass="entr" presetSubtype="16" fill="hold" grpId="0" nodeType="afterEffect">
                                  <p:stCondLst>
                                    <p:cond delay="0"/>
                                  </p:stCondLst>
                                  <p:childTnLst>
                                    <p:set>
                                      <p:cBhvr>
                                        <p:cTn id="9" dur="1" fill="hold">
                                          <p:stCondLst>
                                            <p:cond delay="0"/>
                                          </p:stCondLst>
                                        </p:cTn>
                                        <p:tgtEl>
                                          <p:spTgt spid="146460"/>
                                        </p:tgtEl>
                                        <p:attrNameLst>
                                          <p:attrName>style.visibility</p:attrName>
                                        </p:attrNameLst>
                                      </p:cBhvr>
                                      <p:to>
                                        <p:strVal val="visible"/>
                                      </p:to>
                                    </p:set>
                                    <p:anim calcmode="lin" valueType="num">
                                      <p:cBhvr>
                                        <p:cTn id="10" dur="500" fill="hold"/>
                                        <p:tgtEl>
                                          <p:spTgt spid="146460"/>
                                        </p:tgtEl>
                                        <p:attrNameLst>
                                          <p:attrName>ppt_w</p:attrName>
                                        </p:attrNameLst>
                                      </p:cBhvr>
                                      <p:tavLst>
                                        <p:tav tm="0">
                                          <p:val>
                                            <p:fltVal val="0"/>
                                          </p:val>
                                        </p:tav>
                                        <p:tav tm="100000">
                                          <p:val>
                                            <p:strVal val="#ppt_w"/>
                                          </p:val>
                                        </p:tav>
                                      </p:tavLst>
                                    </p:anim>
                                    <p:anim calcmode="lin" valueType="num">
                                      <p:cBhvr>
                                        <p:cTn id="11" dur="500" fill="hold"/>
                                        <p:tgtEl>
                                          <p:spTgt spid="146460"/>
                                        </p:tgtEl>
                                        <p:attrNameLst>
                                          <p:attrName>ppt_h</p:attrName>
                                        </p:attrNameLst>
                                      </p:cBhvr>
                                      <p:tavLst>
                                        <p:tav tm="0">
                                          <p:val>
                                            <p:fltVal val="0"/>
                                          </p:val>
                                        </p:tav>
                                        <p:tav tm="100000">
                                          <p:val>
                                            <p:strVal val="#ppt_h"/>
                                          </p:val>
                                        </p:tav>
                                      </p:tavLst>
                                    </p:anim>
                                  </p:childTnLst>
                                </p:cTn>
                              </p:par>
                            </p:childTnLst>
                          </p:cTn>
                        </p:par>
                        <p:par>
                          <p:cTn id="12" fill="hold">
                            <p:stCondLst>
                              <p:cond delay="3000"/>
                            </p:stCondLst>
                            <p:childTnLst>
                              <p:par>
                                <p:cTn id="13" presetID="10" presetClass="exit" presetSubtype="0" fill="hold" grpId="1" nodeType="afterEffect">
                                  <p:stCondLst>
                                    <p:cond delay="1000"/>
                                  </p:stCondLst>
                                  <p:childTnLst>
                                    <p:animEffect transition="out" filter="fade">
                                      <p:cBhvr>
                                        <p:cTn id="14" dur="2000"/>
                                        <p:tgtEl>
                                          <p:spTgt spid="146460"/>
                                        </p:tgtEl>
                                      </p:cBhvr>
                                    </p:animEffect>
                                    <p:set>
                                      <p:cBhvr>
                                        <p:cTn id="15" dur="1" fill="hold">
                                          <p:stCondLst>
                                            <p:cond delay="1999"/>
                                          </p:stCondLst>
                                        </p:cTn>
                                        <p:tgtEl>
                                          <p:spTgt spid="146460"/>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46449"/>
                                        </p:tgtEl>
                                        <p:attrNameLst>
                                          <p:attrName>style.visibility</p:attrName>
                                        </p:attrNameLst>
                                      </p:cBhvr>
                                      <p:to>
                                        <p:strVal val="visible"/>
                                      </p:to>
                                    </p:set>
                                    <p:animEffect transition="in" filter="dissolve">
                                      <p:cBhvr>
                                        <p:cTn id="20" dur="500"/>
                                        <p:tgtEl>
                                          <p:spTgt spid="14644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xit" presetSubtype="0" fill="hold" grpId="1" nodeType="clickEffect">
                                  <p:stCondLst>
                                    <p:cond delay="0"/>
                                  </p:stCondLst>
                                  <p:childTnLst>
                                    <p:animEffect transition="out" filter="dissolve">
                                      <p:cBhvr>
                                        <p:cTn id="24" dur="500"/>
                                        <p:tgtEl>
                                          <p:spTgt spid="146449"/>
                                        </p:tgtEl>
                                      </p:cBhvr>
                                    </p:animEffect>
                                    <p:set>
                                      <p:cBhvr>
                                        <p:cTn id="25" dur="1" fill="hold">
                                          <p:stCondLst>
                                            <p:cond delay="499"/>
                                          </p:stCondLst>
                                        </p:cTn>
                                        <p:tgtEl>
                                          <p:spTgt spid="146449"/>
                                        </p:tgtEl>
                                        <p:attrNameLst>
                                          <p:attrName>style.visibility</p:attrName>
                                        </p:attrNameLst>
                                      </p:cBhvr>
                                      <p:to>
                                        <p:strVal val="hidden"/>
                                      </p:to>
                                    </p:set>
                                  </p:childTnLst>
                                </p:cTn>
                              </p:par>
                            </p:childTnLst>
                          </p:cTn>
                        </p:par>
                        <p:par>
                          <p:cTn id="26" fill="hold">
                            <p:stCondLst>
                              <p:cond delay="500"/>
                            </p:stCondLst>
                            <p:childTnLst>
                              <p:par>
                                <p:cTn id="27" presetID="9" presetClass="entr" presetSubtype="0" fill="hold" grpId="0" nodeType="afterEffect">
                                  <p:stCondLst>
                                    <p:cond delay="0"/>
                                  </p:stCondLst>
                                  <p:childTnLst>
                                    <p:set>
                                      <p:cBhvr>
                                        <p:cTn id="28" dur="1" fill="hold">
                                          <p:stCondLst>
                                            <p:cond delay="0"/>
                                          </p:stCondLst>
                                        </p:cTn>
                                        <p:tgtEl>
                                          <p:spTgt spid="146450"/>
                                        </p:tgtEl>
                                        <p:attrNameLst>
                                          <p:attrName>style.visibility</p:attrName>
                                        </p:attrNameLst>
                                      </p:cBhvr>
                                      <p:to>
                                        <p:strVal val="visible"/>
                                      </p:to>
                                    </p:set>
                                    <p:animEffect transition="in" filter="dissolve">
                                      <p:cBhvr>
                                        <p:cTn id="29" dur="500"/>
                                        <p:tgtEl>
                                          <p:spTgt spid="146450"/>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xit" presetSubtype="0" fill="hold" grpId="1" nodeType="clickEffect">
                                  <p:stCondLst>
                                    <p:cond delay="0"/>
                                  </p:stCondLst>
                                  <p:childTnLst>
                                    <p:animEffect transition="out" filter="dissolve">
                                      <p:cBhvr>
                                        <p:cTn id="33" dur="500"/>
                                        <p:tgtEl>
                                          <p:spTgt spid="146450"/>
                                        </p:tgtEl>
                                      </p:cBhvr>
                                    </p:animEffect>
                                    <p:set>
                                      <p:cBhvr>
                                        <p:cTn id="34" dur="1" fill="hold">
                                          <p:stCondLst>
                                            <p:cond delay="499"/>
                                          </p:stCondLst>
                                        </p:cTn>
                                        <p:tgtEl>
                                          <p:spTgt spid="146450"/>
                                        </p:tgtEl>
                                        <p:attrNameLst>
                                          <p:attrName>style.visibility</p:attrName>
                                        </p:attrNameLst>
                                      </p:cBhvr>
                                      <p:to>
                                        <p:strVal val="hidden"/>
                                      </p:to>
                                    </p:set>
                                  </p:childTnLst>
                                </p:cTn>
                              </p:par>
                            </p:childTnLst>
                          </p:cTn>
                        </p:par>
                        <p:par>
                          <p:cTn id="35" fill="hold">
                            <p:stCondLst>
                              <p:cond delay="500"/>
                            </p:stCondLst>
                            <p:childTnLst>
                              <p:par>
                                <p:cTn id="36" presetID="9" presetClass="entr" presetSubtype="0" fill="hold" grpId="0" nodeType="afterEffect">
                                  <p:stCondLst>
                                    <p:cond delay="0"/>
                                  </p:stCondLst>
                                  <p:childTnLst>
                                    <p:set>
                                      <p:cBhvr>
                                        <p:cTn id="37" dur="1" fill="hold">
                                          <p:stCondLst>
                                            <p:cond delay="0"/>
                                          </p:stCondLst>
                                        </p:cTn>
                                        <p:tgtEl>
                                          <p:spTgt spid="146451"/>
                                        </p:tgtEl>
                                        <p:attrNameLst>
                                          <p:attrName>style.visibility</p:attrName>
                                        </p:attrNameLst>
                                      </p:cBhvr>
                                      <p:to>
                                        <p:strVal val="visible"/>
                                      </p:to>
                                    </p:set>
                                    <p:animEffect transition="in" filter="dissolve">
                                      <p:cBhvr>
                                        <p:cTn id="38" dur="500"/>
                                        <p:tgtEl>
                                          <p:spTgt spid="146451"/>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xit" presetSubtype="0" fill="hold" grpId="1" nodeType="clickEffect">
                                  <p:stCondLst>
                                    <p:cond delay="0"/>
                                  </p:stCondLst>
                                  <p:childTnLst>
                                    <p:animEffect transition="out" filter="dissolve">
                                      <p:cBhvr>
                                        <p:cTn id="42" dur="500"/>
                                        <p:tgtEl>
                                          <p:spTgt spid="146451"/>
                                        </p:tgtEl>
                                      </p:cBhvr>
                                    </p:animEffect>
                                    <p:set>
                                      <p:cBhvr>
                                        <p:cTn id="43" dur="1" fill="hold">
                                          <p:stCondLst>
                                            <p:cond delay="499"/>
                                          </p:stCondLst>
                                        </p:cTn>
                                        <p:tgtEl>
                                          <p:spTgt spid="146451"/>
                                        </p:tgtEl>
                                        <p:attrNameLst>
                                          <p:attrName>style.visibility</p:attrName>
                                        </p:attrNameLst>
                                      </p:cBhvr>
                                      <p:to>
                                        <p:strVal val="hidden"/>
                                      </p:to>
                                    </p:set>
                                  </p:childTnLst>
                                </p:cTn>
                              </p:par>
                            </p:childTnLst>
                          </p:cTn>
                        </p:par>
                        <p:par>
                          <p:cTn id="44" fill="hold">
                            <p:stCondLst>
                              <p:cond delay="500"/>
                            </p:stCondLst>
                            <p:childTnLst>
                              <p:par>
                                <p:cTn id="45" presetID="9" presetClass="entr" presetSubtype="0" fill="hold" grpId="0" nodeType="afterEffect">
                                  <p:stCondLst>
                                    <p:cond delay="0"/>
                                  </p:stCondLst>
                                  <p:childTnLst>
                                    <p:set>
                                      <p:cBhvr>
                                        <p:cTn id="46" dur="1" fill="hold">
                                          <p:stCondLst>
                                            <p:cond delay="0"/>
                                          </p:stCondLst>
                                        </p:cTn>
                                        <p:tgtEl>
                                          <p:spTgt spid="146452"/>
                                        </p:tgtEl>
                                        <p:attrNameLst>
                                          <p:attrName>style.visibility</p:attrName>
                                        </p:attrNameLst>
                                      </p:cBhvr>
                                      <p:to>
                                        <p:strVal val="visible"/>
                                      </p:to>
                                    </p:set>
                                    <p:animEffect transition="in" filter="dissolve">
                                      <p:cBhvr>
                                        <p:cTn id="47" dur="500"/>
                                        <p:tgtEl>
                                          <p:spTgt spid="14645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1" nodeType="clickEffect">
                                  <p:stCondLst>
                                    <p:cond delay="0"/>
                                  </p:stCondLst>
                                  <p:childTnLst>
                                    <p:animEffect transition="out" filter="dissolve">
                                      <p:cBhvr>
                                        <p:cTn id="51" dur="500"/>
                                        <p:tgtEl>
                                          <p:spTgt spid="146452"/>
                                        </p:tgtEl>
                                      </p:cBhvr>
                                    </p:animEffect>
                                    <p:set>
                                      <p:cBhvr>
                                        <p:cTn id="52" dur="1" fill="hold">
                                          <p:stCondLst>
                                            <p:cond delay="499"/>
                                          </p:stCondLst>
                                        </p:cTn>
                                        <p:tgtEl>
                                          <p:spTgt spid="146452"/>
                                        </p:tgtEl>
                                        <p:attrNameLst>
                                          <p:attrName>style.visibility</p:attrName>
                                        </p:attrNameLst>
                                      </p:cBhvr>
                                      <p:to>
                                        <p:strVal val="hidden"/>
                                      </p:to>
                                    </p:set>
                                  </p:childTnLst>
                                </p:cTn>
                              </p:par>
                            </p:childTnLst>
                          </p:cTn>
                        </p:par>
                        <p:par>
                          <p:cTn id="53" fill="hold">
                            <p:stCondLst>
                              <p:cond delay="500"/>
                            </p:stCondLst>
                            <p:childTnLst>
                              <p:par>
                                <p:cTn id="54" presetID="9" presetClass="entr" presetSubtype="0" fill="hold" grpId="0" nodeType="afterEffect">
                                  <p:stCondLst>
                                    <p:cond delay="0"/>
                                  </p:stCondLst>
                                  <p:childTnLst>
                                    <p:set>
                                      <p:cBhvr>
                                        <p:cTn id="55" dur="1" fill="hold">
                                          <p:stCondLst>
                                            <p:cond delay="0"/>
                                          </p:stCondLst>
                                        </p:cTn>
                                        <p:tgtEl>
                                          <p:spTgt spid="146453"/>
                                        </p:tgtEl>
                                        <p:attrNameLst>
                                          <p:attrName>style.visibility</p:attrName>
                                        </p:attrNameLst>
                                      </p:cBhvr>
                                      <p:to>
                                        <p:strVal val="visible"/>
                                      </p:to>
                                    </p:set>
                                    <p:animEffect transition="in" filter="dissolve">
                                      <p:cBhvr>
                                        <p:cTn id="56" dur="500"/>
                                        <p:tgtEl>
                                          <p:spTgt spid="146453"/>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xit" presetSubtype="0" fill="hold" grpId="1" nodeType="clickEffect">
                                  <p:stCondLst>
                                    <p:cond delay="0"/>
                                  </p:stCondLst>
                                  <p:childTnLst>
                                    <p:animEffect transition="out" filter="dissolve">
                                      <p:cBhvr>
                                        <p:cTn id="60" dur="500"/>
                                        <p:tgtEl>
                                          <p:spTgt spid="146453"/>
                                        </p:tgtEl>
                                      </p:cBhvr>
                                    </p:animEffect>
                                    <p:set>
                                      <p:cBhvr>
                                        <p:cTn id="61" dur="1" fill="hold">
                                          <p:stCondLst>
                                            <p:cond delay="499"/>
                                          </p:stCondLst>
                                        </p:cTn>
                                        <p:tgtEl>
                                          <p:spTgt spid="146453"/>
                                        </p:tgtEl>
                                        <p:attrNameLst>
                                          <p:attrName>style.visibility</p:attrName>
                                        </p:attrNameLst>
                                      </p:cBhvr>
                                      <p:to>
                                        <p:strVal val="hidden"/>
                                      </p:to>
                                    </p:set>
                                  </p:childTnLst>
                                </p:cTn>
                              </p:par>
                            </p:childTnLst>
                          </p:cTn>
                        </p:par>
                        <p:par>
                          <p:cTn id="62" fill="hold">
                            <p:stCondLst>
                              <p:cond delay="500"/>
                            </p:stCondLst>
                            <p:childTnLst>
                              <p:par>
                                <p:cTn id="63" presetID="9" presetClass="entr" presetSubtype="0" fill="hold" grpId="0" nodeType="afterEffect">
                                  <p:stCondLst>
                                    <p:cond delay="0"/>
                                  </p:stCondLst>
                                  <p:childTnLst>
                                    <p:set>
                                      <p:cBhvr>
                                        <p:cTn id="64" dur="1" fill="hold">
                                          <p:stCondLst>
                                            <p:cond delay="0"/>
                                          </p:stCondLst>
                                        </p:cTn>
                                        <p:tgtEl>
                                          <p:spTgt spid="146458"/>
                                        </p:tgtEl>
                                        <p:attrNameLst>
                                          <p:attrName>style.visibility</p:attrName>
                                        </p:attrNameLst>
                                      </p:cBhvr>
                                      <p:to>
                                        <p:strVal val="visible"/>
                                      </p:to>
                                    </p:set>
                                    <p:animEffect transition="in" filter="dissolve">
                                      <p:cBhvr>
                                        <p:cTn id="65" dur="500"/>
                                        <p:tgtEl>
                                          <p:spTgt spid="146458"/>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xit" presetSubtype="0" fill="hold" grpId="1" nodeType="clickEffect">
                                  <p:stCondLst>
                                    <p:cond delay="0"/>
                                  </p:stCondLst>
                                  <p:childTnLst>
                                    <p:animEffect transition="out" filter="dissolve">
                                      <p:cBhvr>
                                        <p:cTn id="69" dur="500"/>
                                        <p:tgtEl>
                                          <p:spTgt spid="146458"/>
                                        </p:tgtEl>
                                      </p:cBhvr>
                                    </p:animEffect>
                                    <p:set>
                                      <p:cBhvr>
                                        <p:cTn id="70" dur="1" fill="hold">
                                          <p:stCondLst>
                                            <p:cond delay="499"/>
                                          </p:stCondLst>
                                        </p:cTn>
                                        <p:tgtEl>
                                          <p:spTgt spid="146458"/>
                                        </p:tgtEl>
                                        <p:attrNameLst>
                                          <p:attrName>style.visibility</p:attrName>
                                        </p:attrNameLst>
                                      </p:cBhvr>
                                      <p:to>
                                        <p:strVal val="hidden"/>
                                      </p:to>
                                    </p:set>
                                  </p:childTnLst>
                                </p:cTn>
                              </p:par>
                            </p:childTnLst>
                          </p:cTn>
                        </p:par>
                        <p:par>
                          <p:cTn id="71" fill="hold">
                            <p:stCondLst>
                              <p:cond delay="500"/>
                            </p:stCondLst>
                            <p:childTnLst>
                              <p:par>
                                <p:cTn id="72" presetID="9" presetClass="entr" presetSubtype="0" fill="hold" grpId="0" nodeType="afterEffect">
                                  <p:stCondLst>
                                    <p:cond delay="0"/>
                                  </p:stCondLst>
                                  <p:childTnLst>
                                    <p:set>
                                      <p:cBhvr>
                                        <p:cTn id="73" dur="1" fill="hold">
                                          <p:stCondLst>
                                            <p:cond delay="0"/>
                                          </p:stCondLst>
                                        </p:cTn>
                                        <p:tgtEl>
                                          <p:spTgt spid="146454"/>
                                        </p:tgtEl>
                                        <p:attrNameLst>
                                          <p:attrName>style.visibility</p:attrName>
                                        </p:attrNameLst>
                                      </p:cBhvr>
                                      <p:to>
                                        <p:strVal val="visible"/>
                                      </p:to>
                                    </p:set>
                                    <p:animEffect transition="in" filter="dissolve">
                                      <p:cBhvr>
                                        <p:cTn id="74" dur="500"/>
                                        <p:tgtEl>
                                          <p:spTgt spid="146454"/>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xit" presetSubtype="0" fill="hold" grpId="1" nodeType="clickEffect">
                                  <p:stCondLst>
                                    <p:cond delay="0"/>
                                  </p:stCondLst>
                                  <p:childTnLst>
                                    <p:animEffect transition="out" filter="dissolve">
                                      <p:cBhvr>
                                        <p:cTn id="78" dur="500"/>
                                        <p:tgtEl>
                                          <p:spTgt spid="146454"/>
                                        </p:tgtEl>
                                      </p:cBhvr>
                                    </p:animEffect>
                                    <p:set>
                                      <p:cBhvr>
                                        <p:cTn id="79" dur="1" fill="hold">
                                          <p:stCondLst>
                                            <p:cond delay="499"/>
                                          </p:stCondLst>
                                        </p:cTn>
                                        <p:tgtEl>
                                          <p:spTgt spid="146454"/>
                                        </p:tgtEl>
                                        <p:attrNameLst>
                                          <p:attrName>style.visibility</p:attrName>
                                        </p:attrNameLst>
                                      </p:cBhvr>
                                      <p:to>
                                        <p:strVal val="hidden"/>
                                      </p:to>
                                    </p:set>
                                  </p:childTnLst>
                                </p:cTn>
                              </p:par>
                            </p:childTnLst>
                          </p:cTn>
                        </p:par>
                        <p:par>
                          <p:cTn id="80" fill="hold">
                            <p:stCondLst>
                              <p:cond delay="500"/>
                            </p:stCondLst>
                            <p:childTnLst>
                              <p:par>
                                <p:cTn id="81" presetID="9" presetClass="entr" presetSubtype="0" fill="hold" grpId="0" nodeType="afterEffect">
                                  <p:stCondLst>
                                    <p:cond delay="0"/>
                                  </p:stCondLst>
                                  <p:childTnLst>
                                    <p:set>
                                      <p:cBhvr>
                                        <p:cTn id="82" dur="1" fill="hold">
                                          <p:stCondLst>
                                            <p:cond delay="0"/>
                                          </p:stCondLst>
                                        </p:cTn>
                                        <p:tgtEl>
                                          <p:spTgt spid="146455"/>
                                        </p:tgtEl>
                                        <p:attrNameLst>
                                          <p:attrName>style.visibility</p:attrName>
                                        </p:attrNameLst>
                                      </p:cBhvr>
                                      <p:to>
                                        <p:strVal val="visible"/>
                                      </p:to>
                                    </p:set>
                                    <p:animEffect transition="in" filter="dissolve">
                                      <p:cBhvr>
                                        <p:cTn id="83" dur="500"/>
                                        <p:tgtEl>
                                          <p:spTgt spid="146455"/>
                                        </p:tgtEl>
                                      </p:cBhvr>
                                    </p:animEffect>
                                  </p:childTnLst>
                                </p:cTn>
                              </p:par>
                            </p:childTnLst>
                          </p:cTn>
                        </p:par>
                      </p:childTnLst>
                    </p:cTn>
                  </p:par>
                  <p:par>
                    <p:cTn id="84" fill="hold">
                      <p:stCondLst>
                        <p:cond delay="indefinite"/>
                      </p:stCondLst>
                      <p:childTnLst>
                        <p:par>
                          <p:cTn id="85" fill="hold">
                            <p:stCondLst>
                              <p:cond delay="0"/>
                            </p:stCondLst>
                            <p:childTnLst>
                              <p:par>
                                <p:cTn id="86" presetID="9" presetClass="exit" presetSubtype="0" fill="hold" grpId="1" nodeType="clickEffect">
                                  <p:stCondLst>
                                    <p:cond delay="0"/>
                                  </p:stCondLst>
                                  <p:childTnLst>
                                    <p:animEffect transition="out" filter="dissolve">
                                      <p:cBhvr>
                                        <p:cTn id="87" dur="500"/>
                                        <p:tgtEl>
                                          <p:spTgt spid="146455"/>
                                        </p:tgtEl>
                                      </p:cBhvr>
                                    </p:animEffect>
                                    <p:set>
                                      <p:cBhvr>
                                        <p:cTn id="88" dur="1" fill="hold">
                                          <p:stCondLst>
                                            <p:cond delay="499"/>
                                          </p:stCondLst>
                                        </p:cTn>
                                        <p:tgtEl>
                                          <p:spTgt spid="146455"/>
                                        </p:tgtEl>
                                        <p:attrNameLst>
                                          <p:attrName>style.visibility</p:attrName>
                                        </p:attrNameLst>
                                      </p:cBhvr>
                                      <p:to>
                                        <p:strVal val="hidden"/>
                                      </p:to>
                                    </p:set>
                                  </p:childTnLst>
                                </p:cTn>
                              </p:par>
                            </p:childTnLst>
                          </p:cTn>
                        </p:par>
                        <p:par>
                          <p:cTn id="89" fill="hold">
                            <p:stCondLst>
                              <p:cond delay="500"/>
                            </p:stCondLst>
                            <p:childTnLst>
                              <p:par>
                                <p:cTn id="90" presetID="9" presetClass="entr" presetSubtype="0" fill="hold" grpId="0" nodeType="afterEffect">
                                  <p:stCondLst>
                                    <p:cond delay="0"/>
                                  </p:stCondLst>
                                  <p:childTnLst>
                                    <p:set>
                                      <p:cBhvr>
                                        <p:cTn id="91" dur="1" fill="hold">
                                          <p:stCondLst>
                                            <p:cond delay="0"/>
                                          </p:stCondLst>
                                        </p:cTn>
                                        <p:tgtEl>
                                          <p:spTgt spid="146456"/>
                                        </p:tgtEl>
                                        <p:attrNameLst>
                                          <p:attrName>style.visibility</p:attrName>
                                        </p:attrNameLst>
                                      </p:cBhvr>
                                      <p:to>
                                        <p:strVal val="visible"/>
                                      </p:to>
                                    </p:set>
                                    <p:animEffect transition="in" filter="dissolve">
                                      <p:cBhvr>
                                        <p:cTn id="92" dur="500"/>
                                        <p:tgtEl>
                                          <p:spTgt spid="146456"/>
                                        </p:tgtEl>
                                      </p:cBhvr>
                                    </p:animEffec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1" nodeType="clickEffect">
                                  <p:stCondLst>
                                    <p:cond delay="0"/>
                                  </p:stCondLst>
                                  <p:childTnLst>
                                    <p:animEffect transition="out" filter="dissolve">
                                      <p:cBhvr>
                                        <p:cTn id="96" dur="500"/>
                                        <p:tgtEl>
                                          <p:spTgt spid="146456"/>
                                        </p:tgtEl>
                                      </p:cBhvr>
                                    </p:animEffect>
                                    <p:set>
                                      <p:cBhvr>
                                        <p:cTn id="97" dur="1" fill="hold">
                                          <p:stCondLst>
                                            <p:cond delay="499"/>
                                          </p:stCondLst>
                                        </p:cTn>
                                        <p:tgtEl>
                                          <p:spTgt spid="1464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49" grpId="0" animBg="1"/>
      <p:bldP spid="146449" grpId="1" animBg="1"/>
      <p:bldP spid="146450" grpId="0" animBg="1"/>
      <p:bldP spid="146450" grpId="1" animBg="1"/>
      <p:bldP spid="146451" grpId="0" animBg="1"/>
      <p:bldP spid="146451" grpId="1" animBg="1"/>
      <p:bldP spid="146452" grpId="0" animBg="1"/>
      <p:bldP spid="146452" grpId="1" animBg="1"/>
      <p:bldP spid="146453" grpId="0" animBg="1"/>
      <p:bldP spid="146453" grpId="1" animBg="1"/>
      <p:bldP spid="146454" grpId="0" animBg="1"/>
      <p:bldP spid="146454" grpId="1" animBg="1"/>
      <p:bldP spid="146455" grpId="0" animBg="1"/>
      <p:bldP spid="146455" grpId="1" animBg="1"/>
      <p:bldP spid="146456" grpId="0" animBg="1"/>
      <p:bldP spid="146456" grpId="1" animBg="1"/>
      <p:bldP spid="146458" grpId="0" animBg="1"/>
      <p:bldP spid="146458" grpId="1" animBg="1"/>
      <p:bldP spid="146460" grpId="0" animBg="1"/>
      <p:bldP spid="146460"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457200" y="92075"/>
            <a:ext cx="2132013" cy="522288"/>
          </a:xfrm>
          <a:prstGeom prst="rect">
            <a:avLst/>
          </a:prstGeom>
          <a:noFill/>
          <a:ln w="9525">
            <a:noFill/>
            <a:miter lim="800000"/>
            <a:headEnd/>
            <a:tailEnd/>
          </a:ln>
        </p:spPr>
        <p:txBody>
          <a:bodyPr wrap="none">
            <a:spAutoFit/>
          </a:bodyPr>
          <a:lstStyle/>
          <a:p>
            <a:r>
              <a:rPr lang="en-US" sz="2800" b="1">
                <a:solidFill>
                  <a:srgbClr val="33CC33"/>
                </a:solidFill>
                <a:latin typeface="OCR A Extended" pitchFamily="50" charset="0"/>
              </a:rPr>
              <a:t>Questions</a:t>
            </a:r>
          </a:p>
        </p:txBody>
      </p:sp>
      <p:sp>
        <p:nvSpPr>
          <p:cNvPr id="47108" name="Text Box 4"/>
          <p:cNvSpPr txBox="1">
            <a:spLocks noChangeArrowheads="1"/>
          </p:cNvSpPr>
          <p:nvPr/>
        </p:nvSpPr>
        <p:spPr bwMode="auto">
          <a:xfrm>
            <a:off x="596900" y="1816100"/>
            <a:ext cx="8180388" cy="3324225"/>
          </a:xfrm>
          <a:prstGeom prst="rect">
            <a:avLst/>
          </a:prstGeom>
          <a:noFill/>
          <a:ln w="9525">
            <a:noFill/>
            <a:miter lim="800000"/>
            <a:headEnd/>
            <a:tailEnd/>
          </a:ln>
        </p:spPr>
        <p:txBody>
          <a:bodyPr>
            <a:spAutoFit/>
          </a:bodyPr>
          <a:lstStyle/>
          <a:p>
            <a:pPr algn="ctr"/>
            <a:r>
              <a:rPr lang="en-US" sz="10600" b="1">
                <a:solidFill>
                  <a:srgbClr val="FFFF66"/>
                </a:solidFill>
                <a:latin typeface="OCR A Extended" pitchFamily="50" charset="0"/>
              </a:rPr>
              <a:t>Questions</a:t>
            </a:r>
          </a:p>
          <a:p>
            <a:pPr algn="ctr"/>
            <a:r>
              <a:rPr lang="en-US" sz="10600" b="1">
                <a:solidFill>
                  <a:srgbClr val="FFFF66"/>
                </a:solidFill>
                <a:latin typeface="OCR A Extended" pitchFamily="50" charset="0"/>
              </a:rPr>
              <a:t>?</a:t>
            </a:r>
          </a:p>
        </p:txBody>
      </p:sp>
      <p:sp>
        <p:nvSpPr>
          <p:cNvPr id="47109" name="Text Box 5"/>
          <p:cNvSpPr txBox="1">
            <a:spLocks noChangeArrowheads="1"/>
          </p:cNvSpPr>
          <p:nvPr/>
        </p:nvSpPr>
        <p:spPr bwMode="auto">
          <a:xfrm>
            <a:off x="596900" y="5486400"/>
            <a:ext cx="8180388" cy="641350"/>
          </a:xfrm>
          <a:prstGeom prst="rect">
            <a:avLst/>
          </a:prstGeom>
          <a:noFill/>
          <a:ln w="9525">
            <a:noFill/>
            <a:miter lim="800000"/>
            <a:headEnd/>
            <a:tailEnd/>
          </a:ln>
        </p:spPr>
        <p:txBody>
          <a:bodyPr>
            <a:spAutoFit/>
          </a:bodyPr>
          <a:lstStyle/>
          <a:p>
            <a:pPr algn="ctr"/>
            <a:r>
              <a:rPr lang="en-US" sz="3600" b="1">
                <a:solidFill>
                  <a:srgbClr val="33CC33"/>
                </a:solidFill>
                <a:latin typeface="OCR A Extended" pitchFamily="50" charset="0"/>
              </a:rPr>
              <a:t>http://www.BackBayAstro.org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47106"/>
                                        </p:tgtEl>
                                        <p:attrNameLst>
                                          <p:attrName>style.visibility</p:attrName>
                                        </p:attrNameLst>
                                      </p:cBhvr>
                                      <p:to>
                                        <p:strVal val="visible"/>
                                      </p:to>
                                    </p:set>
                                    <p:anim calcmode="discrete" valueType="clr">
                                      <p:cBhvr override="childStyle">
                                        <p:cTn id="7" dur="80"/>
                                        <p:tgtEl>
                                          <p:spTgt spid="4710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7106"/>
                                        </p:tgtEl>
                                        <p:attrNameLst>
                                          <p:attrName>fillcolor</p:attrName>
                                        </p:attrNameLst>
                                      </p:cBhvr>
                                      <p:tavLst>
                                        <p:tav tm="0">
                                          <p:val>
                                            <p:clrVal>
                                              <a:schemeClr val="accent2"/>
                                            </p:clrVal>
                                          </p:val>
                                        </p:tav>
                                        <p:tav tm="50000">
                                          <p:val>
                                            <p:clrVal>
                                              <a:schemeClr val="hlink"/>
                                            </p:clrVal>
                                          </p:val>
                                        </p:tav>
                                      </p:tavLst>
                                    </p:anim>
                                    <p:set>
                                      <p:cBhvr>
                                        <p:cTn id="9" dur="80"/>
                                        <p:tgtEl>
                                          <p:spTgt spid="47106"/>
                                        </p:tgtEl>
                                        <p:attrNameLst>
                                          <p:attrName>fill.type</p:attrName>
                                        </p:attrNameLst>
                                      </p:cBhvr>
                                      <p:to>
                                        <p:strVal val="solid"/>
                                      </p:to>
                                    </p:set>
                                  </p:childTnLst>
                                </p:cTn>
                              </p:par>
                            </p:childTnLst>
                          </p:cTn>
                        </p:par>
                        <p:par>
                          <p:cTn id="10" fill="hold">
                            <p:stCondLst>
                              <p:cond delay="400"/>
                            </p:stCondLst>
                            <p:childTnLst>
                              <p:par>
                                <p:cTn id="11" presetID="49" presetClass="entr" presetSubtype="0" decel="100000" fill="hold" grpId="0" nodeType="afterEffect">
                                  <p:stCondLst>
                                    <p:cond delay="0"/>
                                  </p:stCondLst>
                                  <p:childTnLst>
                                    <p:set>
                                      <p:cBhvr>
                                        <p:cTn id="12" dur="1" fill="hold">
                                          <p:stCondLst>
                                            <p:cond delay="0"/>
                                          </p:stCondLst>
                                        </p:cTn>
                                        <p:tgtEl>
                                          <p:spTgt spid="47108"/>
                                        </p:tgtEl>
                                        <p:attrNameLst>
                                          <p:attrName>style.visibility</p:attrName>
                                        </p:attrNameLst>
                                      </p:cBhvr>
                                      <p:to>
                                        <p:strVal val="visible"/>
                                      </p:to>
                                    </p:set>
                                    <p:anim calcmode="lin" valueType="num">
                                      <p:cBhvr>
                                        <p:cTn id="13" dur="2000" fill="hold"/>
                                        <p:tgtEl>
                                          <p:spTgt spid="47108"/>
                                        </p:tgtEl>
                                        <p:attrNameLst>
                                          <p:attrName>ppt_w</p:attrName>
                                        </p:attrNameLst>
                                      </p:cBhvr>
                                      <p:tavLst>
                                        <p:tav tm="0">
                                          <p:val>
                                            <p:fltVal val="0"/>
                                          </p:val>
                                        </p:tav>
                                        <p:tav tm="100000">
                                          <p:val>
                                            <p:strVal val="#ppt_w"/>
                                          </p:val>
                                        </p:tav>
                                      </p:tavLst>
                                    </p:anim>
                                    <p:anim calcmode="lin" valueType="num">
                                      <p:cBhvr>
                                        <p:cTn id="14" dur="2000" fill="hold"/>
                                        <p:tgtEl>
                                          <p:spTgt spid="47108"/>
                                        </p:tgtEl>
                                        <p:attrNameLst>
                                          <p:attrName>ppt_h</p:attrName>
                                        </p:attrNameLst>
                                      </p:cBhvr>
                                      <p:tavLst>
                                        <p:tav tm="0">
                                          <p:val>
                                            <p:fltVal val="0"/>
                                          </p:val>
                                        </p:tav>
                                        <p:tav tm="100000">
                                          <p:val>
                                            <p:strVal val="#ppt_h"/>
                                          </p:val>
                                        </p:tav>
                                      </p:tavLst>
                                    </p:anim>
                                    <p:anim calcmode="lin" valueType="num">
                                      <p:cBhvr>
                                        <p:cTn id="15" dur="2000" fill="hold"/>
                                        <p:tgtEl>
                                          <p:spTgt spid="47108"/>
                                        </p:tgtEl>
                                        <p:attrNameLst>
                                          <p:attrName>style.rotation</p:attrName>
                                        </p:attrNameLst>
                                      </p:cBhvr>
                                      <p:tavLst>
                                        <p:tav tm="0">
                                          <p:val>
                                            <p:fltVal val="360"/>
                                          </p:val>
                                        </p:tav>
                                        <p:tav tm="100000">
                                          <p:val>
                                            <p:fltVal val="0"/>
                                          </p:val>
                                        </p:tav>
                                      </p:tavLst>
                                    </p:anim>
                                    <p:animEffect transition="in" filter="fade">
                                      <p:cBhvr>
                                        <p:cTn id="16" dur="2000"/>
                                        <p:tgtEl>
                                          <p:spTgt spid="47108"/>
                                        </p:tgtEl>
                                      </p:cBhvr>
                                    </p:animEffect>
                                  </p:childTnLst>
                                </p:cTn>
                              </p:par>
                              <p:par>
                                <p:cTn id="17" presetID="27" presetClass="entr" presetSubtype="0" fill="hold" grpId="0" nodeType="withEffect">
                                  <p:stCondLst>
                                    <p:cond delay="2000"/>
                                  </p:stCondLst>
                                  <p:iterate type="lt">
                                    <p:tmPct val="50000"/>
                                  </p:iterate>
                                  <p:childTnLst>
                                    <p:set>
                                      <p:cBhvr>
                                        <p:cTn id="18" dur="1" fill="hold">
                                          <p:stCondLst>
                                            <p:cond delay="0"/>
                                          </p:stCondLst>
                                        </p:cTn>
                                        <p:tgtEl>
                                          <p:spTgt spid="47109"/>
                                        </p:tgtEl>
                                        <p:attrNameLst>
                                          <p:attrName>style.visibility</p:attrName>
                                        </p:attrNameLst>
                                      </p:cBhvr>
                                      <p:to>
                                        <p:strVal val="visible"/>
                                      </p:to>
                                    </p:set>
                                    <p:anim calcmode="discrete" valueType="clr">
                                      <p:cBhvr override="childStyle">
                                        <p:cTn id="19" dur="80"/>
                                        <p:tgtEl>
                                          <p:spTgt spid="47109"/>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47109"/>
                                        </p:tgtEl>
                                        <p:attrNameLst>
                                          <p:attrName>fillcolor</p:attrName>
                                        </p:attrNameLst>
                                      </p:cBhvr>
                                      <p:tavLst>
                                        <p:tav tm="0">
                                          <p:val>
                                            <p:clrVal>
                                              <a:schemeClr val="accent2"/>
                                            </p:clrVal>
                                          </p:val>
                                        </p:tav>
                                        <p:tav tm="50000">
                                          <p:val>
                                            <p:clrVal>
                                              <a:schemeClr val="hlink"/>
                                            </p:clrVal>
                                          </p:val>
                                        </p:tav>
                                      </p:tavLst>
                                    </p:anim>
                                    <p:set>
                                      <p:cBhvr>
                                        <p:cTn id="21" dur="80"/>
                                        <p:tgtEl>
                                          <p:spTgt spid="4710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8" grpId="0"/>
      <p:bldP spid="4710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Text Box 7"/>
          <p:cNvSpPr txBox="1">
            <a:spLocks noChangeArrowheads="1"/>
          </p:cNvSpPr>
          <p:nvPr/>
        </p:nvSpPr>
        <p:spPr bwMode="auto">
          <a:xfrm>
            <a:off x="654050" y="2219325"/>
            <a:ext cx="8180388" cy="1797050"/>
          </a:xfrm>
          <a:prstGeom prst="rect">
            <a:avLst/>
          </a:prstGeom>
          <a:noFill/>
          <a:ln w="9525">
            <a:noFill/>
            <a:miter lim="800000"/>
            <a:headEnd/>
            <a:tailEnd/>
          </a:ln>
        </p:spPr>
        <p:txBody>
          <a:bodyPr>
            <a:spAutoFit/>
          </a:bodyPr>
          <a:lstStyle/>
          <a:p>
            <a:endParaRPr lang="en-US" sz="2400" b="1">
              <a:solidFill>
                <a:srgbClr val="FF0000"/>
              </a:solidFill>
              <a:latin typeface="OCR A Extended" pitchFamily="50" charset="0"/>
            </a:endParaRPr>
          </a:p>
          <a:p>
            <a:pPr algn="ctr"/>
            <a:r>
              <a:rPr lang="en-US" sz="3200" b="1">
                <a:solidFill>
                  <a:srgbClr val="FF0000"/>
                </a:solidFill>
                <a:latin typeface="OCR A Extended" pitchFamily="50" charset="0"/>
              </a:rPr>
              <a:t>Please remember, </a:t>
            </a:r>
            <a:r>
              <a:rPr lang="en-US" sz="3200" b="1" u="sng">
                <a:solidFill>
                  <a:srgbClr val="FF0000"/>
                </a:solidFill>
                <a:latin typeface="OCR A Extended" pitchFamily="50" charset="0"/>
              </a:rPr>
              <a:t>Safety First!</a:t>
            </a:r>
          </a:p>
          <a:p>
            <a:endParaRPr lang="en-US" sz="3200" b="1">
              <a:solidFill>
                <a:srgbClr val="FF0000"/>
              </a:solidFill>
              <a:latin typeface="OCR A Extended" pitchFamily="50" charset="0"/>
            </a:endParaRPr>
          </a:p>
          <a:p>
            <a:r>
              <a:rPr lang="en-US" sz="2400" b="1">
                <a:solidFill>
                  <a:srgbClr val="FF0000"/>
                </a:solidFill>
                <a:latin typeface="OCR A Extended" pitchFamily="50" charset="0"/>
              </a:rPr>
              <a:t>Please do not run or horseplay around the telescopes.</a:t>
            </a:r>
          </a:p>
        </p:txBody>
      </p:sp>
      <p:sp>
        <p:nvSpPr>
          <p:cNvPr id="60422" name="Text Box 6"/>
          <p:cNvSpPr txBox="1">
            <a:spLocks noChangeArrowheads="1"/>
          </p:cNvSpPr>
          <p:nvPr/>
        </p:nvSpPr>
        <p:spPr bwMode="auto">
          <a:xfrm>
            <a:off x="654050" y="2219325"/>
            <a:ext cx="8180388" cy="1797050"/>
          </a:xfrm>
          <a:prstGeom prst="rect">
            <a:avLst/>
          </a:prstGeom>
          <a:noFill/>
          <a:ln w="9525">
            <a:noFill/>
            <a:miter lim="800000"/>
            <a:headEnd/>
            <a:tailEnd/>
          </a:ln>
        </p:spPr>
        <p:txBody>
          <a:bodyPr>
            <a:spAutoFit/>
          </a:bodyPr>
          <a:lstStyle/>
          <a:p>
            <a:endParaRPr lang="en-US" sz="2400" b="1">
              <a:solidFill>
                <a:srgbClr val="FFFF00"/>
              </a:solidFill>
              <a:latin typeface="OCR A Extended" pitchFamily="50" charset="0"/>
            </a:endParaRPr>
          </a:p>
          <a:p>
            <a:pPr algn="ctr"/>
            <a:r>
              <a:rPr lang="en-US" sz="3200" b="1">
                <a:solidFill>
                  <a:srgbClr val="FFFF00"/>
                </a:solidFill>
                <a:latin typeface="OCR A Extended" pitchFamily="50" charset="0"/>
              </a:rPr>
              <a:t>Please remember, </a:t>
            </a:r>
            <a:r>
              <a:rPr lang="en-US" sz="3200" b="1" u="sng">
                <a:solidFill>
                  <a:srgbClr val="FFFF00"/>
                </a:solidFill>
                <a:latin typeface="OCR A Extended" pitchFamily="50" charset="0"/>
              </a:rPr>
              <a:t>Safety First!</a:t>
            </a:r>
          </a:p>
          <a:p>
            <a:endParaRPr lang="en-US" sz="3200" b="1">
              <a:solidFill>
                <a:srgbClr val="FFFF00"/>
              </a:solidFill>
              <a:latin typeface="OCR A Extended" pitchFamily="50" charset="0"/>
            </a:endParaRPr>
          </a:p>
          <a:p>
            <a:r>
              <a:rPr lang="en-US" sz="2400" b="1">
                <a:solidFill>
                  <a:srgbClr val="FFFF00"/>
                </a:solidFill>
                <a:latin typeface="OCR A Extended" pitchFamily="50" charset="0"/>
              </a:rPr>
              <a:t>Please do not run or horseplay around the telescopes.</a:t>
            </a:r>
          </a:p>
        </p:txBody>
      </p:sp>
      <p:sp>
        <p:nvSpPr>
          <p:cNvPr id="60418" name="Text Box 2"/>
          <p:cNvSpPr txBox="1">
            <a:spLocks noChangeArrowheads="1"/>
          </p:cNvSpPr>
          <p:nvPr/>
        </p:nvSpPr>
        <p:spPr bwMode="auto">
          <a:xfrm>
            <a:off x="457200" y="92075"/>
            <a:ext cx="3382963" cy="579438"/>
          </a:xfrm>
          <a:prstGeom prst="rect">
            <a:avLst/>
          </a:prstGeom>
          <a:noFill/>
          <a:ln w="9525">
            <a:noFill/>
            <a:miter lim="800000"/>
            <a:headEnd/>
            <a:tailEnd/>
          </a:ln>
        </p:spPr>
        <p:txBody>
          <a:bodyPr wrap="none">
            <a:spAutoFit/>
          </a:bodyPr>
          <a:lstStyle/>
          <a:p>
            <a:r>
              <a:rPr lang="en-US" sz="3200" b="1">
                <a:solidFill>
                  <a:srgbClr val="33CC33"/>
                </a:solidFill>
                <a:latin typeface="OCR A Extended" pitchFamily="50" charset="0"/>
              </a:rPr>
              <a:t>Safety First!</a:t>
            </a:r>
          </a:p>
        </p:txBody>
      </p:sp>
      <p:sp>
        <p:nvSpPr>
          <p:cNvPr id="60420" name="Text Box 4"/>
          <p:cNvSpPr txBox="1">
            <a:spLocks noChangeArrowheads="1"/>
          </p:cNvSpPr>
          <p:nvPr/>
        </p:nvSpPr>
        <p:spPr bwMode="auto">
          <a:xfrm>
            <a:off x="596900" y="1527175"/>
            <a:ext cx="8180388" cy="457200"/>
          </a:xfrm>
          <a:prstGeom prst="rect">
            <a:avLst/>
          </a:prstGeom>
          <a:noFill/>
          <a:ln w="9525">
            <a:noFill/>
            <a:miter lim="800000"/>
            <a:headEnd/>
            <a:tailEnd/>
          </a:ln>
        </p:spPr>
        <p:txBody>
          <a:bodyPr>
            <a:spAutoFit/>
          </a:bodyPr>
          <a:lstStyle/>
          <a:p>
            <a:r>
              <a:rPr lang="en-US" sz="2400" b="1">
                <a:solidFill>
                  <a:srgbClr val="FFFF66"/>
                </a:solidFill>
                <a:latin typeface="OCR A Extended" pitchFamily="50" charset="0"/>
              </a:rPr>
              <a:t>We will go outside in just a moment.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0418"/>
                                        </p:tgtEl>
                                        <p:attrNameLst>
                                          <p:attrName>style.visibility</p:attrName>
                                        </p:attrNameLst>
                                      </p:cBhvr>
                                      <p:to>
                                        <p:strVal val="visible"/>
                                      </p:to>
                                    </p:set>
                                    <p:anim calcmode="discrete" valueType="clr">
                                      <p:cBhvr override="childStyle">
                                        <p:cTn id="7" dur="80"/>
                                        <p:tgtEl>
                                          <p:spTgt spid="6041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0418"/>
                                        </p:tgtEl>
                                        <p:attrNameLst>
                                          <p:attrName>fillcolor</p:attrName>
                                        </p:attrNameLst>
                                      </p:cBhvr>
                                      <p:tavLst>
                                        <p:tav tm="0">
                                          <p:val>
                                            <p:clrVal>
                                              <a:schemeClr val="accent2"/>
                                            </p:clrVal>
                                          </p:val>
                                        </p:tav>
                                        <p:tav tm="50000">
                                          <p:val>
                                            <p:clrVal>
                                              <a:schemeClr val="hlink"/>
                                            </p:clrVal>
                                          </p:val>
                                        </p:tav>
                                      </p:tavLst>
                                    </p:anim>
                                    <p:set>
                                      <p:cBhvr>
                                        <p:cTn id="9" dur="80"/>
                                        <p:tgtEl>
                                          <p:spTgt spid="60418"/>
                                        </p:tgtEl>
                                        <p:attrNameLst>
                                          <p:attrName>fill.type</p:attrName>
                                        </p:attrNameLst>
                                      </p:cBhvr>
                                      <p:to>
                                        <p:strVal val="solid"/>
                                      </p:to>
                                    </p:set>
                                  </p:childTnLst>
                                </p:cTn>
                              </p:par>
                            </p:childTnLst>
                          </p:cTn>
                        </p:par>
                        <p:par>
                          <p:cTn id="10" fill="hold">
                            <p:stCondLst>
                              <p:cond delay="520"/>
                            </p:stCondLst>
                            <p:childTnLst>
                              <p:par>
                                <p:cTn id="11" presetID="27" presetClass="entr" presetSubtype="0" fill="hold" grpId="0" nodeType="afterEffect">
                                  <p:stCondLst>
                                    <p:cond delay="1000"/>
                                  </p:stCondLst>
                                  <p:iterate type="lt">
                                    <p:tmPct val="50000"/>
                                  </p:iterate>
                                  <p:childTnLst>
                                    <p:set>
                                      <p:cBhvr>
                                        <p:cTn id="12" dur="1" fill="hold">
                                          <p:stCondLst>
                                            <p:cond delay="0"/>
                                          </p:stCondLst>
                                        </p:cTn>
                                        <p:tgtEl>
                                          <p:spTgt spid="60420"/>
                                        </p:tgtEl>
                                        <p:attrNameLst>
                                          <p:attrName>style.visibility</p:attrName>
                                        </p:attrNameLst>
                                      </p:cBhvr>
                                      <p:to>
                                        <p:strVal val="visible"/>
                                      </p:to>
                                    </p:set>
                                    <p:anim calcmode="discrete" valueType="clr">
                                      <p:cBhvr override="childStyle">
                                        <p:cTn id="13" dur="80"/>
                                        <p:tgtEl>
                                          <p:spTgt spid="6042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0420"/>
                                        </p:tgtEl>
                                        <p:attrNameLst>
                                          <p:attrName>fillcolor</p:attrName>
                                        </p:attrNameLst>
                                      </p:cBhvr>
                                      <p:tavLst>
                                        <p:tav tm="0">
                                          <p:val>
                                            <p:clrVal>
                                              <a:schemeClr val="accent2"/>
                                            </p:clrVal>
                                          </p:val>
                                        </p:tav>
                                        <p:tav tm="50000">
                                          <p:val>
                                            <p:clrVal>
                                              <a:schemeClr val="hlink"/>
                                            </p:clrVal>
                                          </p:val>
                                        </p:tav>
                                      </p:tavLst>
                                    </p:anim>
                                    <p:set>
                                      <p:cBhvr>
                                        <p:cTn id="15" dur="80"/>
                                        <p:tgtEl>
                                          <p:spTgt spid="60420"/>
                                        </p:tgtEl>
                                        <p:attrNameLst>
                                          <p:attrName>fill.type</p:attrName>
                                        </p:attrNameLst>
                                      </p:cBhvr>
                                      <p:to>
                                        <p:strVal val="solid"/>
                                      </p:to>
                                    </p:set>
                                  </p:childTnLst>
                                </p:cTn>
                              </p:par>
                            </p:childTnLst>
                          </p:cTn>
                        </p:par>
                        <p:par>
                          <p:cTn id="16" fill="hold">
                            <p:stCondLst>
                              <p:cond delay="2720"/>
                            </p:stCondLst>
                            <p:childTnLst>
                              <p:par>
                                <p:cTn id="17" presetID="27" presetClass="entr" presetSubtype="0" fill="hold" grpId="0" nodeType="afterEffect">
                                  <p:stCondLst>
                                    <p:cond delay="1000"/>
                                  </p:stCondLst>
                                  <p:iterate type="lt">
                                    <p:tmPct val="50000"/>
                                  </p:iterate>
                                  <p:childTnLst>
                                    <p:set>
                                      <p:cBhvr>
                                        <p:cTn id="18" dur="1" fill="hold">
                                          <p:stCondLst>
                                            <p:cond delay="0"/>
                                          </p:stCondLst>
                                        </p:cTn>
                                        <p:tgtEl>
                                          <p:spTgt spid="60422"/>
                                        </p:tgtEl>
                                        <p:attrNameLst>
                                          <p:attrName>style.visibility</p:attrName>
                                        </p:attrNameLst>
                                      </p:cBhvr>
                                      <p:to>
                                        <p:strVal val="visible"/>
                                      </p:to>
                                    </p:set>
                                    <p:anim calcmode="discrete" valueType="clr">
                                      <p:cBhvr override="childStyle">
                                        <p:cTn id="19" dur="80"/>
                                        <p:tgtEl>
                                          <p:spTgt spid="60422"/>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0422"/>
                                        </p:tgtEl>
                                        <p:attrNameLst>
                                          <p:attrName>fillcolor</p:attrName>
                                        </p:attrNameLst>
                                      </p:cBhvr>
                                      <p:tavLst>
                                        <p:tav tm="0">
                                          <p:val>
                                            <p:clrVal>
                                              <a:schemeClr val="accent2"/>
                                            </p:clrVal>
                                          </p:val>
                                        </p:tav>
                                        <p:tav tm="50000">
                                          <p:val>
                                            <p:clrVal>
                                              <a:schemeClr val="hlink"/>
                                            </p:clrVal>
                                          </p:val>
                                        </p:tav>
                                      </p:tavLst>
                                    </p:anim>
                                    <p:set>
                                      <p:cBhvr>
                                        <p:cTn id="21" dur="80"/>
                                        <p:tgtEl>
                                          <p:spTgt spid="60422"/>
                                        </p:tgtEl>
                                        <p:attrNameLst>
                                          <p:attrName>fill.type</p:attrName>
                                        </p:attrNameLst>
                                      </p:cBhvr>
                                      <p:to>
                                        <p:strVal val="solid"/>
                                      </p:to>
                                    </p:set>
                                  </p:childTnLst>
                                </p:cTn>
                              </p:par>
                            </p:childTnLst>
                          </p:cTn>
                        </p:par>
                        <p:par>
                          <p:cTn id="22" fill="hold">
                            <p:stCondLst>
                              <p:cond delay="6640"/>
                            </p:stCondLst>
                            <p:childTnLst>
                              <p:par>
                                <p:cTn id="23" presetID="1" presetClass="entr" presetSubtype="0" fill="hold" grpId="0" nodeType="afterEffect">
                                  <p:stCondLst>
                                    <p:cond delay="0"/>
                                  </p:stCondLst>
                                  <p:childTnLst>
                                    <p:set>
                                      <p:cBhvr>
                                        <p:cTn id="24" dur="1" fill="hold">
                                          <p:stCondLst>
                                            <p:cond delay="0"/>
                                          </p:stCondLst>
                                        </p:cTn>
                                        <p:tgtEl>
                                          <p:spTgt spid="60423"/>
                                        </p:tgtEl>
                                        <p:attrNameLst>
                                          <p:attrName>style.visibility</p:attrName>
                                        </p:attrNameLst>
                                      </p:cBhvr>
                                      <p:to>
                                        <p:strVal val="visible"/>
                                      </p:to>
                                    </p:set>
                                  </p:childTnLst>
                                </p:cTn>
                              </p:par>
                            </p:childTnLst>
                          </p:cTn>
                        </p:par>
                        <p:par>
                          <p:cTn id="25" fill="hold">
                            <p:stCondLst>
                              <p:cond delay="6640"/>
                            </p:stCondLst>
                            <p:childTnLst>
                              <p:par>
                                <p:cTn id="26" presetID="35" presetClass="emph" presetSubtype="0" repeatCount="5000" fill="hold" grpId="1" nodeType="afterEffect">
                                  <p:stCondLst>
                                    <p:cond delay="0"/>
                                  </p:stCondLst>
                                  <p:iterate type="lt">
                                    <p:tmPct val="0"/>
                                  </p:iterate>
                                  <p:childTnLst>
                                    <p:anim calcmode="discrete" valueType="str">
                                      <p:cBhvr>
                                        <p:cTn id="27" dur="1000" fill="hold"/>
                                        <p:tgtEl>
                                          <p:spTgt spid="6042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3" grpId="0"/>
      <p:bldP spid="60422" grpId="0"/>
      <p:bldP spid="60422" grpId="1"/>
      <p:bldP spid="60418" grpId="0"/>
      <p:bldP spid="6042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6" name="Text Box 8"/>
          <p:cNvSpPr txBox="1">
            <a:spLocks noChangeArrowheads="1"/>
          </p:cNvSpPr>
          <p:nvPr/>
        </p:nvSpPr>
        <p:spPr bwMode="auto">
          <a:xfrm>
            <a:off x="596900" y="2909888"/>
            <a:ext cx="8237538" cy="641350"/>
          </a:xfrm>
          <a:prstGeom prst="rect">
            <a:avLst/>
          </a:prstGeom>
          <a:noFill/>
          <a:ln w="12700">
            <a:noFill/>
            <a:miter lim="800000"/>
            <a:headEnd type="none" w="sm" len="sm"/>
            <a:tailEnd type="none" w="sm" len="sm"/>
          </a:ln>
        </p:spPr>
        <p:txBody>
          <a:bodyPr>
            <a:spAutoFit/>
          </a:bodyPr>
          <a:lstStyle/>
          <a:p>
            <a:pPr algn="ctr">
              <a:spcBef>
                <a:spcPct val="50000"/>
              </a:spcBef>
            </a:pPr>
            <a:r>
              <a:rPr lang="en-US" sz="3600" b="1">
                <a:solidFill>
                  <a:srgbClr val="FFFF66"/>
                </a:solidFill>
                <a:latin typeface="OCR A Extended" pitchFamily="50" charset="0"/>
              </a:rPr>
              <a:t>And now, we urge you . . .</a:t>
            </a: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8376">
                                            <p:txEl>
                                              <p:pRg st="0" end="0"/>
                                            </p:txEl>
                                          </p:spTgt>
                                        </p:tgtEl>
                                        <p:attrNameLst>
                                          <p:attrName>style.visibility</p:attrName>
                                        </p:attrNameLst>
                                      </p:cBhvr>
                                      <p:to>
                                        <p:strVal val="visible"/>
                                      </p:to>
                                    </p:set>
                                    <p:anim calcmode="lin" valueType="num">
                                      <p:cBhvr additive="base">
                                        <p:cTn id="7" dur="500" fill="hold"/>
                                        <p:tgtEl>
                                          <p:spTgt spid="5837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8376">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6" presetClass="emph" presetSubtype="0" fill="hold" nodeType="afterEffect">
                                  <p:stCondLst>
                                    <p:cond delay="0"/>
                                  </p:stCondLst>
                                  <p:childTnLst>
                                    <p:animScale>
                                      <p:cBhvr>
                                        <p:cTn id="11" dur="2000" fill="hold"/>
                                        <p:tgtEl>
                                          <p:spTgt spid="58376">
                                            <p:txEl>
                                              <p:pRg st="0" end="0"/>
                                            </p:txEl>
                                          </p:spTgt>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6" grpId="0" build="allAtOnce"/>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2438400" y="2840038"/>
            <a:ext cx="3956050" cy="1189037"/>
          </a:xfrm>
          <a:prstGeom prst="rect">
            <a:avLst/>
          </a:prstGeom>
          <a:noFill/>
          <a:ln w="12700">
            <a:noFill/>
            <a:miter lim="800000"/>
            <a:headEnd type="none" w="sm" len="sm"/>
            <a:tailEnd type="none" w="sm" len="sm"/>
          </a:ln>
        </p:spPr>
        <p:txBody>
          <a:bodyPr wrap="none">
            <a:spAutoFit/>
          </a:bodyPr>
          <a:lstStyle/>
          <a:p>
            <a:r>
              <a:rPr lang="en-US" sz="7200" i="1">
                <a:solidFill>
                  <a:srgbClr val="FFFF00"/>
                </a:solidFill>
                <a:latin typeface="Impact" pitchFamily="34" charset="0"/>
              </a:rPr>
              <a:t>Boldly GO!</a:t>
            </a:r>
          </a:p>
        </p:txBody>
      </p:sp>
      <p:sp>
        <p:nvSpPr>
          <p:cNvPr id="59397" name="Rectangle 5"/>
          <p:cNvSpPr>
            <a:spLocks noChangeArrowheads="1"/>
          </p:cNvSpPr>
          <p:nvPr/>
        </p:nvSpPr>
        <p:spPr bwMode="auto">
          <a:xfrm>
            <a:off x="596900" y="1585913"/>
            <a:ext cx="8237538" cy="3751262"/>
          </a:xfrm>
          <a:prstGeom prst="rect">
            <a:avLst/>
          </a:prstGeom>
          <a:noFill/>
          <a:ln w="9525">
            <a:noFill/>
            <a:miter lim="800000"/>
            <a:headEnd/>
            <a:tailEnd/>
          </a:ln>
        </p:spPr>
        <p:txBody>
          <a:bodyPr>
            <a:spAutoFit/>
          </a:bodyPr>
          <a:lstStyle/>
          <a:p>
            <a:pPr algn="ctr"/>
            <a:r>
              <a:rPr lang="en-US" sz="4800" b="1">
                <a:solidFill>
                  <a:srgbClr val="FFFF66"/>
                </a:solidFill>
              </a:rPr>
              <a:t>Now, please Join us outside for a “tour” of the night sky followed by a look through the telescopes.</a:t>
            </a:r>
          </a:p>
        </p:txBody>
      </p:sp>
      <p:sp>
        <p:nvSpPr>
          <p:cNvPr id="69636" name="Text Box 6"/>
          <p:cNvSpPr txBox="1">
            <a:spLocks noChangeArrowheads="1"/>
          </p:cNvSpPr>
          <p:nvPr/>
        </p:nvSpPr>
        <p:spPr bwMode="auto">
          <a:xfrm>
            <a:off x="1282700" y="1338263"/>
            <a:ext cx="184150" cy="366712"/>
          </a:xfrm>
          <a:prstGeom prst="rect">
            <a:avLst/>
          </a:prstGeom>
          <a:noFill/>
          <a:ln w="9525">
            <a:noFill/>
            <a:miter lim="800000"/>
            <a:headEnd/>
            <a:tailEnd/>
          </a:ln>
        </p:spPr>
        <p:txBody>
          <a:bodyPr>
            <a:spAutoFit/>
          </a:bodyPr>
          <a:lstStyle/>
          <a:p>
            <a:pPr>
              <a:spcBef>
                <a:spcPct val="50000"/>
              </a:spcBef>
            </a:pPr>
            <a:endParaRPr lang="en-US" sz="1800"/>
          </a:p>
        </p:txBody>
      </p:sp>
    </p:spTree>
  </p:cSld>
  <p:clrMapOvr>
    <a:masterClrMapping/>
  </p:clrMapOvr>
  <p:transition advClick="0" advTm="8000">
    <p:sndAc>
      <p:stSnd>
        <p:snd r:embed="rId3" name="boldly.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500"/>
                                  </p:stCondLst>
                                  <p:childTnLst>
                                    <p:set>
                                      <p:cBhvr>
                                        <p:cTn id="6" dur="1" fill="hold">
                                          <p:stCondLst>
                                            <p:cond delay="0"/>
                                          </p:stCondLst>
                                        </p:cTn>
                                        <p:tgtEl>
                                          <p:spTgt spid="59394"/>
                                        </p:tgtEl>
                                        <p:attrNameLst>
                                          <p:attrName>style.visibility</p:attrName>
                                        </p:attrNameLst>
                                      </p:cBhvr>
                                      <p:to>
                                        <p:strVal val="visible"/>
                                      </p:to>
                                    </p:set>
                                    <p:anim calcmode="lin" valueType="num">
                                      <p:cBhvr>
                                        <p:cTn id="7" dur="500" fill="hold"/>
                                        <p:tgtEl>
                                          <p:spTgt spid="59394"/>
                                        </p:tgtEl>
                                        <p:attrNameLst>
                                          <p:attrName>ppt_w</p:attrName>
                                        </p:attrNameLst>
                                      </p:cBhvr>
                                      <p:tavLst>
                                        <p:tav tm="0">
                                          <p:val>
                                            <p:fltVal val="0"/>
                                          </p:val>
                                        </p:tav>
                                        <p:tav tm="100000">
                                          <p:val>
                                            <p:strVal val="#ppt_w"/>
                                          </p:val>
                                        </p:tav>
                                      </p:tavLst>
                                    </p:anim>
                                    <p:anim calcmode="lin" valueType="num">
                                      <p:cBhvr>
                                        <p:cTn id="8" dur="500" fill="hold"/>
                                        <p:tgtEl>
                                          <p:spTgt spid="59394"/>
                                        </p:tgtEl>
                                        <p:attrNameLst>
                                          <p:attrName>ppt_h</p:attrName>
                                        </p:attrNameLst>
                                      </p:cBhvr>
                                      <p:tavLst>
                                        <p:tav tm="0">
                                          <p:val>
                                            <p:fltVal val="0"/>
                                          </p:val>
                                        </p:tav>
                                        <p:tav tm="100000">
                                          <p:val>
                                            <p:strVal val="#ppt_h"/>
                                          </p:val>
                                        </p:tav>
                                      </p:tavLst>
                                    </p:anim>
                                  </p:childTnLst>
                                </p:cTn>
                              </p:par>
                              <p:par>
                                <p:cTn id="9" presetID="6" presetClass="emph" presetSubtype="0" fill="hold" grpId="1" nodeType="withEffect">
                                  <p:stCondLst>
                                    <p:cond delay="0"/>
                                  </p:stCondLst>
                                  <p:childTnLst>
                                    <p:animScale>
                                      <p:cBhvr>
                                        <p:cTn id="10" dur="2000" fill="hold"/>
                                        <p:tgtEl>
                                          <p:spTgt spid="59394"/>
                                        </p:tgtEl>
                                      </p:cBhvr>
                                      <p:by x="150000" y="150000"/>
                                    </p:animScale>
                                  </p:childTnLst>
                                </p:cTn>
                              </p:par>
                              <p:par>
                                <p:cTn id="11" presetID="8" presetClass="emph" presetSubtype="0" repeatCount="2000" fill="hold" grpId="2" nodeType="withEffect">
                                  <p:stCondLst>
                                    <p:cond delay="0"/>
                                  </p:stCondLst>
                                  <p:childTnLst>
                                    <p:animRot by="21600000">
                                      <p:cBhvr>
                                        <p:cTn id="12" dur="1000" fill="hold"/>
                                        <p:tgtEl>
                                          <p:spTgt spid="59394"/>
                                        </p:tgtEl>
                                        <p:attrNameLst>
                                          <p:attrName>r</p:attrName>
                                        </p:attrNameLst>
                                      </p:cBhvr>
                                    </p:animRot>
                                  </p:childTnLst>
                                </p:cTn>
                              </p:par>
                              <p:par>
                                <p:cTn id="13" presetID="10" presetClass="exit" presetSubtype="0" fill="hold" grpId="3" nodeType="withEffect">
                                  <p:stCondLst>
                                    <p:cond delay="4000"/>
                                  </p:stCondLst>
                                  <p:childTnLst>
                                    <p:animEffect transition="out" filter="fade">
                                      <p:cBhvr>
                                        <p:cTn id="14" dur="5000"/>
                                        <p:tgtEl>
                                          <p:spTgt spid="59394"/>
                                        </p:tgtEl>
                                      </p:cBhvr>
                                    </p:animEffect>
                                    <p:set>
                                      <p:cBhvr>
                                        <p:cTn id="15" dur="1" fill="hold">
                                          <p:stCondLst>
                                            <p:cond delay="4999"/>
                                          </p:stCondLst>
                                        </p:cTn>
                                        <p:tgtEl>
                                          <p:spTgt spid="59394"/>
                                        </p:tgtEl>
                                        <p:attrNameLst>
                                          <p:attrName>style.visibility</p:attrName>
                                        </p:attrNameLst>
                                      </p:cBhvr>
                                      <p:to>
                                        <p:strVal val="hidden"/>
                                      </p:to>
                                    </p:set>
                                  </p:childTnLst>
                                </p:cTn>
                              </p:par>
                              <p:par>
                                <p:cTn id="16" presetID="10" presetClass="entr" presetSubtype="0" fill="hold" grpId="0" nodeType="withEffect">
                                  <p:stCondLst>
                                    <p:cond delay="5000"/>
                                  </p:stCondLst>
                                  <p:childTnLst>
                                    <p:set>
                                      <p:cBhvr>
                                        <p:cTn id="17" dur="1" fill="hold">
                                          <p:stCondLst>
                                            <p:cond delay="0"/>
                                          </p:stCondLst>
                                        </p:cTn>
                                        <p:tgtEl>
                                          <p:spTgt spid="59397"/>
                                        </p:tgtEl>
                                        <p:attrNameLst>
                                          <p:attrName>style.visibility</p:attrName>
                                        </p:attrNameLst>
                                      </p:cBhvr>
                                      <p:to>
                                        <p:strVal val="visible"/>
                                      </p:to>
                                    </p:set>
                                    <p:animEffect transition="in" filter="fade">
                                      <p:cBhvr>
                                        <p:cTn id="18" dur="2000"/>
                                        <p:tgtEl>
                                          <p:spTgt spid="59397"/>
                                        </p:tgtEl>
                                      </p:cBhvr>
                                    </p:animEffect>
                                  </p:childTnLst>
                                </p:cTn>
                              </p:par>
                            </p:childTnLst>
                          </p:cTn>
                        </p:par>
                        <p:par>
                          <p:cTn id="19" fill="hold">
                            <p:stCondLst>
                              <p:cond delay="9000"/>
                            </p:stCondLst>
                            <p:childTnLst>
                              <p:par>
                                <p:cTn id="20" presetID="10" presetClass="exit" presetSubtype="0" fill="hold" grpId="1" nodeType="afterEffect">
                                  <p:stCondLst>
                                    <p:cond delay="0"/>
                                  </p:stCondLst>
                                  <p:childTnLst>
                                    <p:animEffect transition="out" filter="fade">
                                      <p:cBhvr>
                                        <p:cTn id="21" dur="2000"/>
                                        <p:tgtEl>
                                          <p:spTgt spid="59397"/>
                                        </p:tgtEl>
                                      </p:cBhvr>
                                    </p:animEffect>
                                    <p:set>
                                      <p:cBhvr>
                                        <p:cTn id="22" dur="1" fill="hold">
                                          <p:stCondLst>
                                            <p:cond delay="1999"/>
                                          </p:stCondLst>
                                        </p:cTn>
                                        <p:tgtEl>
                                          <p:spTgt spid="593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4" grpId="1"/>
      <p:bldP spid="59394" grpId="2"/>
      <p:bldP spid="59394" grpId="3"/>
      <p:bldP spid="59397" grpId="0"/>
      <p:bldP spid="59397"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838200" y="1524000"/>
            <a:ext cx="7532688" cy="2286000"/>
          </a:xfrm>
          <a:prstGeom prst="rect">
            <a:avLst/>
          </a:prstGeom>
          <a:noFill/>
          <a:ln w="12700">
            <a:noFill/>
            <a:miter lim="800000"/>
            <a:headEnd type="none" w="sm" len="sm"/>
            <a:tailEnd type="none" w="sm" len="sm"/>
          </a:ln>
        </p:spPr>
        <p:txBody>
          <a:bodyPr wrap="none">
            <a:spAutoFit/>
          </a:bodyPr>
          <a:lstStyle/>
          <a:p>
            <a:r>
              <a:rPr lang="en-US" sz="7200" i="1">
                <a:solidFill>
                  <a:srgbClr val="FFFF00"/>
                </a:solidFill>
                <a:latin typeface="Impact" pitchFamily="34" charset="0"/>
              </a:rPr>
              <a:t>Go  out and look </a:t>
            </a:r>
          </a:p>
          <a:p>
            <a:r>
              <a:rPr lang="en-US" sz="7200" i="1">
                <a:solidFill>
                  <a:srgbClr val="FFFF00"/>
                </a:solidFill>
                <a:latin typeface="Impact" pitchFamily="34" charset="0"/>
              </a:rPr>
              <a:t>. . . for  some Moons!</a:t>
            </a:r>
          </a:p>
        </p:txBody>
      </p:sp>
      <p:sp>
        <p:nvSpPr>
          <p:cNvPr id="148484" name="Text Box 4"/>
          <p:cNvSpPr txBox="1">
            <a:spLocks noChangeArrowheads="1"/>
          </p:cNvSpPr>
          <p:nvPr/>
        </p:nvSpPr>
        <p:spPr bwMode="auto">
          <a:xfrm>
            <a:off x="2159000" y="5715000"/>
            <a:ext cx="4805363" cy="523875"/>
          </a:xfrm>
          <a:prstGeom prst="rect">
            <a:avLst/>
          </a:prstGeom>
          <a:noFill/>
          <a:ln w="12700">
            <a:noFill/>
            <a:miter lim="800000"/>
            <a:headEnd type="none" w="sm" len="sm"/>
            <a:tailEnd type="none" w="sm" len="sm"/>
          </a:ln>
        </p:spPr>
        <p:txBody>
          <a:bodyPr wrap="none">
            <a:spAutoFit/>
          </a:bodyPr>
          <a:lstStyle/>
          <a:p>
            <a:pPr algn="ctr">
              <a:spcBef>
                <a:spcPct val="50000"/>
              </a:spcBef>
            </a:pPr>
            <a:r>
              <a:rPr lang="en-US" sz="2800" b="1">
                <a:solidFill>
                  <a:srgbClr val="FF7C80"/>
                </a:solidFill>
                <a:latin typeface="Bradley Hand ITC" pitchFamily="66" charset="0"/>
              </a:rPr>
              <a:t>Lunar Festival, May 22, 2007</a:t>
            </a:r>
          </a:p>
        </p:txBody>
      </p:sp>
      <p:pic>
        <p:nvPicPr>
          <p:cNvPr id="148485" name="Picture 5" descr="m088 1st Qtr Moon"/>
          <p:cNvPicPr>
            <a:picLocks noChangeAspect="1" noChangeArrowheads="1"/>
          </p:cNvPicPr>
          <p:nvPr/>
        </p:nvPicPr>
        <p:blipFill>
          <a:blip r:embed="rId3"/>
          <a:srcRect/>
          <a:stretch>
            <a:fillRect/>
          </a:stretch>
        </p:blipFill>
        <p:spPr bwMode="auto">
          <a:xfrm>
            <a:off x="2895600" y="3657600"/>
            <a:ext cx="2133600" cy="2133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48482"/>
                                        </p:tgtEl>
                                        <p:attrNameLst>
                                          <p:attrName>style.visibility</p:attrName>
                                        </p:attrNameLst>
                                      </p:cBhvr>
                                      <p:to>
                                        <p:strVal val="visible"/>
                                      </p:to>
                                    </p:set>
                                    <p:anim calcmode="lin" valueType="num">
                                      <p:cBhvr>
                                        <p:cTn id="7" dur="500" fill="hold"/>
                                        <p:tgtEl>
                                          <p:spTgt spid="148482"/>
                                        </p:tgtEl>
                                        <p:attrNameLst>
                                          <p:attrName>ppt_w</p:attrName>
                                        </p:attrNameLst>
                                      </p:cBhvr>
                                      <p:tavLst>
                                        <p:tav tm="0">
                                          <p:val>
                                            <p:fltVal val="0"/>
                                          </p:val>
                                        </p:tav>
                                        <p:tav tm="100000">
                                          <p:val>
                                            <p:strVal val="#ppt_w"/>
                                          </p:val>
                                        </p:tav>
                                      </p:tavLst>
                                    </p:anim>
                                    <p:anim calcmode="lin" valueType="num">
                                      <p:cBhvr>
                                        <p:cTn id="8" dur="500" fill="hold"/>
                                        <p:tgtEl>
                                          <p:spTgt spid="1484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6" presetClass="emph" presetSubtype="0" fill="hold" grpId="1" nodeType="afterEffect">
                                  <p:stCondLst>
                                    <p:cond delay="0"/>
                                  </p:stCondLst>
                                  <p:childTnLst>
                                    <p:animScale>
                                      <p:cBhvr>
                                        <p:cTn id="11" dur="2000" fill="hold"/>
                                        <p:tgtEl>
                                          <p:spTgt spid="148482"/>
                                        </p:tgtEl>
                                      </p:cBhvr>
                                      <p:by x="25000" y="25000"/>
                                    </p:animScale>
                                  </p:childTnLst>
                                </p:cTn>
                              </p:par>
                            </p:childTnLst>
                          </p:cTn>
                        </p:par>
                        <p:par>
                          <p:cTn id="12" fill="hold">
                            <p:stCondLst>
                              <p:cond delay="2500"/>
                            </p:stCondLst>
                            <p:childTnLst>
                              <p:par>
                                <p:cTn id="13" presetID="64" presetClass="path" presetSubtype="0" accel="50000" decel="50000" fill="hold" nodeType="afterEffect">
                                  <p:stCondLst>
                                    <p:cond delay="0"/>
                                  </p:stCondLst>
                                  <p:childTnLst>
                                    <p:animMotion origin="layout" path="M 0.0 0.0  L 0.0 -0.33387  E" pathEditMode="relative" ptsTypes="">
                                      <p:cBhvr>
                                        <p:cTn id="14" dur="2000" fill="hold"/>
                                        <p:tgtEl>
                                          <p:spTgt spid="148485"/>
                                        </p:tgtEl>
                                        <p:attrNameLst>
                                          <p:attrName>ppt_x</p:attrName>
                                          <p:attrName>ppt_y</p:attrName>
                                        </p:attrNameLst>
                                      </p:cBhvr>
                                    </p:animMotion>
                                  </p:childTnLst>
                                </p:cTn>
                              </p:par>
                              <p:par>
                                <p:cTn id="15" presetID="6" presetClass="emph" presetSubtype="0" fill="hold" nodeType="withEffect">
                                  <p:stCondLst>
                                    <p:cond delay="0"/>
                                  </p:stCondLst>
                                  <p:childTnLst>
                                    <p:animScale>
                                      <p:cBhvr>
                                        <p:cTn id="16" dur="2000" fill="hold"/>
                                        <p:tgtEl>
                                          <p:spTgt spid="148485"/>
                                        </p:tgtEl>
                                      </p:cBhvr>
                                      <p:by x="150000" y="150000"/>
                                    </p:animScale>
                                  </p:childTnLst>
                                </p:cTn>
                              </p:par>
                              <p:par>
                                <p:cTn id="17" presetID="6" presetClass="emph" presetSubtype="0" fill="hold" nodeType="withEffect">
                                  <p:stCondLst>
                                    <p:cond delay="0"/>
                                  </p:stCondLst>
                                  <p:childTnLst>
                                    <p:animScale>
                                      <p:cBhvr>
                                        <p:cTn id="18" dur="2000" fill="hold"/>
                                        <p:tgtEl>
                                          <p:spTgt spid="148485"/>
                                        </p:tgtEl>
                                      </p:cBhvr>
                                      <p:by x="150000" y="150000"/>
                                    </p:animScale>
                                  </p:childTnLst>
                                </p:cTn>
                              </p:par>
                              <p:par>
                                <p:cTn id="19" presetID="2" presetClass="entr" presetSubtype="8" fill="hold" grpId="0" nodeType="withEffect">
                                  <p:stCondLst>
                                    <p:cond delay="0"/>
                                  </p:stCondLst>
                                  <p:childTnLst>
                                    <p:set>
                                      <p:cBhvr>
                                        <p:cTn id="20" dur="1" fill="hold">
                                          <p:stCondLst>
                                            <p:cond delay="0"/>
                                          </p:stCondLst>
                                        </p:cTn>
                                        <p:tgtEl>
                                          <p:spTgt spid="148484"/>
                                        </p:tgtEl>
                                        <p:attrNameLst>
                                          <p:attrName>style.visibility</p:attrName>
                                        </p:attrNameLst>
                                      </p:cBhvr>
                                      <p:to>
                                        <p:strVal val="visible"/>
                                      </p:to>
                                    </p:set>
                                    <p:anim calcmode="lin" valueType="num">
                                      <p:cBhvr additive="base">
                                        <p:cTn id="21" dur="3000" fill="hold"/>
                                        <p:tgtEl>
                                          <p:spTgt spid="148484"/>
                                        </p:tgtEl>
                                        <p:attrNameLst>
                                          <p:attrName>ppt_x</p:attrName>
                                        </p:attrNameLst>
                                      </p:cBhvr>
                                      <p:tavLst>
                                        <p:tav tm="0">
                                          <p:val>
                                            <p:strVal val="0-#ppt_w/2"/>
                                          </p:val>
                                        </p:tav>
                                        <p:tav tm="100000">
                                          <p:val>
                                            <p:strVal val="#ppt_x"/>
                                          </p:val>
                                        </p:tav>
                                      </p:tavLst>
                                    </p:anim>
                                    <p:anim calcmode="lin" valueType="num">
                                      <p:cBhvr additive="base">
                                        <p:cTn id="22" dur="3000" fill="hold"/>
                                        <p:tgtEl>
                                          <p:spTgt spid="1484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2" grpId="0"/>
      <p:bldP spid="148482" grpId="1"/>
      <p:bldP spid="148484" grpId="0"/>
    </p:bldLst>
  </p:timing>
</p:sld>
</file>

<file path=ppt/theme/theme1.xml><?xml version="1.0" encoding="utf-8"?>
<a:theme xmlns:a="http://schemas.openxmlformats.org/drawingml/2006/main" name="Globe">
  <a:themeElements>
    <a:clrScheme name="Globe 9">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3300"/>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
      <a:clrScheme name="Globe 9">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3300"/>
        </a:hlink>
        <a:folHlink>
          <a:srgbClr val="FFCC66"/>
        </a:folHlink>
      </a:clrScheme>
      <a:clrMap bg1="dk2" tx1="lt1" bg2="dk1" tx2="lt2" accent1="accent1" accent2="accent2" accent3="accent3" accent4="accent4" accent5="accent5" accent6="accent6" hlink="hlink" folHlink="folHlink"/>
    </a:extraClrScheme>
    <a:extraClrScheme>
      <a:clrScheme name="Globe 10">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99"/>
        </a:hlink>
        <a:folHlink>
          <a:srgbClr val="FFCC6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Globe</Template>
  <TotalTime>10491</TotalTime>
  <Words>1434</Words>
  <Application>Microsoft PowerPoint</Application>
  <PresentationFormat>On-screen Show (4:3)</PresentationFormat>
  <Paragraphs>280</Paragraphs>
  <Slides>53</Slides>
  <Notes>29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53</vt:i4>
      </vt:variant>
    </vt:vector>
  </HeadingPairs>
  <TitlesOfParts>
    <vt:vector size="66" baseType="lpstr">
      <vt:lpstr>Verdana</vt:lpstr>
      <vt:lpstr>Arial</vt:lpstr>
      <vt:lpstr>Wingdings</vt:lpstr>
      <vt:lpstr>Times New Roman</vt:lpstr>
      <vt:lpstr>Bermuda Solid</vt:lpstr>
      <vt:lpstr>Bradley Hand ITC</vt:lpstr>
      <vt:lpstr>Book Antiqua</vt:lpstr>
      <vt:lpstr>Tahoma</vt:lpstr>
      <vt:lpstr>Final Frontier</vt:lpstr>
      <vt:lpstr>Wide Latin</vt:lpstr>
      <vt:lpstr>OCR A Extended</vt:lpstr>
      <vt:lpstr>Impact</vt:lpstr>
      <vt:lpstr>Globe</vt:lpstr>
      <vt:lpstr>Slide 1</vt:lpstr>
      <vt:lpstr>MOONS</vt:lpstr>
      <vt:lpstr>The Back Bay Amateur Astronomers </vt:lpstr>
      <vt:lpstr>Your “Solar System Ambassador”</vt:lpstr>
      <vt:lpstr>Slide 5</vt:lpstr>
      <vt:lpstr>Slide 6</vt:lpstr>
      <vt:lpstr>Planets with moons in our Solar System</vt:lpstr>
      <vt:lpstr>Our Moon, Luna</vt:lpstr>
      <vt:lpstr>Slide 9</vt:lpstr>
      <vt:lpstr>Slide 10</vt:lpstr>
      <vt:lpstr>Slide 11</vt:lpstr>
      <vt:lpstr>Slide 12</vt:lpstr>
      <vt:lpstr>Slide 13</vt:lpstr>
      <vt:lpstr>Slide 14</vt:lpstr>
      <vt:lpstr>Slide 15</vt:lpstr>
      <vt:lpstr>More “Moon Shots”</vt:lpstr>
      <vt:lpstr>More “Moon Shots”</vt:lpstr>
      <vt:lpstr>Moon Exploration</vt:lpstr>
      <vt:lpstr>But our Moon, Luna, is just one of many moons in our solar system</vt:lpstr>
      <vt:lpstr>Mars has two moons . . .</vt:lpstr>
      <vt:lpstr>Mars’s moons</vt:lpstr>
      <vt:lpstr>Jupiter's moons</vt:lpstr>
      <vt:lpstr>Slide 23</vt:lpstr>
      <vt:lpstr>Slide 24</vt:lpstr>
      <vt:lpstr>Galileo Galilei discovered the first four of them in 1610</vt:lpstr>
      <vt:lpstr>Saturn’s moons</vt:lpstr>
      <vt:lpstr>Slide 27</vt:lpstr>
      <vt:lpstr>Slide 28</vt:lpstr>
      <vt:lpstr>Moons of Saturn</vt:lpstr>
      <vt:lpstr>Moons of Saturn</vt:lpstr>
      <vt:lpstr>Slide 31</vt:lpstr>
      <vt:lpstr>Slide 32</vt:lpstr>
      <vt:lpstr>Slide 33</vt:lpstr>
      <vt:lpstr>Uranus’s moons</vt:lpstr>
      <vt:lpstr>Slide 35</vt:lpstr>
      <vt:lpstr>Slide 36</vt:lpstr>
      <vt:lpstr>Uranus, the 7th Planet</vt:lpstr>
      <vt:lpstr>Neptune’s moons</vt:lpstr>
      <vt:lpstr>Moons of Neptune</vt:lpstr>
      <vt:lpstr>Moons of Neptune</vt:lpstr>
      <vt:lpstr>Pluto’s moons</vt:lpstr>
      <vt:lpstr>Moons of Pluto</vt:lpstr>
      <vt:lpstr>Moons of Pluto</vt:lpstr>
      <vt:lpstr>Slide 44</vt:lpstr>
      <vt:lpstr>Slide 45</vt:lpstr>
      <vt:lpstr>Slide 46</vt:lpstr>
      <vt:lpstr>TONIGHT’S SKY</vt:lpstr>
      <vt:lpstr>TONIGHT’S SKY</vt:lpstr>
      <vt:lpstr>Slide 49</vt:lpstr>
      <vt:lpstr>Slide 50</vt:lpstr>
      <vt:lpstr>Slide 51</vt:lpstr>
      <vt:lpstr>Slide 52</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Gimme Some SPACE!</dc:title>
  <dc:creator>George Reynolds;Kevin Weiner</dc:creator>
  <cp:lastModifiedBy>Kevin Weiner</cp:lastModifiedBy>
  <cp:revision>135</cp:revision>
  <dcterms:created xsi:type="dcterms:W3CDTF">2004-11-02T06:46:09Z</dcterms:created>
  <dcterms:modified xsi:type="dcterms:W3CDTF">2008-09-30T02:44:24Z</dcterms:modified>
</cp:coreProperties>
</file>