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Default Extension="wav" ContentType="audio/wav"/>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Lst>
  <p:notesMasterIdLst>
    <p:notesMasterId r:id="rId70"/>
  </p:notesMasterIdLst>
  <p:handoutMasterIdLst>
    <p:handoutMasterId r:id="rId71"/>
  </p:handoutMasterIdLst>
  <p:sldIdLst>
    <p:sldId id="256" r:id="rId3"/>
    <p:sldId id="291" r:id="rId4"/>
    <p:sldId id="292" r:id="rId5"/>
    <p:sldId id="259" r:id="rId6"/>
    <p:sldId id="308" r:id="rId7"/>
    <p:sldId id="260" r:id="rId8"/>
    <p:sldId id="309" r:id="rId9"/>
    <p:sldId id="297" r:id="rId10"/>
    <p:sldId id="298" r:id="rId11"/>
    <p:sldId id="316" r:id="rId12"/>
    <p:sldId id="317" r:id="rId13"/>
    <p:sldId id="318" r:id="rId14"/>
    <p:sldId id="319" r:id="rId15"/>
    <p:sldId id="320" r:id="rId16"/>
    <p:sldId id="321" r:id="rId17"/>
    <p:sldId id="322" r:id="rId18"/>
    <p:sldId id="323"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61"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 id="353" r:id="rId49"/>
    <p:sldId id="354" r:id="rId50"/>
    <p:sldId id="355" r:id="rId51"/>
    <p:sldId id="356" r:id="rId52"/>
    <p:sldId id="357" r:id="rId53"/>
    <p:sldId id="358" r:id="rId54"/>
    <p:sldId id="359" r:id="rId55"/>
    <p:sldId id="360" r:id="rId56"/>
    <p:sldId id="363" r:id="rId57"/>
    <p:sldId id="362" r:id="rId58"/>
    <p:sldId id="364" r:id="rId59"/>
    <p:sldId id="307" r:id="rId60"/>
    <p:sldId id="300" r:id="rId61"/>
    <p:sldId id="305" r:id="rId62"/>
    <p:sldId id="365" r:id="rId63"/>
    <p:sldId id="306" r:id="rId64"/>
    <p:sldId id="290" r:id="rId65"/>
    <p:sldId id="303" r:id="rId66"/>
    <p:sldId id="301" r:id="rId67"/>
    <p:sldId id="302" r:id="rId68"/>
    <p:sldId id="312" r:id="rId69"/>
  </p:sldIdLst>
  <p:sldSz cx="9144000" cy="6858000" type="screen4x3"/>
  <p:notesSz cx="6856413" cy="9083675"/>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000066"/>
    <a:srgbClr val="FFFF66"/>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276" autoAdjust="0"/>
    <p:restoredTop sz="99893" autoAdjust="0"/>
  </p:normalViewPr>
  <p:slideViewPr>
    <p:cSldViewPr showGuides="1">
      <p:cViewPr varScale="1">
        <p:scale>
          <a:sx n="55" d="100"/>
          <a:sy n="55" d="100"/>
        </p:scale>
        <p:origin x="-1594" y="-72"/>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notesViewPr>
    <p:cSldViewPr showGuides="1">
      <p:cViewPr varScale="1">
        <p:scale>
          <a:sx n="48" d="100"/>
          <a:sy n="48" d="100"/>
        </p:scale>
        <p:origin x="-1212" y="-90"/>
      </p:cViewPr>
      <p:guideLst>
        <p:guide orient="horz" pos="2861"/>
        <p:guide pos="2160"/>
      </p:guideLst>
    </p:cSldViewPr>
  </p:notesViewPr>
  <p:gridSpacing cx="58989913" cy="58989913"/>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smtClean="0"/>
            </a:lvl1pPr>
          </a:lstStyle>
          <a:p>
            <a:pPr>
              <a:defRPr/>
            </a:pPr>
            <a:endParaRPr lang="en-US" dirty="0"/>
          </a:p>
        </p:txBody>
      </p:sp>
      <p:sp>
        <p:nvSpPr>
          <p:cNvPr id="115715"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smtClean="0"/>
            </a:lvl1pPr>
          </a:lstStyle>
          <a:p>
            <a:pPr>
              <a:defRPr/>
            </a:pPr>
            <a:endParaRPr lang="en-US" dirty="0"/>
          </a:p>
        </p:txBody>
      </p:sp>
      <p:sp>
        <p:nvSpPr>
          <p:cNvPr id="115716"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smtClean="0"/>
            </a:lvl1pPr>
          </a:lstStyle>
          <a:p>
            <a:pPr>
              <a:defRPr/>
            </a:pPr>
            <a:endParaRPr lang="en-US" dirty="0"/>
          </a:p>
        </p:txBody>
      </p:sp>
      <p:sp>
        <p:nvSpPr>
          <p:cNvPr id="115717"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smtClean="0"/>
            </a:lvl1pPr>
          </a:lstStyle>
          <a:p>
            <a:pPr>
              <a:defRPr/>
            </a:pPr>
            <a:fld id="{32153030-6758-4745-BF76-C56928C831D1}"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smtClean="0"/>
            </a:lvl1pPr>
          </a:lstStyle>
          <a:p>
            <a:pPr>
              <a:defRPr/>
            </a:pPr>
            <a:endParaRPr lang="en-US" dirty="0"/>
          </a:p>
        </p:txBody>
      </p:sp>
      <p:sp>
        <p:nvSpPr>
          <p:cNvPr id="71683"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smtClean="0"/>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smtClean="0"/>
            </a:lvl1pPr>
          </a:lstStyle>
          <a:p>
            <a:pPr>
              <a:defRPr/>
            </a:pPr>
            <a:endParaRPr lang="en-US" dirty="0"/>
          </a:p>
        </p:txBody>
      </p:sp>
      <p:sp>
        <p:nvSpPr>
          <p:cNvPr id="71687"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smtClean="0"/>
            </a:lvl1pPr>
          </a:lstStyle>
          <a:p>
            <a:pPr>
              <a:defRPr/>
            </a:pPr>
            <a:fld id="{AC3FD262-6B34-4D36-B1C8-D4A12261CBA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68F448AC-CC25-41FF-BEEA-8288600C78B4}" type="slidenum">
              <a:rPr lang="en-US"/>
              <a:pPr/>
              <a:t>1</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AF60FF7A-4A66-42AF-8EEA-5F927228FC91}" type="slidenum">
              <a:rPr lang="en-US"/>
              <a:pPr/>
              <a:t>2</a:t>
            </a:fld>
            <a:endParaRPr lang="en-US"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0853ADDF-ECF3-4263-9485-A719B33C1DA0}" type="slidenum">
              <a:rPr lang="en-US"/>
              <a:pPr/>
              <a:t>3</a:t>
            </a:fld>
            <a:endParaRPr lang="en-US"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5FE180BE-9904-4CF4-94CB-2D439930E208}" type="slidenum">
              <a:rPr lang="en-US"/>
              <a:pPr/>
              <a:t>4</a:t>
            </a:fld>
            <a:endParaRPr lang="en-US" dirty="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935FE92F-FE14-4F63-9063-AA8886BA0E3B}" type="slidenum">
              <a:rPr lang="en-US"/>
              <a:pPr/>
              <a:t>5</a:t>
            </a:fld>
            <a:endParaRPr lang="en-US" dirty="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245F88A-4CA0-44B0-8CF3-BC4B864C2294}" type="slidenum">
              <a:rPr lang="en-US"/>
              <a:pPr/>
              <a:t>6</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z="2000" dirty="0" smtClean="0"/>
              <a:t>Amateur Astronomers – What are they?</a:t>
            </a:r>
          </a:p>
          <a:p>
            <a:pPr eaLnBrk="1" hangingPunct="1"/>
            <a:endParaRPr lang="en-US" sz="2000" dirty="0" smtClean="0"/>
          </a:p>
          <a:p>
            <a:pPr eaLnBrk="1" hangingPunct="1"/>
            <a:r>
              <a:rPr lang="en-US" sz="2000" dirty="0" smtClean="0"/>
              <a:t>Well, some people stereotype astronomers as nerdy individuals with pocket protectors and taped-up glasses.</a:t>
            </a:r>
          </a:p>
          <a:p>
            <a:pPr eaLnBrk="1" hangingPunct="1"/>
            <a:endParaRPr lang="en-US" sz="2000" dirty="0" smtClean="0"/>
          </a:p>
          <a:p>
            <a:pPr eaLnBrk="1" hangingPunct="1"/>
            <a:r>
              <a:rPr lang="en-US" sz="2000" dirty="0" smtClean="0"/>
              <a:t>I will admit to wearing glasses, but I don’t own a pocket protector.  </a:t>
            </a:r>
            <a:r>
              <a:rPr lang="en-US" sz="4400" dirty="0" smtClean="0"/>
              <a:t>;-)</a:t>
            </a:r>
          </a:p>
          <a:p>
            <a:pPr eaLnBrk="1" hangingPunct="1"/>
            <a:endParaRPr lang="en-US" sz="20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B5E92DE-4AEC-402D-B44D-EF54BC02FAC1}" type="slidenum">
              <a:rPr lang="en-US"/>
              <a:pPr/>
              <a:t>7</a:t>
            </a:fld>
            <a:endParaRPr lang="en-US" dirty="0"/>
          </a:p>
        </p:txBody>
      </p:sp>
      <p:sp>
        <p:nvSpPr>
          <p:cNvPr id="32771" name="Rectangle 2"/>
          <p:cNvSpPr>
            <a:spLocks noGrp="1" noRot="1" noChangeAspect="1" noChangeArrowheads="1" noTextEdit="1"/>
          </p:cNvSpPr>
          <p:nvPr>
            <p:ph type="sldImg"/>
          </p:nvPr>
        </p:nvSpPr>
        <p:spPr>
          <a:xfrm>
            <a:off x="1196975" y="765175"/>
            <a:ext cx="4541838" cy="3406775"/>
          </a:xfrm>
          <a:ln/>
        </p:spPr>
      </p:sp>
      <p:sp>
        <p:nvSpPr>
          <p:cNvPr id="32772" name="Rectangle 3"/>
          <p:cNvSpPr>
            <a:spLocks noGrp="1" noChangeArrowheads="1"/>
          </p:cNvSpPr>
          <p:nvPr>
            <p:ph type="body" idx="1"/>
          </p:nvPr>
        </p:nvSpPr>
        <p:spPr>
          <a:noFill/>
          <a:ln/>
        </p:spPr>
        <p:txBody>
          <a:bodyPr/>
          <a:lstStyle/>
          <a:p>
            <a:pPr eaLnBrk="1" hangingPunct="1">
              <a:lnSpc>
                <a:spcPct val="90000"/>
              </a:lnSpc>
            </a:pPr>
            <a:r>
              <a:rPr lang="en-US" sz="2000" dirty="0" smtClean="0"/>
              <a:t>As the slide says, we are ordinary folks . . . With an interest in science, nature, Creation, you name it.  </a:t>
            </a:r>
          </a:p>
          <a:p>
            <a:pPr eaLnBrk="1" hangingPunct="1">
              <a:lnSpc>
                <a:spcPct val="90000"/>
              </a:lnSpc>
            </a:pPr>
            <a:endParaRPr lang="en-US" sz="2000" dirty="0" smtClean="0"/>
          </a:p>
          <a:p>
            <a:pPr eaLnBrk="1" hangingPunct="1">
              <a:lnSpc>
                <a:spcPct val="90000"/>
              </a:lnSpc>
            </a:pPr>
            <a:r>
              <a:rPr lang="en-US" sz="2000" dirty="0" smtClean="0"/>
              <a:t>Some of us are computer geeks, some work in offices or schools, some are students, and some are retired.  We have some ladies in the club, and a lot of guys.  We have a few teenagers, some old men, and a lot of in-between folks.</a:t>
            </a:r>
          </a:p>
          <a:p>
            <a:pPr eaLnBrk="1" hangingPunct="1">
              <a:lnSpc>
                <a:spcPct val="90000"/>
              </a:lnSpc>
            </a:pPr>
            <a:endParaRPr lang="en-US" sz="2000" dirty="0" smtClean="0"/>
          </a:p>
          <a:p>
            <a:pPr eaLnBrk="1" hangingPunct="1">
              <a:lnSpc>
                <a:spcPct val="90000"/>
              </a:lnSpc>
            </a:pPr>
            <a:r>
              <a:rPr lang="en-US" sz="2000" dirty="0" smtClean="0"/>
              <a:t>I know some people think that </a:t>
            </a:r>
            <a:r>
              <a:rPr lang="en-US" sz="2000" u="sng" dirty="0" smtClean="0"/>
              <a:t>science</a:t>
            </a:r>
            <a:r>
              <a:rPr lang="en-US" sz="2000" dirty="0" smtClean="0"/>
              <a:t> is BORING . . .                            </a:t>
            </a:r>
            <a:r>
              <a:rPr lang="en-US" sz="2000" dirty="0" smtClean="0">
                <a:sym typeface="Wingdings" pitchFamily="2" charset="2"/>
              </a:rPr>
              <a:t></a:t>
            </a:r>
            <a:endParaRPr lang="en-US" sz="20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17FBAA1-FF83-4D7E-97CA-885BD8018A4E}" type="slidenum">
              <a:rPr lang="en-US"/>
              <a:pPr/>
              <a:t>8</a:t>
            </a:fld>
            <a:endParaRPr lang="en-US"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z="2000" dirty="0" smtClean="0"/>
              <a:t>You may ask, “what is there to see up in the night sky?  When I look up, I don’t see much of anything.”</a:t>
            </a:r>
          </a:p>
          <a:p>
            <a:pPr eaLnBrk="1" hangingPunct="1"/>
            <a:endParaRPr lang="en-US" sz="2000" dirty="0" smtClean="0"/>
          </a:p>
          <a:p>
            <a:pPr eaLnBrk="1" hangingPunct="1"/>
            <a:r>
              <a:rPr lang="en-US" sz="2000" dirty="0" smtClean="0"/>
              <a:t>LIGHT POLLUTION:  streetlights, car lots, shopping centers, illuminated buildings, “security” lights, decorative lighting, etc., etc.</a:t>
            </a:r>
          </a:p>
          <a:p>
            <a:pPr eaLnBrk="1" hangingPunct="1"/>
            <a:endParaRPr lang="en-US" sz="20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039D23C-8265-4F3E-B98E-4CFDF690B91B}" type="slidenum">
              <a:rPr lang="en-US"/>
              <a:pPr/>
              <a:t>9</a:t>
            </a:fld>
            <a:endParaRPr lang="en-US"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z="2000" dirty="0" smtClean="0"/>
              <a:t>The Milky Way – looking toward the center of our home galaxy in the summertime.</a:t>
            </a:r>
          </a:p>
          <a:p>
            <a:pPr eaLnBrk="1" hangingPunct="1"/>
            <a:r>
              <a:rPr lang="en-US" sz="2000" dirty="0" smtClean="0"/>
              <a:t>In the winter we are looking toward the outer edge of the galaxy, so it is not quite as bright.</a:t>
            </a:r>
          </a:p>
          <a:p>
            <a:pPr eaLnBrk="1" hangingPunct="1"/>
            <a:endParaRPr lang="en-US" sz="2000" dirty="0" smtClean="0"/>
          </a:p>
          <a:p>
            <a:pPr eaLnBrk="1" hangingPunct="1"/>
            <a:r>
              <a:rPr lang="en-US" sz="2000" dirty="0" smtClean="0"/>
              <a:t>In order to see the Milky Way and more stars, we find it necessary to get out of town, away from the sky glow and light pollution.  We need to drive an hour away to get a decent dark sky.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78D8A9-1372-4966-8314-2A7259B4A1DA}" type="slidenum">
              <a:rPr lang="en-US"/>
              <a:pPr/>
              <a:t>13</a:t>
            </a:fld>
            <a:endParaRPr lang="en-US" dirty="0"/>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pPr>
              <a:buFontTx/>
              <a:buChar char="•"/>
            </a:pPr>
            <a:r>
              <a:rPr lang="en-US" dirty="0">
                <a:cs typeface="Times New Roman" pitchFamily="18" charset="0"/>
              </a:rPr>
              <a:t>Some of this debris lands on earth as meteorites</a:t>
            </a:r>
          </a:p>
          <a:p>
            <a:pPr>
              <a:buFontTx/>
              <a:buChar char="•"/>
            </a:pPr>
            <a:r>
              <a:rPr lang="en-US" dirty="0">
                <a:cs typeface="Times New Roman" pitchFamily="18" charset="0"/>
              </a:rPr>
              <a:t>Most of the solar system is a better vacuum than we can produce in the laboratory on earth!</a:t>
            </a:r>
          </a:p>
          <a:p>
            <a:pPr>
              <a:buFontTx/>
              <a:buChar char="•"/>
            </a:pPr>
            <a:r>
              <a:rPr lang="en-US" dirty="0">
                <a:cs typeface="Times New Roman" pitchFamily="18" charset="0"/>
              </a:rPr>
              <a:t>Meteoroids = bodies &lt; 100 m across</a:t>
            </a:r>
          </a:p>
          <a:p>
            <a:pPr>
              <a:buFontTx/>
              <a:buChar char="•"/>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F29098-A7F9-48A1-AF37-F85A8D43AEB6}" type="slidenum">
              <a:rPr lang="en-US"/>
              <a:pPr/>
              <a:t>14</a:t>
            </a:fld>
            <a:endParaRPr lang="en-US" dirty="0"/>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pPr>
              <a:buFontTx/>
              <a:buChar char="•"/>
            </a:pPr>
            <a:r>
              <a:rPr lang="en-US" dirty="0">
                <a:cs typeface="Times New Roman" pitchFamily="18" charset="0"/>
              </a:rPr>
              <a:t>Some of this debris lands on earth as meteorites</a:t>
            </a:r>
          </a:p>
          <a:p>
            <a:pPr>
              <a:buFontTx/>
              <a:buChar char="•"/>
            </a:pPr>
            <a:r>
              <a:rPr lang="en-US" dirty="0">
                <a:cs typeface="Times New Roman" pitchFamily="18" charset="0"/>
              </a:rPr>
              <a:t>Most of the solar system is a better vacuum than we can produce in the laboratory on earth!</a:t>
            </a:r>
          </a:p>
          <a:p>
            <a:pPr>
              <a:buFontTx/>
              <a:buChar char="•"/>
            </a:pPr>
            <a:r>
              <a:rPr lang="en-US" dirty="0">
                <a:cs typeface="Times New Roman" pitchFamily="18" charset="0"/>
              </a:rPr>
              <a:t>Meteoroids = bodies &lt; 100 m across</a:t>
            </a:r>
          </a:p>
          <a:p>
            <a:pPr>
              <a:buFontTx/>
              <a:buChar char="•"/>
            </a:pP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FA6D6E-73C3-4BE1-9BB6-716563BA134B}" type="slidenum">
              <a:rPr lang="en-US"/>
              <a:pPr/>
              <a:t>17</a:t>
            </a:fld>
            <a:endParaRPr lang="en-US" dirty="0"/>
          </a:p>
        </p:txBody>
      </p:sp>
      <p:sp>
        <p:nvSpPr>
          <p:cNvPr id="1163266" name="Rectangle 2"/>
          <p:cNvSpPr>
            <a:spLocks noGrp="1" noRot="1" noChangeAspect="1" noChangeArrowheads="1" noTextEdit="1"/>
          </p:cNvSpPr>
          <p:nvPr>
            <p:ph type="sldImg"/>
          </p:nvPr>
        </p:nvSpPr>
        <p:spPr>
          <a:ln/>
        </p:spPr>
      </p:sp>
      <p:sp>
        <p:nvSpPr>
          <p:cNvPr id="1163267" name="Rectangle 3"/>
          <p:cNvSpPr>
            <a:spLocks noGrp="1" noChangeArrowheads="1"/>
          </p:cNvSpPr>
          <p:nvPr>
            <p:ph type="body" idx="1"/>
          </p:nvPr>
        </p:nvSpPr>
        <p:spPr/>
        <p:txBody>
          <a:bodyPr/>
          <a:lstStyle/>
          <a:p>
            <a:pPr>
              <a:buFontTx/>
              <a:buChar char="•"/>
            </a:pPr>
            <a:r>
              <a:rPr lang="en-US" dirty="0"/>
              <a:t>Size of solar sys ~ 1/1000 lyr; distance to nearest star ~ 4.3 lyr</a:t>
            </a:r>
          </a:p>
          <a:p>
            <a:pPr>
              <a:buFontTx/>
              <a:buChar char="•"/>
            </a:pP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F6FAED-CC78-47EE-8131-CDEE3BF302DF}" type="slidenum">
              <a:rPr lang="en-US"/>
              <a:pPr/>
              <a:t>21</a:t>
            </a:fld>
            <a:endParaRPr lang="en-US" dirty="0"/>
          </a:p>
        </p:txBody>
      </p:sp>
      <p:sp>
        <p:nvSpPr>
          <p:cNvPr id="1075202" name="Rectangle 2"/>
          <p:cNvSpPr>
            <a:spLocks noGrp="1" noRot="1" noChangeAspect="1" noChangeArrowheads="1" noTextEdit="1"/>
          </p:cNvSpPr>
          <p:nvPr>
            <p:ph type="sldImg"/>
          </p:nvPr>
        </p:nvSpPr>
        <p:spPr>
          <a:ln/>
        </p:spPr>
      </p:sp>
      <p:sp>
        <p:nvSpPr>
          <p:cNvPr id="1075203" name="Rectangle 3"/>
          <p:cNvSpPr>
            <a:spLocks noGrp="1" noChangeArrowheads="1"/>
          </p:cNvSpPr>
          <p:nvPr>
            <p:ph type="body" idx="1"/>
          </p:nvPr>
        </p:nvSpPr>
        <p:spPr/>
        <p:txBody>
          <a:bodyPr/>
          <a:lstStyle/>
          <a:p>
            <a:pPr>
              <a:buFontTx/>
              <a:buChar char="•"/>
            </a:pPr>
            <a:r>
              <a:rPr lang="en-US" dirty="0"/>
              <a:t>Terrestrial-type cores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98A1A4-948D-468F-9824-D8A012682E54}" type="slidenum">
              <a:rPr lang="en-US"/>
              <a:pPr/>
              <a:t>22</a:t>
            </a:fld>
            <a:endParaRPr lang="en-US" dirty="0"/>
          </a:p>
        </p:txBody>
      </p:sp>
      <p:sp>
        <p:nvSpPr>
          <p:cNvPr id="1143810" name="Rectangle 2"/>
          <p:cNvSpPr>
            <a:spLocks noGrp="1" noRot="1" noChangeAspect="1" noChangeArrowheads="1" noTextEdit="1"/>
          </p:cNvSpPr>
          <p:nvPr>
            <p:ph type="sldImg"/>
          </p:nvPr>
        </p:nvSpPr>
        <p:spPr>
          <a:ln/>
        </p:spPr>
      </p:sp>
      <p:sp>
        <p:nvSpPr>
          <p:cNvPr id="1143811" name="Rectangle 3"/>
          <p:cNvSpPr>
            <a:spLocks noGrp="1" noChangeArrowheads="1"/>
          </p:cNvSpPr>
          <p:nvPr>
            <p:ph type="body" idx="1"/>
          </p:nvPr>
        </p:nvSpPr>
        <p:spPr/>
        <p:txBody>
          <a:bodyPr/>
          <a:lstStyle/>
          <a:p>
            <a:pPr>
              <a:buFontTx/>
              <a:buChar char="•"/>
            </a:pPr>
            <a:r>
              <a:rPr lang="en-US" dirty="0">
                <a:cs typeface="Times New Roman" pitchFamily="18" charset="0"/>
              </a:rPr>
              <a:t>Some of this debris lands on earth as meteorites</a:t>
            </a:r>
          </a:p>
          <a:p>
            <a:pPr>
              <a:buFontTx/>
              <a:buChar char="•"/>
            </a:pPr>
            <a:r>
              <a:rPr lang="en-US" dirty="0">
                <a:cs typeface="Times New Roman" pitchFamily="18" charset="0"/>
              </a:rPr>
              <a:t>Most of the solar system is a better vacuum than we can produce in the laboratory on earth!</a:t>
            </a:r>
          </a:p>
          <a:p>
            <a:pPr>
              <a:buFontTx/>
              <a:buChar char="•"/>
            </a:pPr>
            <a:r>
              <a:rPr lang="en-US" dirty="0">
                <a:cs typeface="Times New Roman" pitchFamily="18" charset="0"/>
              </a:rPr>
              <a:t>Meteoroids = bodies &lt; 100 m across</a:t>
            </a:r>
          </a:p>
          <a:p>
            <a:pPr>
              <a:buFontTx/>
              <a:buChar char="•"/>
            </a:pP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4C0CD5-DCDD-4A51-9A47-3206C10E1974}" type="slidenum">
              <a:rPr lang="en-US"/>
              <a:pPr/>
              <a:t>28</a:t>
            </a:fld>
            <a:endParaRPr lang="en-US" dirty="0"/>
          </a:p>
        </p:txBody>
      </p:sp>
      <p:sp>
        <p:nvSpPr>
          <p:cNvPr id="1149954" name="Rectangle 2"/>
          <p:cNvSpPr>
            <a:spLocks noGrp="1" noRot="1" noChangeAspect="1" noChangeArrowheads="1" noTextEdit="1"/>
          </p:cNvSpPr>
          <p:nvPr>
            <p:ph type="sldImg"/>
          </p:nvPr>
        </p:nvSpPr>
        <p:spPr>
          <a:ln/>
        </p:spPr>
      </p:sp>
      <p:sp>
        <p:nvSpPr>
          <p:cNvPr id="1149955" name="Rectangle 3"/>
          <p:cNvSpPr>
            <a:spLocks noGrp="1" noChangeArrowheads="1"/>
          </p:cNvSpPr>
          <p:nvPr>
            <p:ph type="body" idx="1"/>
          </p:nvPr>
        </p:nvSpPr>
        <p:spPr/>
        <p:txBody>
          <a:bodyPr/>
          <a:lstStyle/>
          <a:p>
            <a:pPr>
              <a:buFontTx/>
              <a:buChar char="•"/>
            </a:pPr>
            <a:r>
              <a:rPr lang="en-US" dirty="0">
                <a:cs typeface="Times New Roman" pitchFamily="18" charset="0"/>
              </a:rPr>
              <a:t>radiation from receding bodies is shifted to longer wavelengths (red shift; appear cooler)</a:t>
            </a:r>
          </a:p>
          <a:p>
            <a:pPr>
              <a:buFontTx/>
              <a:buChar char="•"/>
            </a:pPr>
            <a:r>
              <a:rPr lang="en-US" dirty="0">
                <a:cs typeface="Times New Roman" pitchFamily="18" charset="0"/>
              </a:rPr>
              <a:t>radiation from approaching bodies is shifted to shorter wavelengths (blue shift; appear hotter)</a:t>
            </a:r>
          </a:p>
          <a:p>
            <a:pPr>
              <a:buFontTx/>
              <a:buChar char="•"/>
            </a:pPr>
            <a:r>
              <a:rPr lang="en-US" dirty="0">
                <a:cs typeface="Times New Roman" pitchFamily="18" charset="0"/>
              </a:rPr>
              <a:t>Very small effect if v is small compared to c – almost always the case</a:t>
            </a:r>
          </a:p>
          <a:p>
            <a:pPr>
              <a:buFontTx/>
              <a:buChar char="•"/>
            </a:pPr>
            <a:r>
              <a:rPr lang="en-US" dirty="0">
                <a:cs typeface="Times New Roman" pitchFamily="18" charset="0"/>
              </a:rPr>
              <a:t>Just like an ambulance passing by</a:t>
            </a:r>
          </a:p>
          <a:p>
            <a:pPr>
              <a:buFontTx/>
              <a:buChar char="•"/>
            </a:pPr>
            <a:r>
              <a:rPr lang="en-US" dirty="0">
                <a:cs typeface="Times New Roman" pitchFamily="18" charset="0"/>
              </a:rPr>
              <a:t>SIREN ON A STRING DEMO</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7F40A5-B050-49BF-B0A5-991C6A0328C1}" type="slidenum">
              <a:rPr lang="en-US"/>
              <a:pPr/>
              <a:t>29</a:t>
            </a:fld>
            <a:endParaRPr lang="en-US" dirty="0"/>
          </a:p>
        </p:txBody>
      </p:sp>
      <p:sp>
        <p:nvSpPr>
          <p:cNvPr id="1152002" name="Rectangle 2"/>
          <p:cNvSpPr>
            <a:spLocks noGrp="1" noRot="1" noChangeAspect="1" noChangeArrowheads="1" noTextEdit="1"/>
          </p:cNvSpPr>
          <p:nvPr>
            <p:ph type="sldImg"/>
          </p:nvPr>
        </p:nvSpPr>
        <p:spPr>
          <a:ln/>
        </p:spPr>
      </p:sp>
      <p:sp>
        <p:nvSpPr>
          <p:cNvPr id="1152003" name="Rectangle 3"/>
          <p:cNvSpPr>
            <a:spLocks noGrp="1" noChangeArrowheads="1"/>
          </p:cNvSpPr>
          <p:nvPr>
            <p:ph type="body" idx="1"/>
          </p:nvPr>
        </p:nvSpPr>
        <p:spPr/>
        <p:txBody>
          <a:bodyPr/>
          <a:lstStyle/>
          <a:p>
            <a:pPr>
              <a:buFontTx/>
              <a:buChar char="•"/>
            </a:pPr>
            <a:r>
              <a:rPr lang="en-US" dirty="0">
                <a:cs typeface="Times New Roman" pitchFamily="18" charset="0"/>
              </a:rPr>
              <a:t>velocity towards or away is radial; across the field of view, transverse.  Only radial velocity contributes to Doppler shift. </a:t>
            </a:r>
          </a:p>
          <a:p>
            <a:pPr>
              <a:buFontTx/>
              <a:buChar char="•"/>
            </a:pPr>
            <a:r>
              <a:rPr lang="en-US" dirty="0">
                <a:cs typeface="Times New Roman" pitchFamily="18" charset="0"/>
              </a:rPr>
              <a:t>Also, temperature and rotation can be detected by a broadening of a narrow spectral line.</a:t>
            </a:r>
          </a:p>
          <a:p>
            <a:pPr>
              <a:buFontTx/>
              <a:buChar char="•"/>
            </a:pPr>
            <a:r>
              <a:rPr lang="en-US" dirty="0">
                <a:cs typeface="Times New Roman" pitchFamily="18" charset="0"/>
              </a:rPr>
              <a:t>Rotation of Venus detected via Doppler shift of reflected radar waves</a:t>
            </a:r>
          </a:p>
          <a:p>
            <a:pPr>
              <a:buFontTx/>
              <a:buChar char="•"/>
            </a:pPr>
            <a:r>
              <a:rPr lang="en-US" dirty="0">
                <a:cs typeface="Times New Roman" pitchFamily="18" charset="0"/>
              </a:rPr>
              <a:t>“Ringing” of the sun similarly</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EBE2AC4-9956-42AA-93B3-7ADD74E5F5BA}" type="slidenum">
              <a:rPr lang="en-US"/>
              <a:pPr/>
              <a:t>58</a:t>
            </a:fld>
            <a:endParaRPr lang="en-US" dirty="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E198E10-618A-4D84-9CBE-852B6B612429}" type="slidenum">
              <a:rPr lang="en-US"/>
              <a:pPr/>
              <a:t>59</a:t>
            </a:fld>
            <a:endParaRPr lang="en-US"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61B7986-1C8D-4F3C-9C44-8BEBC183C5E2}" type="slidenum">
              <a:rPr lang="en-US"/>
              <a:pPr/>
              <a:t>60</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z="2000" dirty="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5D848EED-73B9-4B73-9FC9-86E5EC8A2F15}" type="slidenum">
              <a:rPr lang="en-US"/>
              <a:pPr/>
              <a:t>62</a:t>
            </a:fld>
            <a:endParaRPr lang="en-US" dirty="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663575" y="4313238"/>
            <a:ext cx="5484813" cy="4087812"/>
          </a:xfrm>
          <a:noFill/>
          <a:ln/>
        </p:spPr>
        <p:txBody>
          <a:bodyPr/>
          <a:lstStyle/>
          <a:p>
            <a:pPr eaLnBrk="1" hangingPunct="1"/>
            <a:r>
              <a:rPr lang="en-US" sz="2000" dirty="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dirty="0" smtClean="0"/>
          </a:p>
          <a:p>
            <a:pPr eaLnBrk="1" hangingPunct="1"/>
            <a:r>
              <a:rPr lang="en-US" sz="2000" dirty="0" smtClean="0"/>
              <a:t>If conditions outside permit, we will point out some of these constellations to you.</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6A2C306-3D3F-4822-9DD6-AA1B253412D7}" type="slidenum">
              <a:rPr lang="en-US"/>
              <a:pPr/>
              <a:t>63</a:t>
            </a:fld>
            <a:endParaRPr lang="en-US" dirty="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2E14296-BD0E-483B-8AFB-171EE10C990F}" type="slidenum">
              <a:rPr lang="en-US"/>
              <a:pPr/>
              <a:t>64</a:t>
            </a:fld>
            <a:endParaRPr lang="en-US" dirty="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44BE98B-92FB-438A-8ED6-76E60B2260A5}" type="slidenum">
              <a:rPr lang="en-US"/>
              <a:pPr/>
              <a:t>65</a:t>
            </a:fld>
            <a:endParaRPr lang="en-US" dirty="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A4D0684D-1157-4503-A7C6-5C57769C48C2}" type="slidenum">
              <a:rPr lang="en-US"/>
              <a:pPr/>
              <a:t>66</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026E466-EB8B-4323-A587-B65F2C84C0F4}" type="slidenum">
              <a:rPr lang="en-US"/>
              <a:pPr/>
              <a:t>67</a:t>
            </a:fld>
            <a:endParaRPr lang="en-US" dirty="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vl1pPr>
          </a:lstStyle>
          <a:p>
            <a:fld id="{DCB0F11D-7D8D-4E31-BBCD-865B7D2161AC}" type="slidenum">
              <a:rPr lang="en-US"/>
              <a:pPr/>
              <a:t>‹#›</a:t>
            </a:fld>
            <a:endParaRPr lang="en-US" dirty="0"/>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35100B4B-F5D2-44DD-9A19-A980681504E0}" type="slidenum">
              <a:rPr lang="en-US" smtClean="0"/>
              <a:pPr/>
              <a:t>‹#›</a:t>
            </a:fld>
            <a:endParaRPr lang="en-US" dirty="0"/>
          </a:p>
        </p:txBody>
      </p:sp>
      <p:sp>
        <p:nvSpPr>
          <p:cNvPr id="8" name="Title 7"/>
          <p:cNvSpPr>
            <a:spLocks noGrp="1"/>
          </p:cNvSpPr>
          <p:nvPr>
            <p:ph type="ctrTitle"/>
          </p:nvPr>
        </p:nvSpPr>
        <p:spPr>
          <a:xfrm>
            <a:off x="857224" y="4000504"/>
            <a:ext cx="7772400" cy="903534"/>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R="9144" algn="l">
              <a:defRPr sz="36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9" name="Subtitle 8"/>
          <p:cNvSpPr>
            <a:spLocks noGrp="1"/>
          </p:cNvSpPr>
          <p:nvPr>
            <p:ph type="subTitle" idx="1"/>
          </p:nvPr>
        </p:nvSpPr>
        <p:spPr>
          <a:xfrm>
            <a:off x="857224" y="5143512"/>
            <a:ext cx="7772400" cy="651504"/>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ltLang="ja-JP" smtClean="0"/>
              <a:t>Click to edit Master subtitle style</a:t>
            </a:r>
            <a:endParaRPr lang="en-US" dirty="0"/>
          </a:p>
        </p:txBody>
      </p:sp>
      <p:sp>
        <p:nvSpPr>
          <p:cNvPr id="16" name="Rectangle 15"/>
          <p:cNvSpPr/>
          <p:nvPr/>
        </p:nvSpPr>
        <p:spPr>
          <a:xfrm>
            <a:off x="8429652"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Rectangle 17"/>
          <p:cNvSpPr/>
          <p:nvPr/>
        </p:nvSpPr>
        <p:spPr>
          <a:xfrm>
            <a:off x="7286644"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Rectangle 18"/>
          <p:cNvSpPr/>
          <p:nvPr/>
        </p:nvSpPr>
        <p:spPr>
          <a:xfrm>
            <a:off x="7286644"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Rectangle 19"/>
          <p:cNvSpPr/>
          <p:nvPr/>
        </p:nvSpPr>
        <p:spPr>
          <a:xfrm>
            <a:off x="7572396"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Rectangle 20"/>
          <p:cNvSpPr/>
          <p:nvPr/>
        </p:nvSpPr>
        <p:spPr>
          <a:xfrm>
            <a:off x="7572396"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Rectangle 21"/>
          <p:cNvSpPr/>
          <p:nvPr/>
        </p:nvSpPr>
        <p:spPr>
          <a:xfrm>
            <a:off x="7858148"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Rectangle 22"/>
          <p:cNvSpPr/>
          <p:nvPr/>
        </p:nvSpPr>
        <p:spPr>
          <a:xfrm>
            <a:off x="7858148"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3"/>
          <p:cNvSpPr/>
          <p:nvPr/>
        </p:nvSpPr>
        <p:spPr>
          <a:xfrm>
            <a:off x="8429652"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p:cNvSpPr/>
          <p:nvPr/>
        </p:nvSpPr>
        <p:spPr>
          <a:xfrm>
            <a:off x="8143900" y="3357562"/>
            <a:ext cx="214314" cy="214314"/>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Rectangle 25"/>
          <p:cNvSpPr/>
          <p:nvPr/>
        </p:nvSpPr>
        <p:spPr>
          <a:xfrm>
            <a:off x="8143900" y="2786058"/>
            <a:ext cx="214314" cy="21431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Rectangle 26"/>
          <p:cNvSpPr/>
          <p:nvPr/>
        </p:nvSpPr>
        <p:spPr>
          <a:xfrm>
            <a:off x="7572396"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Rectangle 29"/>
          <p:cNvSpPr/>
          <p:nvPr/>
        </p:nvSpPr>
        <p:spPr>
          <a:xfrm>
            <a:off x="7858148"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Rectangle 30"/>
          <p:cNvSpPr/>
          <p:nvPr/>
        </p:nvSpPr>
        <p:spPr>
          <a:xfrm>
            <a:off x="8429652"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Rectangle 32"/>
          <p:cNvSpPr/>
          <p:nvPr/>
        </p:nvSpPr>
        <p:spPr>
          <a:xfrm>
            <a:off x="8143900"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Rectangle 36"/>
          <p:cNvSpPr/>
          <p:nvPr/>
        </p:nvSpPr>
        <p:spPr>
          <a:xfrm>
            <a:off x="7286644" y="3071810"/>
            <a:ext cx="214314" cy="214314"/>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06902" y="4214818"/>
            <a:ext cx="5718048" cy="977486"/>
          </a:xfrm>
        </p:spPr>
        <p:txBody>
          <a:bodyPr lIns="82296" tIns="45720" bIns="0" anchor="t"/>
          <a:lstStyle>
            <a:lvl1pPr marL="374904">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ltLang="ja-JP" smtClean="0"/>
              <a:t>Click to edit Master text styles</a:t>
            </a:r>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dirty="0"/>
          </a:p>
        </p:txBody>
      </p:sp>
      <p:sp>
        <p:nvSpPr>
          <p:cNvPr id="2" name="Title 1"/>
          <p:cNvSpPr>
            <a:spLocks noGrp="1"/>
          </p:cNvSpPr>
          <p:nvPr>
            <p:ph type="title"/>
          </p:nvPr>
        </p:nvSpPr>
        <p:spPr>
          <a:xfrm>
            <a:off x="706902" y="5366404"/>
            <a:ext cx="8156448" cy="777240"/>
          </a:xfrm>
        </p:spPr>
        <p:txBody>
          <a:bodyPr tIns="64008">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a:buNone/>
              <a:defRPr sz="3800" b="1" cap="none" spc="0" baseline="0">
                <a:ln/>
                <a:solidFill>
                  <a:schemeClr val="tx2">
                    <a:lumMod val="75000"/>
                  </a:schemeClr>
                </a:solidFill>
                <a:effectLst/>
              </a:defRPr>
            </a:lvl1pPr>
            <a:extLst/>
          </a:lstStyle>
          <a:p>
            <a:r>
              <a:rPr lang="en-US" altLang="ja-JP" smtClean="0"/>
              <a:t>Click to edit Master title style</a:t>
            </a:r>
            <a:endParaRPr lang="en-US" dirty="0"/>
          </a:p>
        </p:txBody>
      </p:sp>
      <p:cxnSp>
        <p:nvCxnSpPr>
          <p:cNvPr id="29" name="Straight Connector 28"/>
          <p:cNvCxnSpPr/>
          <p:nvPr/>
        </p:nvCxnSpPr>
        <p:spPr>
          <a:xfrm>
            <a:off x="714348" y="5277543"/>
            <a:ext cx="7500990"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altLang="ja-JP"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4"/>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nchor="t"/>
          <a:lstStyle>
            <a:lvl1pPr>
              <a:defRPr sz="4000"/>
            </a:lvl1pPr>
            <a:extLst/>
          </a:lstStyle>
          <a:p>
            <a:r>
              <a:rPr lang="en-US" altLang="ja-JP"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6"/>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2528878" cy="1162050"/>
          </a:xfrm>
        </p:spPr>
        <p:txBody>
          <a:bodyPr anchor="ctr"/>
          <a:lstStyle>
            <a:lvl1pPr algn="l">
              <a:buNone/>
              <a:defRPr sz="2000" b="0"/>
            </a:lvl1pPr>
            <a:extLst/>
          </a:lstStyle>
          <a:p>
            <a:r>
              <a:rPr lang="en-US" altLang="ja-JP" smtClean="0"/>
              <a:t>Click to edit Master title style</a:t>
            </a:r>
            <a:endParaRPr lang="en-US" dirty="0"/>
          </a:p>
        </p:txBody>
      </p:sp>
      <p:sp>
        <p:nvSpPr>
          <p:cNvPr id="3" name="Text Placeholder 2"/>
          <p:cNvSpPr>
            <a:spLocks noGrp="1"/>
          </p:cNvSpPr>
          <p:nvPr>
            <p:ph type="body" idx="2"/>
          </p:nvPr>
        </p:nvSpPr>
        <p:spPr>
          <a:xfrm>
            <a:off x="685800" y="1435100"/>
            <a:ext cx="2528878"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ltLang="ja-JP" smtClean="0"/>
              <a:t>Click to edit Master text styles</a:t>
            </a:r>
          </a:p>
        </p:txBody>
      </p:sp>
      <p:sp>
        <p:nvSpPr>
          <p:cNvPr id="4" name="Content Placeholder 3"/>
          <p:cNvSpPr>
            <a:spLocks noGrp="1"/>
          </p:cNvSpPr>
          <p:nvPr>
            <p:ph sz="half" idx="1"/>
          </p:nvPr>
        </p:nvSpPr>
        <p:spPr>
          <a:xfrm>
            <a:off x="3429000" y="285728"/>
            <a:ext cx="5486400" cy="5721372"/>
          </a:xfrm>
        </p:spPr>
        <p:txBody>
          <a:bodyPr/>
          <a:lstStyle>
            <a:lvl1pPr>
              <a:defRPr sz="3200"/>
            </a:lvl1pPr>
            <a:lvl2pPr>
              <a:defRPr sz="2800"/>
            </a:lvl2pPr>
            <a:lvl3pPr>
              <a:defRPr sz="2400"/>
            </a:lvl3pPr>
            <a:lvl4pPr>
              <a:defRPr sz="2000"/>
            </a:lvl4pPr>
            <a:lvl5pPr>
              <a:defRPr sz="20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4941829"/>
            <a:ext cx="6858000" cy="701749"/>
          </a:xfrm>
        </p:spPr>
        <p:txBody>
          <a:bodyPr anchor="b"/>
          <a:lstStyle>
            <a:lvl1pPr algn="l">
              <a:buNone/>
              <a:defRPr sz="2100" b="0"/>
            </a:lvl1pPr>
            <a:extLst/>
          </a:lstStyle>
          <a:p>
            <a:r>
              <a:rPr lang="en-US" altLang="ja-JP" smtClean="0"/>
              <a:t>Click to edit Master title style</a:t>
            </a:r>
            <a:endParaRPr lang="en-US" dirty="0"/>
          </a:p>
        </p:txBody>
      </p:sp>
      <p:sp>
        <p:nvSpPr>
          <p:cNvPr id="3" name="Picture Placeholder 2"/>
          <p:cNvSpPr>
            <a:spLocks noGrp="1"/>
          </p:cNvSpPr>
          <p:nvPr>
            <p:ph type="pic" idx="1"/>
          </p:nvPr>
        </p:nvSpPr>
        <p:spPr>
          <a:xfrm>
            <a:off x="914400" y="357166"/>
            <a:ext cx="6858048" cy="4286280"/>
          </a:xfrm>
          <a:noFill/>
          <a:ln w="12700">
            <a:noFill/>
          </a:ln>
        </p:spPr>
        <p:txBody>
          <a:bodyPr/>
          <a:lstStyle>
            <a:lvl1pPr marL="0" indent="0">
              <a:buNone/>
              <a:defRPr sz="3200"/>
            </a:lvl1pPr>
            <a:extLst/>
          </a:lstStyle>
          <a:p>
            <a:r>
              <a:rPr lang="en-US" altLang="ja-JP" dirty="0" smtClean="0"/>
              <a:t>Click icon to add picture</a:t>
            </a:r>
            <a:endParaRPr lang="en-US" dirty="0"/>
          </a:p>
        </p:txBody>
      </p:sp>
      <p:sp>
        <p:nvSpPr>
          <p:cNvPr id="4" name="Text Placeholder 3"/>
          <p:cNvSpPr>
            <a:spLocks noGrp="1"/>
          </p:cNvSpPr>
          <p:nvPr>
            <p:ph type="body" sz="half" idx="2"/>
          </p:nvPr>
        </p:nvSpPr>
        <p:spPr bwMode="white">
          <a:xfrm>
            <a:off x="914400" y="5643578"/>
            <a:ext cx="6858000" cy="428628"/>
          </a:xfrm>
        </p:spPr>
        <p:txBody>
          <a:bodyPr>
            <a:normAutofit/>
          </a:bodyPr>
          <a:lstStyle>
            <a:lvl1pPr marL="27432" indent="0">
              <a:spcBef>
                <a:spcPts val="0"/>
              </a:spcBef>
              <a:buNone/>
              <a:defRPr sz="1100">
                <a:solidFill>
                  <a:srgbClr val="FFFFFF"/>
                </a:solidFill>
              </a:defRPr>
            </a:lvl1pPr>
            <a:lvl2pPr>
              <a:defRPr sz="1200"/>
            </a:lvl2pPr>
            <a:lvl3pPr>
              <a:defRPr sz="1000"/>
            </a:lvl3pPr>
            <a:lvl4pPr>
              <a:defRPr sz="900"/>
            </a:lvl4pPr>
            <a:lvl5pPr>
              <a:defRPr sz="900"/>
            </a:lvl5pPr>
            <a:extLst/>
          </a:lstStyle>
          <a:p>
            <a:pPr lvl="0"/>
            <a:r>
              <a:rPr lang="en-US" altLang="ja-JP" smtClean="0"/>
              <a:t>Click to edit Master text styles</a:t>
            </a:r>
          </a:p>
        </p:txBody>
      </p:sp>
      <p:sp>
        <p:nvSpPr>
          <p:cNvPr id="10" name="Date Placeholder 9"/>
          <p:cNvSpPr>
            <a:spLocks noGrp="1"/>
          </p:cNvSpPr>
          <p:nvPr>
            <p:ph type="dt" sz="half" idx="10"/>
          </p:nvPr>
        </p:nvSpPr>
        <p:spPr/>
        <p:txBody>
          <a:bodyPr/>
          <a:lstStyle/>
          <a:p>
            <a:fld id="{A009892A-0574-4753-B3B5-882803074C2D}" type="datetimeFigureOut">
              <a:rPr lang="en-US" smtClean="0"/>
              <a:pPr/>
              <a:t>9/29/2008</a:t>
            </a:fld>
            <a:endParaRPr lang="en-US" dirty="0"/>
          </a:p>
        </p:txBody>
      </p:sp>
      <p:sp>
        <p:nvSpPr>
          <p:cNvPr id="11" name="Slide Number Placeholder 10"/>
          <p:cNvSpPr>
            <a:spLocks noGrp="1"/>
          </p:cNvSpPr>
          <p:nvPr>
            <p:ph type="sldNum" sz="quarter" idx="11"/>
          </p:nvPr>
        </p:nvSpPr>
        <p:spPr/>
        <p:txBody>
          <a:bodyPr/>
          <a:lstStyle/>
          <a:p>
            <a:fld id="{35100B4B-F5D2-44DD-9A19-A980681504E0}" type="slidenum">
              <a:rPr lang="en-US" smtClean="0"/>
              <a:pPr/>
              <a:t>‹#›</a:t>
            </a:fld>
            <a:endParaRPr lang="en-US" dirty="0"/>
          </a:p>
        </p:txBody>
      </p:sp>
      <p:sp>
        <p:nvSpPr>
          <p:cNvPr id="12" name="Footer Placeholder 11"/>
          <p:cNvSpPr>
            <a:spLocks noGrp="1"/>
          </p:cNvSpPr>
          <p:nvPr>
            <p:ph type="ftr" sz="quarter" idx="12"/>
          </p:nvPr>
        </p:nvSpPr>
        <p:spPr/>
        <p:txBody>
          <a:bodyPr/>
          <a:lstStyle/>
          <a:p>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3"/>
          <p:cNvSpPr>
            <a:spLocks noGrp="1"/>
          </p:cNvSpPr>
          <p:nvPr>
            <p:ph type="dt" sz="half" idx="10"/>
          </p:nvPr>
        </p:nvSpPr>
        <p:spPr/>
        <p:txBody>
          <a:bodyPr/>
          <a:lstStyle>
            <a:extLst/>
          </a:lstStyle>
          <a:p>
            <a:fld id="{A009892A-0574-4753-B3B5-882803074C2D}" type="datetimeFigureOut">
              <a:rPr lang="en-US" smtClean="0"/>
              <a:pPr/>
              <a:t>9/29/2008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5100B4B-F5D2-44DD-9A19-A980681504E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4100" name="Picture 8" descr="BackGround Base"/>
          <p:cNvPicPr>
            <a:picLocks noChangeAspect="1" noChangeArrowheads="1"/>
          </p:cNvPicPr>
          <p:nvPr userDrawn="1"/>
        </p:nvPicPr>
        <p:blipFill>
          <a:blip r:embed="rId9"/>
          <a:srcRect/>
          <a:stretch>
            <a:fillRect/>
          </a:stretch>
        </p:blipFill>
        <p:spPr bwMode="auto">
          <a:xfrm>
            <a:off x="0" y="0"/>
            <a:ext cx="9164638" cy="6858000"/>
          </a:xfrm>
          <a:prstGeom prst="rect">
            <a:avLst/>
          </a:prstGeom>
          <a:noFill/>
          <a:ln w="9525">
            <a:noFill/>
            <a:miter lim="800000"/>
            <a:headEnd/>
            <a:tailEnd/>
          </a:ln>
        </p:spPr>
      </p:pic>
      <p:sp>
        <p:nvSpPr>
          <p:cNvPr id="1033"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rPr>
              <a:t>Norfolk Botanical Garden / Back Bay Amateur Astronomers</a:t>
            </a:r>
          </a:p>
        </p:txBody>
      </p:sp>
      <p:pic>
        <p:nvPicPr>
          <p:cNvPr id="4102" name="Picture 11" descr="BBAA"/>
          <p:cNvPicPr>
            <a:picLocks noChangeAspect="1" noChangeArrowheads="1"/>
          </p:cNvPicPr>
          <p:nvPr userDrawn="1"/>
        </p:nvPicPr>
        <p:blipFill>
          <a:blip r:embed="rId10"/>
          <a:srcRect/>
          <a:stretch>
            <a:fillRect/>
          </a:stretch>
        </p:blipFill>
        <p:spPr bwMode="auto">
          <a:xfrm>
            <a:off x="8458200" y="114300"/>
            <a:ext cx="630238" cy="620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1"/>
            <a:ext cx="214282"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extLst/>
          </a:lstStyle>
          <a:p>
            <a:r>
              <a:rPr lang="en-US" altLang="ja-JP" smtClean="0"/>
              <a:t>Click to edit Master title style</a:t>
            </a:r>
            <a:endParaRPr lang="en-US" dirty="0"/>
          </a:p>
        </p:txBody>
      </p:sp>
      <p:sp>
        <p:nvSpPr>
          <p:cNvPr id="13" name="Text Placeholder 12"/>
          <p:cNvSpPr>
            <a:spLocks noGrp="1"/>
          </p:cNvSpPr>
          <p:nvPr>
            <p:ph type="body" idx="1"/>
          </p:nvPr>
        </p:nvSpPr>
        <p:spPr>
          <a:xfrm>
            <a:off x="914400" y="1571612"/>
            <a:ext cx="7772400" cy="4783948"/>
          </a:xfrm>
          <a:prstGeom prst="rect">
            <a:avLst/>
          </a:prstGeom>
        </p:spPr>
        <p:txBody>
          <a:bodyPr vert="horz">
            <a:normAutofit/>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14" name="Date Placeholder 13"/>
          <p:cNvSpPr>
            <a:spLocks noGrp="1"/>
          </p:cNvSpPr>
          <p:nvPr>
            <p:ph type="dt" sz="half" idx="2"/>
          </p:nvPr>
        </p:nvSpPr>
        <p:spPr>
          <a:xfrm>
            <a:off x="6477000" y="6421461"/>
            <a:ext cx="2133600" cy="365125"/>
          </a:xfrm>
          <a:prstGeom prst="rect">
            <a:avLst/>
          </a:prstGeom>
        </p:spPr>
        <p:txBody>
          <a:bodyPr vert="horz" anchor="b"/>
          <a:lstStyle>
            <a:lvl1pPr algn="l">
              <a:defRPr sz="1100">
                <a:solidFill>
                  <a:schemeClr val="tx2"/>
                </a:solidFill>
              </a:defRPr>
            </a:lvl1pPr>
            <a:extLst/>
          </a:lstStyle>
          <a:p>
            <a:fld id="{A009892A-0574-4753-B3B5-882803074C2D}" type="datetimeFigureOut">
              <a:rPr lang="en-US" smtClean="0"/>
              <a:pPr/>
              <a:t>9/29/2008</a:t>
            </a:fld>
            <a:endParaRPr lang="en-US" dirty="0"/>
          </a:p>
        </p:txBody>
      </p:sp>
      <p:sp>
        <p:nvSpPr>
          <p:cNvPr id="3" name="Footer Placeholder 2"/>
          <p:cNvSpPr>
            <a:spLocks noGrp="1"/>
          </p:cNvSpPr>
          <p:nvPr>
            <p:ph type="ftr" sz="quarter" idx="3"/>
          </p:nvPr>
        </p:nvSpPr>
        <p:spPr>
          <a:xfrm>
            <a:off x="914400" y="6421461"/>
            <a:ext cx="5562600" cy="365125"/>
          </a:xfrm>
          <a:prstGeom prst="rect">
            <a:avLst/>
          </a:prstGeom>
        </p:spPr>
        <p:txBody>
          <a:bodyPr vert="horz" anchor="b"/>
          <a:lstStyle>
            <a:lvl1pPr algn="r">
              <a:defRPr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21461"/>
            <a:ext cx="457200" cy="365125"/>
          </a:xfrm>
          <a:prstGeom prst="rect">
            <a:avLst/>
          </a:prstGeom>
        </p:spPr>
        <p:txBody>
          <a:bodyPr vert="horz" anchor="b"/>
          <a:lstStyle>
            <a:lvl1pPr algn="l">
              <a:defRPr sz="1200">
                <a:solidFill>
                  <a:schemeClr val="tx2"/>
                </a:solidFill>
              </a:defRPr>
            </a:lvl1pPr>
            <a:extLst/>
          </a:lstStyle>
          <a:p>
            <a:fld id="{35100B4B-F5D2-44DD-9A19-A980681504E0}" type="slidenum">
              <a:rPr lang="en-US" smtClean="0"/>
              <a:pPr/>
              <a:t>‹#›</a:t>
            </a:fld>
            <a:endParaRPr lang="en-US" dirty="0"/>
          </a:p>
        </p:txBody>
      </p:sp>
      <p:cxnSp>
        <p:nvCxnSpPr>
          <p:cNvPr id="20" name="Straight Connector 19"/>
          <p:cNvCxnSpPr/>
          <p:nvPr/>
        </p:nvCxnSpPr>
        <p:spPr>
          <a:xfrm rot="5400000">
            <a:off x="-3293075" y="3429000"/>
            <a:ext cx="6858000" cy="158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43408" y="3428230"/>
            <a:ext cx="6858000" cy="1588"/>
          </a:xfrm>
          <a:prstGeom prst="line">
            <a:avLst/>
          </a:prstGeom>
          <a:ln w="12700">
            <a:solidFill>
              <a:schemeClr val="bg2">
                <a:lumMod val="75000"/>
                <a:alpha val="59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185349" y="3428230"/>
            <a:ext cx="6858000" cy="1588"/>
          </a:xfrm>
          <a:prstGeom prst="line">
            <a:avLst/>
          </a:prstGeom>
          <a:ln w="31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699724" y="3428182"/>
            <a:ext cx="6858000" cy="1588"/>
          </a:xfrm>
          <a:prstGeom prst="line">
            <a:avLst/>
          </a:prstGeom>
          <a:ln w="285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pic>
        <p:nvPicPr>
          <p:cNvPr id="17" name="Picture 8" descr="BackGround Base"/>
          <p:cNvPicPr>
            <a:picLocks noChangeAspect="1" noChangeArrowheads="1"/>
          </p:cNvPicPr>
          <p:nvPr userDrawn="1"/>
        </p:nvPicPr>
        <p:blipFill>
          <a:blip r:embed="rId13"/>
          <a:srcRect/>
          <a:stretch>
            <a:fillRect/>
          </a:stretch>
        </p:blipFill>
        <p:spPr bwMode="auto">
          <a:xfrm>
            <a:off x="0" y="0"/>
            <a:ext cx="9164638" cy="6858000"/>
          </a:xfrm>
          <a:prstGeom prst="rect">
            <a:avLst/>
          </a:prstGeom>
          <a:noFill/>
          <a:ln w="9525">
            <a:noFill/>
            <a:miter lim="800000"/>
            <a:headEnd/>
            <a:tailEnd/>
          </a:ln>
        </p:spPr>
      </p:pic>
      <p:sp>
        <p:nvSpPr>
          <p:cNvPr id="19"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rPr>
              <a:t>Norfolk Botanical Garden / Back Bay Amateur Astronomers</a:t>
            </a:r>
          </a:p>
        </p:txBody>
      </p:sp>
      <p:pic>
        <p:nvPicPr>
          <p:cNvPr id="21" name="Picture 11" descr="BBAA"/>
          <p:cNvPicPr>
            <a:picLocks noChangeAspect="1" noChangeArrowheads="1"/>
          </p:cNvPicPr>
          <p:nvPr userDrawn="1"/>
        </p:nvPicPr>
        <p:blipFill>
          <a:blip r:embed="rId14"/>
          <a:srcRect/>
          <a:stretch>
            <a:fillRect/>
          </a:stretch>
        </p:blipFill>
        <p:spPr bwMode="auto">
          <a:xfrm>
            <a:off x="8458200" y="114300"/>
            <a:ext cx="630238" cy="620713"/>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rtl="0" eaLnBrk="1" latinLnBrk="0" hangingPunct="1">
        <a:spcBef>
          <a:spcPct val="0"/>
        </a:spcBef>
        <a:buNone/>
        <a:defRPr kumimoji="1" sz="4000" b="1" kern="1200" cap="none" spc="0" baseline="0">
          <a:ln/>
          <a:gradFill>
            <a:gsLst>
              <a:gs pos="0">
                <a:schemeClr val="tx2">
                  <a:lumMod val="90000"/>
                </a:schemeClr>
              </a:gs>
              <a:gs pos="50000">
                <a:schemeClr val="tx2">
                  <a:lumMod val="50000"/>
                </a:schemeClr>
              </a:gs>
              <a:gs pos="100000">
                <a:schemeClr val="tx2">
                  <a:lumMod val="25000"/>
                </a:schemeClr>
              </a:gs>
            </a:gsLst>
            <a:lin ang="5400000" scaled="0"/>
          </a:gradFill>
          <a:effectLst/>
          <a:latin typeface="+mj-lt"/>
          <a:ea typeface="+mj-ea"/>
          <a:cs typeface="+mj-cs"/>
        </a:defRPr>
      </a:lvl1pPr>
      <a:extLst/>
    </p:titleStyle>
    <p:bodyStyle>
      <a:lvl1pPr marL="411480" indent="-342900" algn="l" rtl="0" eaLnBrk="1" latinLnBrk="0" hangingPunct="1">
        <a:spcBef>
          <a:spcPts val="700"/>
        </a:spcBef>
        <a:buClr>
          <a:schemeClr val="accent2">
            <a:lumMod val="75000"/>
          </a:schemeClr>
        </a:buClr>
        <a:buSzPct val="85000"/>
        <a:buFont typeface="Wingdings 2" pitchFamily="18" charset="2"/>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lumMod val="60000"/>
            <a:lumOff val="40000"/>
          </a:schemeClr>
        </a:buClr>
        <a:buSzPct val="80000"/>
        <a:buFont typeface="Wingdings" pitchFamily="2" charset="2"/>
        <a:buChar char="l"/>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lumMod val="40000"/>
            <a:lumOff val="60000"/>
          </a:schemeClr>
        </a:buClr>
        <a:buSzPct val="65000"/>
        <a:buFont typeface="Wingdings 2" pitchFamily="18" charset="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2">
            <a:lumMod val="20000"/>
            <a:lumOff val="80000"/>
          </a:schemeClr>
        </a:buClr>
        <a:buSzPct val="100000"/>
        <a:buFont typeface="Arial" pitchFamily="34" charset="0"/>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2">
            <a:lumMod val="75000"/>
          </a:schemeClr>
        </a:buClr>
        <a:buSzPct val="50000"/>
        <a:buFont typeface="Wingdings" pitchFamily="2" charset="2"/>
        <a:buChar char="n"/>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hangingPunct="1">
        <a:defRPr kumimoji="1" kern="1200">
          <a:solidFill>
            <a:schemeClr val="tx1"/>
          </a:solidFill>
          <a:latin typeface="+mn-lt"/>
          <a:ea typeface="+mn-ea"/>
          <a:cs typeface="+mn-cs"/>
        </a:defRPr>
      </a:lvl1pPr>
      <a:lvl2pPr marL="457200" algn="l" rtl="0" eaLnBrk="1" hangingPunct="1">
        <a:defRPr kumimoji="1" kern="1200">
          <a:solidFill>
            <a:schemeClr val="tx1"/>
          </a:solidFill>
          <a:latin typeface="+mn-lt"/>
          <a:ea typeface="+mn-ea"/>
          <a:cs typeface="+mn-cs"/>
        </a:defRPr>
      </a:lvl2pPr>
      <a:lvl3pPr marL="914400" algn="l" rtl="0" eaLnBrk="1" hangingPunct="1">
        <a:defRPr kumimoji="1" kern="1200">
          <a:solidFill>
            <a:schemeClr val="tx1"/>
          </a:solidFill>
          <a:latin typeface="+mn-lt"/>
          <a:ea typeface="+mn-ea"/>
          <a:cs typeface="+mn-cs"/>
        </a:defRPr>
      </a:lvl3pPr>
      <a:lvl4pPr marL="1371600" algn="l" rtl="0" eaLnBrk="1" hangingPunct="1">
        <a:defRPr kumimoji="1" kern="1200">
          <a:solidFill>
            <a:schemeClr val="tx1"/>
          </a:solidFill>
          <a:latin typeface="+mn-lt"/>
          <a:ea typeface="+mn-ea"/>
          <a:cs typeface="+mn-cs"/>
        </a:defRPr>
      </a:lvl4pPr>
      <a:lvl5pPr marL="1828800" algn="l" rtl="0" eaLnBrk="1" hangingPunct="1">
        <a:defRPr kumimoji="1" kern="1200">
          <a:solidFill>
            <a:schemeClr val="tx1"/>
          </a:solidFill>
          <a:latin typeface="+mn-lt"/>
          <a:ea typeface="+mn-ea"/>
          <a:cs typeface="+mn-cs"/>
        </a:defRPr>
      </a:lvl5pPr>
      <a:lvl6pPr marL="2286000" algn="l" rtl="0" eaLnBrk="1" hangingPunct="1">
        <a:defRPr kumimoji="1" kern="1200">
          <a:solidFill>
            <a:schemeClr val="tx1"/>
          </a:solidFill>
          <a:latin typeface="+mn-lt"/>
          <a:ea typeface="+mn-ea"/>
          <a:cs typeface="+mn-cs"/>
        </a:defRPr>
      </a:lvl6pPr>
      <a:lvl7pPr marL="2743200" algn="l" rtl="0" eaLnBrk="1" hangingPunct="1">
        <a:defRPr kumimoji="1" kern="1200">
          <a:solidFill>
            <a:schemeClr val="tx1"/>
          </a:solidFill>
          <a:latin typeface="+mn-lt"/>
          <a:ea typeface="+mn-ea"/>
          <a:cs typeface="+mn-cs"/>
        </a:defRPr>
      </a:lvl7pPr>
      <a:lvl8pPr marL="3200400" algn="l" rtl="0" eaLnBrk="1" hangingPunct="1">
        <a:defRPr kumimoji="1" kern="1200">
          <a:solidFill>
            <a:schemeClr val="tx1"/>
          </a:solidFill>
          <a:latin typeface="+mn-lt"/>
          <a:ea typeface="+mn-ea"/>
          <a:cs typeface="+mn-cs"/>
        </a:defRPr>
      </a:lvl8pPr>
      <a:lvl9pPr marL="3657600" algn="l" rtl="0" eaLnBrk="1"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mars.jpl.nasa.gov/allabout/nightsky/nightsky03-image02.html"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a/a1/NewSolarSystem.jpg"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en.wikipedia.org/wiki/Image:Cha110913.jpg"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kepler.nasa.gov/sci/basis/fov-milkyway.html" TargetMode="Externa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hyperlink" Target="http://www.nasa.gov/audience/forkids/kidsclub/flash/index.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457200" y="92075"/>
            <a:ext cx="6027612" cy="523220"/>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GardenStars – </a:t>
            </a:r>
            <a:r>
              <a:rPr lang="en-US" sz="2800" b="1" dirty="0" smtClean="0">
                <a:solidFill>
                  <a:srgbClr val="33CC33"/>
                </a:solidFill>
                <a:latin typeface="OCR A Extended" pitchFamily="50" charset="0"/>
              </a:rPr>
              <a:t>June 23, </a:t>
            </a:r>
            <a:r>
              <a:rPr lang="en-US" sz="2800" b="1" dirty="0">
                <a:solidFill>
                  <a:srgbClr val="33CC33"/>
                </a:solidFill>
                <a:latin typeface="OCR A Extended" pitchFamily="50" charset="0"/>
              </a:rPr>
              <a:t>2007</a:t>
            </a:r>
          </a:p>
        </p:txBody>
      </p:sp>
      <p:sp>
        <p:nvSpPr>
          <p:cNvPr id="2060" name="Text Box 12"/>
          <p:cNvSpPr txBox="1">
            <a:spLocks noChangeArrowheads="1"/>
          </p:cNvSpPr>
          <p:nvPr/>
        </p:nvSpPr>
        <p:spPr bwMode="auto">
          <a:xfrm>
            <a:off x="1447800" y="1447800"/>
            <a:ext cx="6261100" cy="1371600"/>
          </a:xfrm>
          <a:prstGeom prst="rect">
            <a:avLst/>
          </a:prstGeom>
          <a:noFill/>
          <a:ln w="9525">
            <a:noFill/>
            <a:miter lim="800000"/>
            <a:headEnd/>
            <a:tailEnd/>
          </a:ln>
        </p:spPr>
        <p:txBody>
          <a:bodyPr wrap="none">
            <a:spAutoFit/>
          </a:bodyPr>
          <a:lstStyle/>
          <a:p>
            <a:pPr algn="ctr"/>
            <a:r>
              <a:rPr lang="en-US" sz="3600" b="1" dirty="0">
                <a:solidFill>
                  <a:srgbClr val="33CC33"/>
                </a:solidFill>
                <a:latin typeface="OCR A Extended" pitchFamily="50" charset="0"/>
              </a:rPr>
              <a:t>Welcome to GardenStars</a:t>
            </a:r>
          </a:p>
          <a:p>
            <a:pPr algn="ctr"/>
            <a:endParaRPr lang="en-US" sz="2400" b="1" dirty="0">
              <a:solidFill>
                <a:srgbClr val="33CC33"/>
              </a:solidFill>
              <a:latin typeface="OCR A Extended" pitchFamily="50" charset="0"/>
            </a:endParaRPr>
          </a:p>
          <a:p>
            <a:pPr algn="ctr"/>
            <a:r>
              <a:rPr lang="en-US" sz="2400" b="1" dirty="0">
                <a:solidFill>
                  <a:srgbClr val="33CC33"/>
                </a:solidFill>
                <a:latin typeface="OCR A Extended" pitchFamily="50" charset="0"/>
              </a:rPr>
              <a:t>An Evening Under the Stars</a:t>
            </a:r>
          </a:p>
        </p:txBody>
      </p:sp>
      <p:sp>
        <p:nvSpPr>
          <p:cNvPr id="2061" name="Text Box 13"/>
          <p:cNvSpPr txBox="1">
            <a:spLocks noChangeArrowheads="1"/>
          </p:cNvSpPr>
          <p:nvPr/>
        </p:nvSpPr>
        <p:spPr bwMode="auto">
          <a:xfrm>
            <a:off x="1997075" y="3275013"/>
            <a:ext cx="5340350" cy="1736725"/>
          </a:xfrm>
          <a:prstGeom prst="rect">
            <a:avLst/>
          </a:prstGeom>
          <a:noFill/>
          <a:ln w="9525">
            <a:noFill/>
            <a:miter lim="800000"/>
            <a:headEnd/>
            <a:tailEnd/>
          </a:ln>
        </p:spPr>
        <p:txBody>
          <a:bodyPr wrap="none">
            <a:spAutoFit/>
          </a:bodyPr>
          <a:lstStyle/>
          <a:p>
            <a:pPr algn="ctr"/>
            <a:r>
              <a:rPr lang="en-US" sz="1800" b="1" dirty="0">
                <a:solidFill>
                  <a:srgbClr val="FFFF66"/>
                </a:solidFill>
                <a:latin typeface="OCR A Extended" pitchFamily="50" charset="0"/>
              </a:rPr>
              <a:t>Presented by</a:t>
            </a:r>
          </a:p>
          <a:p>
            <a:pPr algn="ctr"/>
            <a:endParaRPr lang="en-US" sz="1800" b="1" dirty="0">
              <a:solidFill>
                <a:srgbClr val="FFFF66"/>
              </a:solidFill>
              <a:latin typeface="OCR A Extended" pitchFamily="50" charset="0"/>
            </a:endParaRPr>
          </a:p>
          <a:p>
            <a:pPr algn="ctr"/>
            <a:r>
              <a:rPr lang="en-US" sz="2400" b="1" dirty="0">
                <a:solidFill>
                  <a:srgbClr val="FFFF66"/>
                </a:solidFill>
                <a:latin typeface="OCR A Extended" pitchFamily="50" charset="0"/>
              </a:rPr>
              <a:t>The Norfolk Botanical Garden</a:t>
            </a:r>
          </a:p>
          <a:p>
            <a:pPr algn="ctr"/>
            <a:r>
              <a:rPr lang="en-US" sz="2400" b="1" dirty="0">
                <a:solidFill>
                  <a:srgbClr val="FFFF66"/>
                </a:solidFill>
                <a:latin typeface="OCR A Extended" pitchFamily="50" charset="0"/>
              </a:rPr>
              <a:t>And</a:t>
            </a:r>
          </a:p>
          <a:p>
            <a:pPr algn="ctr"/>
            <a:r>
              <a:rPr lang="en-US" sz="2400" b="1" dirty="0">
                <a:solidFill>
                  <a:srgbClr val="FFFF66"/>
                </a:solidFill>
                <a:latin typeface="OCR A Extended" pitchFamily="50" charset="0"/>
              </a:rPr>
              <a:t>Back Bay Amateur Astronomers</a:t>
            </a:r>
          </a:p>
        </p:txBody>
      </p:sp>
      <p:pic>
        <p:nvPicPr>
          <p:cNvPr id="1030" name="Picture 15" descr="BBAA-Sm-ani"/>
          <p:cNvPicPr>
            <a:picLocks noChangeAspect="1" noChangeArrowheads="1" noCrop="1"/>
          </p:cNvPicPr>
          <p:nvPr/>
        </p:nvPicPr>
        <p:blipFill>
          <a:blip r:embed="rId4"/>
          <a:srcRect/>
          <a:stretch>
            <a:fillRect/>
          </a:stretch>
        </p:blipFill>
        <p:spPr bwMode="auto">
          <a:xfrm>
            <a:off x="7315200" y="4895850"/>
            <a:ext cx="1428750" cy="1428750"/>
          </a:xfrm>
          <a:prstGeom prst="rect">
            <a:avLst/>
          </a:prstGeom>
          <a:noFill/>
          <a:ln w="9525">
            <a:noFill/>
            <a:miter lim="800000"/>
            <a:headEnd/>
            <a:tailEnd/>
          </a:ln>
        </p:spPr>
      </p:pic>
      <p:graphicFrame>
        <p:nvGraphicFramePr>
          <p:cNvPr id="1026" name="Object 16"/>
          <p:cNvGraphicFramePr>
            <a:graphicFrameLocks noChangeAspect="1"/>
          </p:cNvGraphicFramePr>
          <p:nvPr/>
        </p:nvGraphicFramePr>
        <p:xfrm>
          <a:off x="609600" y="5038725"/>
          <a:ext cx="1454150" cy="1285875"/>
        </p:xfrm>
        <a:graphic>
          <a:graphicData uri="http://schemas.openxmlformats.org/presentationml/2006/ole">
            <p:oleObj spid="_x0000_s1026" name="Image" r:id="rId5" imgW="2095238" imgH="1853315" progId="Photoshop.Image.9">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53"/>
                                        </p:tgtEl>
                                        <p:attrNameLst>
                                          <p:attrName>style.visibility</p:attrName>
                                        </p:attrNameLst>
                                      </p:cBhvr>
                                      <p:to>
                                        <p:strVal val="visible"/>
                                      </p:to>
                                    </p:set>
                                    <p:anim calcmode="discrete" valueType="clr">
                                      <p:cBhvr override="childStyle">
                                        <p:cTn id="7" dur="80"/>
                                        <p:tgtEl>
                                          <p:spTgt spid="20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3"/>
                                        </p:tgtEl>
                                        <p:attrNameLst>
                                          <p:attrName>fillcolor</p:attrName>
                                        </p:attrNameLst>
                                      </p:cBhvr>
                                      <p:tavLst>
                                        <p:tav tm="0">
                                          <p:val>
                                            <p:clrVal>
                                              <a:schemeClr val="accent2"/>
                                            </p:clrVal>
                                          </p:val>
                                        </p:tav>
                                        <p:tav tm="50000">
                                          <p:val>
                                            <p:clrVal>
                                              <a:schemeClr val="hlink"/>
                                            </p:clrVal>
                                          </p:val>
                                        </p:tav>
                                      </p:tavLst>
                                    </p:anim>
                                    <p:set>
                                      <p:cBhvr>
                                        <p:cTn id="9" dur="80"/>
                                        <p:tgtEl>
                                          <p:spTgt spid="2053"/>
                                        </p:tgtEl>
                                        <p:attrNameLst>
                                          <p:attrName>fill.type</p:attrName>
                                        </p:attrNameLst>
                                      </p:cBhvr>
                                      <p:to>
                                        <p:strVal val="solid"/>
                                      </p:to>
                                    </p:set>
                                  </p:childTnLst>
                                </p:cTn>
                              </p:par>
                            </p:childTnLst>
                          </p:cTn>
                        </p:par>
                        <p:par>
                          <p:cTn id="10" fill="hold">
                            <p:stCondLst>
                              <p:cond delay="9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60"/>
                                        </p:tgtEl>
                                        <p:attrNameLst>
                                          <p:attrName>style.visibility</p:attrName>
                                        </p:attrNameLst>
                                      </p:cBhvr>
                                      <p:to>
                                        <p:strVal val="visible"/>
                                      </p:to>
                                    </p:set>
                                    <p:anim calcmode="discrete" valueType="clr">
                                      <p:cBhvr override="childStyle">
                                        <p:cTn id="13" dur="8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60"/>
                                        </p:tgtEl>
                                        <p:attrNameLst>
                                          <p:attrName>fillcolor</p:attrName>
                                        </p:attrNameLst>
                                      </p:cBhvr>
                                      <p:tavLst>
                                        <p:tav tm="0">
                                          <p:val>
                                            <p:clrVal>
                                              <a:schemeClr val="accent2"/>
                                            </p:clrVal>
                                          </p:val>
                                        </p:tav>
                                        <p:tav tm="50000">
                                          <p:val>
                                            <p:clrVal>
                                              <a:schemeClr val="hlink"/>
                                            </p:clrVal>
                                          </p:val>
                                        </p:tav>
                                      </p:tavLst>
                                    </p:anim>
                                    <p:set>
                                      <p:cBhvr>
                                        <p:cTn id="15" dur="80"/>
                                        <p:tgtEl>
                                          <p:spTgt spid="2060"/>
                                        </p:tgtEl>
                                        <p:attrNameLst>
                                          <p:attrName>fill.type</p:attrName>
                                        </p:attrNameLst>
                                      </p:cBhvr>
                                      <p:to>
                                        <p:strVal val="solid"/>
                                      </p:to>
                                    </p:set>
                                  </p:childTnLst>
                                </p:cTn>
                              </p:par>
                            </p:childTnLst>
                          </p:cTn>
                        </p:par>
                        <p:par>
                          <p:cTn id="16" fill="hold">
                            <p:stCondLst>
                              <p:cond delay="268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061"/>
                                        </p:tgtEl>
                                        <p:attrNameLst>
                                          <p:attrName>style.visibility</p:attrName>
                                        </p:attrNameLst>
                                      </p:cBhvr>
                                      <p:to>
                                        <p:strVal val="visible"/>
                                      </p:to>
                                    </p:set>
                                    <p:anim calcmode="discrete" valueType="clr">
                                      <p:cBhvr override="childStyle">
                                        <p:cTn id="19" dur="80"/>
                                        <p:tgtEl>
                                          <p:spTgt spid="206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061"/>
                                        </p:tgtEl>
                                        <p:attrNameLst>
                                          <p:attrName>fillcolor</p:attrName>
                                        </p:attrNameLst>
                                      </p:cBhvr>
                                      <p:tavLst>
                                        <p:tav tm="0">
                                          <p:val>
                                            <p:clrVal>
                                              <a:schemeClr val="accent2"/>
                                            </p:clrVal>
                                          </p:val>
                                        </p:tav>
                                        <p:tav tm="50000">
                                          <p:val>
                                            <p:clrVal>
                                              <a:schemeClr val="hlink"/>
                                            </p:clrVal>
                                          </p:val>
                                        </p:tav>
                                      </p:tavLst>
                                    </p:anim>
                                    <p:set>
                                      <p:cBhvr>
                                        <p:cTn id="21" dur="80"/>
                                        <p:tgtEl>
                                          <p:spTgt spid="20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60" grpId="0"/>
      <p:bldP spid="206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92075"/>
            <a:ext cx="7110413"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The Back Bay Amateur Astronomers</a:t>
            </a:r>
          </a:p>
        </p:txBody>
      </p:sp>
      <p:sp>
        <p:nvSpPr>
          <p:cNvPr id="5123" name="Rectangle 3"/>
          <p:cNvSpPr>
            <a:spLocks noGrp="1" noChangeArrowheads="1"/>
          </p:cNvSpPr>
          <p:nvPr>
            <p:ph type="body" sz="half" idx="4294967295"/>
          </p:nvPr>
        </p:nvSpPr>
        <p:spPr>
          <a:xfrm>
            <a:off x="596900" y="4062413"/>
            <a:ext cx="5300663" cy="2092325"/>
          </a:xfrm>
        </p:spPr>
        <p:txBody>
          <a:bodyPr/>
          <a:lstStyle/>
          <a:p>
            <a:pPr eaLnBrk="1" hangingPunct="1">
              <a:buFontTx/>
              <a:buNone/>
            </a:pPr>
            <a:r>
              <a:rPr lang="en-US" dirty="0" smtClean="0">
                <a:solidFill>
                  <a:schemeClr val="bg1"/>
                </a:solidFill>
              </a:rPr>
              <a:t>	The Back Bay Amateur Astronomers </a:t>
            </a:r>
            <a:br>
              <a:rPr lang="en-US" dirty="0" smtClean="0">
                <a:solidFill>
                  <a:schemeClr val="bg1"/>
                </a:solidFill>
              </a:rPr>
            </a:br>
            <a:r>
              <a:rPr lang="en-US" dirty="0" smtClean="0">
                <a:solidFill>
                  <a:schemeClr val="bg1"/>
                </a:solidFill>
              </a:rPr>
              <a:t>PO Box 9877</a:t>
            </a:r>
          </a:p>
          <a:p>
            <a:pPr eaLnBrk="1" hangingPunct="1">
              <a:buFontTx/>
              <a:buNone/>
            </a:pPr>
            <a:r>
              <a:rPr lang="en-US" dirty="0" smtClean="0">
                <a:solidFill>
                  <a:schemeClr val="bg1"/>
                </a:solidFill>
              </a:rPr>
              <a:t>	Virginia Beach, VA 23450</a:t>
            </a:r>
          </a:p>
        </p:txBody>
      </p:sp>
      <p:sp>
        <p:nvSpPr>
          <p:cNvPr id="5124" name="Text Box 4"/>
          <p:cNvSpPr txBox="1">
            <a:spLocks noChangeArrowheads="1"/>
          </p:cNvSpPr>
          <p:nvPr/>
        </p:nvSpPr>
        <p:spPr bwMode="auto">
          <a:xfrm>
            <a:off x="654050" y="1296988"/>
            <a:ext cx="3962400" cy="1554162"/>
          </a:xfrm>
          <a:prstGeom prst="rect">
            <a:avLst/>
          </a:prstGeom>
          <a:noFill/>
          <a:ln w="9525">
            <a:noFill/>
            <a:miter lim="800000"/>
            <a:headEnd/>
            <a:tailEnd/>
          </a:ln>
        </p:spPr>
        <p:txBody>
          <a:bodyPr>
            <a:spAutoFit/>
          </a:bodyPr>
          <a:lstStyle/>
          <a:p>
            <a:r>
              <a:rPr lang="en-US" sz="3200" dirty="0">
                <a:solidFill>
                  <a:schemeClr val="bg1"/>
                </a:solidFill>
              </a:rPr>
              <a:t>Bringing Astronomy to the People of Hampton Roads</a:t>
            </a:r>
          </a:p>
        </p:txBody>
      </p:sp>
      <p:pic>
        <p:nvPicPr>
          <p:cNvPr id="48133" name="Picture 5" descr="BBAA-cleaned"/>
          <p:cNvPicPr>
            <a:picLocks noGrp="1" noChangeAspect="1" noChangeArrowheads="1"/>
          </p:cNvPicPr>
          <p:nvPr>
            <p:ph sz="quarter" idx="4294967295"/>
          </p:nvPr>
        </p:nvPicPr>
        <p:blipFill>
          <a:blip r:embed="rId3"/>
          <a:srcRect/>
          <a:stretch>
            <a:fillRect/>
          </a:stretch>
        </p:blipFill>
        <p:spPr>
          <a:xfrm>
            <a:off x="4914900" y="1085850"/>
            <a:ext cx="3810000" cy="3660775"/>
          </a:xfr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133"/>
                                        </p:tgtEl>
                                        <p:attrNameLst>
                                          <p:attrName>style.visibility</p:attrName>
                                        </p:attrNameLst>
                                      </p:cBhvr>
                                      <p:to>
                                        <p:strVal val="visible"/>
                                      </p:to>
                                    </p:set>
                                    <p:anim calcmode="lin" valueType="num">
                                      <p:cBhvr additive="base">
                                        <p:cTn id="7" dur="250" fill="hold"/>
                                        <p:tgtEl>
                                          <p:spTgt spid="48133"/>
                                        </p:tgtEl>
                                        <p:attrNameLst>
                                          <p:attrName>ppt_x</p:attrName>
                                        </p:attrNameLst>
                                      </p:cBhvr>
                                      <p:tavLst>
                                        <p:tav tm="0">
                                          <p:val>
                                            <p:strVal val="0-#ppt_w/2"/>
                                          </p:val>
                                        </p:tav>
                                        <p:tav tm="100000">
                                          <p:val>
                                            <p:strVal val="#ppt_x"/>
                                          </p:val>
                                        </p:tav>
                                      </p:tavLst>
                                    </p:anim>
                                    <p:anim calcmode="lin" valueType="num">
                                      <p:cBhvr additive="base">
                                        <p:cTn id="8" dur="25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92075"/>
            <a:ext cx="6892925"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Your “Solar System Ambassadors”</a:t>
            </a:r>
          </a:p>
        </p:txBody>
      </p:sp>
      <p:sp>
        <p:nvSpPr>
          <p:cNvPr id="6147" name="Rectangle 3"/>
          <p:cNvSpPr>
            <a:spLocks noGrp="1" noChangeArrowheads="1"/>
          </p:cNvSpPr>
          <p:nvPr>
            <p:ph type="body" sz="half" idx="4294967295"/>
          </p:nvPr>
        </p:nvSpPr>
        <p:spPr>
          <a:xfrm>
            <a:off x="654050" y="1123950"/>
            <a:ext cx="2957513" cy="519113"/>
          </a:xfrm>
          <a:noFill/>
        </p:spPr>
        <p:txBody>
          <a:bodyPr wrap="none">
            <a:spAutoFit/>
          </a:bodyPr>
          <a:lstStyle/>
          <a:p>
            <a:pPr eaLnBrk="1" hangingPunct="1">
              <a:buFontTx/>
              <a:buNone/>
            </a:pPr>
            <a:r>
              <a:rPr lang="en-US" sz="2800" dirty="0" smtClean="0">
                <a:solidFill>
                  <a:schemeClr val="bg1"/>
                </a:solidFill>
              </a:rPr>
              <a:t>George Reynolds</a:t>
            </a:r>
          </a:p>
        </p:txBody>
      </p:sp>
      <p:pic>
        <p:nvPicPr>
          <p:cNvPr id="49156" name="Picture 4" descr="George"/>
          <p:cNvPicPr>
            <a:picLocks noChangeAspect="1" noChangeArrowheads="1"/>
          </p:cNvPicPr>
          <p:nvPr/>
        </p:nvPicPr>
        <p:blipFill>
          <a:blip r:embed="rId3"/>
          <a:srcRect/>
          <a:stretch>
            <a:fillRect/>
          </a:stretch>
        </p:blipFill>
        <p:spPr bwMode="auto">
          <a:xfrm>
            <a:off x="857250" y="1600200"/>
            <a:ext cx="3143250" cy="2071687"/>
          </a:xfrm>
          <a:prstGeom prst="rect">
            <a:avLst/>
          </a:prstGeom>
          <a:ln>
            <a:noFill/>
          </a:ln>
          <a:effectLst>
            <a:softEdge rad="112500"/>
          </a:effectLst>
        </p:spPr>
      </p:pic>
      <p:pic>
        <p:nvPicPr>
          <p:cNvPr id="6149" name="Picture 5"/>
          <p:cNvPicPr>
            <a:picLocks noGrp="1" noChangeAspect="1" noChangeArrowheads="1"/>
          </p:cNvPicPr>
          <p:nvPr>
            <p:ph sz="half" idx="4294967295"/>
          </p:nvPr>
        </p:nvPicPr>
        <p:blipFill>
          <a:blip r:embed="rId4">
            <a:clrChange>
              <a:clrFrom>
                <a:srgbClr val="FFFFFF"/>
              </a:clrFrom>
              <a:clrTo>
                <a:srgbClr val="FFFFFF">
                  <a:alpha val="0"/>
                </a:srgbClr>
              </a:clrTo>
            </a:clrChange>
          </a:blip>
          <a:srcRect/>
          <a:stretch>
            <a:fillRect/>
          </a:stretch>
        </p:blipFill>
        <p:spPr>
          <a:xfrm>
            <a:off x="3028950" y="3200400"/>
            <a:ext cx="3086100" cy="3086100"/>
          </a:xfr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457200" y="92075"/>
            <a:ext cx="2997200"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Introductions</a:t>
            </a:r>
          </a:p>
        </p:txBody>
      </p:sp>
      <p:sp>
        <p:nvSpPr>
          <p:cNvPr id="5126" name="Text Box 6"/>
          <p:cNvSpPr txBox="1">
            <a:spLocks noChangeArrowheads="1"/>
          </p:cNvSpPr>
          <p:nvPr/>
        </p:nvSpPr>
        <p:spPr bwMode="auto">
          <a:xfrm>
            <a:off x="2266950" y="1296988"/>
            <a:ext cx="6453188" cy="3847207"/>
          </a:xfrm>
          <a:prstGeom prst="rect">
            <a:avLst/>
          </a:prstGeom>
          <a:noFill/>
          <a:ln w="9525">
            <a:noFill/>
            <a:miter lim="800000"/>
            <a:headEnd/>
            <a:tailEnd/>
          </a:ln>
        </p:spPr>
        <p:txBody>
          <a:bodyPr>
            <a:spAutoFit/>
          </a:bodyPr>
          <a:lstStyle/>
          <a:p>
            <a:pPr>
              <a:buFontTx/>
              <a:buChar char="•"/>
            </a:pPr>
            <a:r>
              <a:rPr lang="en-US" sz="2800" b="1" dirty="0">
                <a:solidFill>
                  <a:srgbClr val="FFFF66"/>
                </a:solidFill>
                <a:latin typeface="OCR A Extended" pitchFamily="50" charset="0"/>
              </a:rPr>
              <a:t>Back Bay Amateur Astronomers</a:t>
            </a:r>
          </a:p>
          <a:p>
            <a:pPr>
              <a:buFontTx/>
              <a:buChar char="•"/>
            </a:pPr>
            <a:endParaRPr lang="en-US" sz="2400" b="1" dirty="0">
              <a:solidFill>
                <a:srgbClr val="FFFF66"/>
              </a:solidFill>
              <a:latin typeface="OCR A Extended" pitchFamily="50" charset="0"/>
            </a:endParaRPr>
          </a:p>
          <a:p>
            <a:pPr lvl="1">
              <a:buFontTx/>
              <a:buChar char="•"/>
            </a:pPr>
            <a:r>
              <a:rPr lang="en-US" sz="2400" b="1" dirty="0">
                <a:solidFill>
                  <a:srgbClr val="FFFF66"/>
                </a:solidFill>
                <a:latin typeface="OCR A Extended" pitchFamily="50" charset="0"/>
              </a:rPr>
              <a:t>George Reynolds</a:t>
            </a:r>
          </a:p>
          <a:p>
            <a:pPr lvl="1">
              <a:buFontTx/>
              <a:buChar char="•"/>
            </a:pPr>
            <a:r>
              <a:rPr lang="en-US" sz="2400" b="1" dirty="0" smtClean="0">
                <a:solidFill>
                  <a:srgbClr val="FFFF66"/>
                </a:solidFill>
                <a:latin typeface="OCR A Extended" pitchFamily="50" charset="0"/>
              </a:rPr>
              <a:t>Chuck and Karen Jagow</a:t>
            </a:r>
          </a:p>
          <a:p>
            <a:pPr lvl="1">
              <a:buFontTx/>
              <a:buChar char="•"/>
            </a:pPr>
            <a:r>
              <a:rPr lang="en-US" sz="2400" b="1" dirty="0" smtClean="0">
                <a:solidFill>
                  <a:srgbClr val="FFFF66"/>
                </a:solidFill>
                <a:latin typeface="OCR A Extended" pitchFamily="50" charset="0"/>
              </a:rPr>
              <a:t>Kevin </a:t>
            </a:r>
            <a:r>
              <a:rPr lang="en-US" sz="2400" b="1" dirty="0">
                <a:solidFill>
                  <a:srgbClr val="FFFF66"/>
                </a:solidFill>
                <a:latin typeface="OCR A Extended" pitchFamily="50" charset="0"/>
              </a:rPr>
              <a:t>and Barb Weiner</a:t>
            </a:r>
          </a:p>
          <a:p>
            <a:pPr lvl="1">
              <a:buFontTx/>
              <a:buChar char="•"/>
            </a:pPr>
            <a:r>
              <a:rPr lang="en-US" sz="2400" b="1" dirty="0">
                <a:solidFill>
                  <a:srgbClr val="FFFF66"/>
                </a:solidFill>
                <a:latin typeface="OCR A Extended" pitchFamily="50" charset="0"/>
              </a:rPr>
              <a:t>Matt McLaughlin</a:t>
            </a:r>
          </a:p>
          <a:p>
            <a:pPr lvl="1">
              <a:buFontTx/>
              <a:buChar char="•"/>
            </a:pPr>
            <a:r>
              <a:rPr lang="en-US" sz="2400" b="1" dirty="0" smtClean="0">
                <a:solidFill>
                  <a:srgbClr val="FFFF66"/>
                </a:solidFill>
                <a:latin typeface="OCR A Extended" pitchFamily="50" charset="0"/>
              </a:rPr>
              <a:t>Bruce Bodner</a:t>
            </a:r>
          </a:p>
          <a:p>
            <a:pPr lvl="1">
              <a:buFontTx/>
              <a:buChar char="•"/>
            </a:pPr>
            <a:r>
              <a:rPr lang="en-US" sz="2400" b="1" dirty="0" smtClean="0">
                <a:solidFill>
                  <a:srgbClr val="FFFF66"/>
                </a:solidFill>
                <a:latin typeface="OCR A Extended" pitchFamily="50" charset="0"/>
              </a:rPr>
              <a:t>James </a:t>
            </a:r>
            <a:r>
              <a:rPr lang="en-US" sz="2400" b="1" dirty="0" err="1" smtClean="0">
                <a:solidFill>
                  <a:srgbClr val="FFFF66"/>
                </a:solidFill>
                <a:latin typeface="OCR A Extended" pitchFamily="50" charset="0"/>
              </a:rPr>
              <a:t>Kresky</a:t>
            </a:r>
            <a:endParaRPr lang="en-US" sz="2400" b="1" dirty="0">
              <a:solidFill>
                <a:srgbClr val="FFFF66"/>
              </a:solidFill>
              <a:latin typeface="OCR A Extended" pitchFamily="50" charset="0"/>
            </a:endParaRPr>
          </a:p>
          <a:p>
            <a:pPr lvl="1">
              <a:buFontTx/>
              <a:buChar char="•"/>
            </a:pPr>
            <a:r>
              <a:rPr lang="en-US" sz="2400" b="1" dirty="0" smtClean="0">
                <a:solidFill>
                  <a:srgbClr val="FFFF66"/>
                </a:solidFill>
                <a:latin typeface="OCR A Extended" pitchFamily="50" charset="0"/>
              </a:rPr>
              <a:t>Bill McLean</a:t>
            </a:r>
            <a:endParaRPr lang="en-US" sz="2400" b="1" dirty="0">
              <a:solidFill>
                <a:srgbClr val="FFFF66"/>
              </a:solidFill>
              <a:latin typeface="OCR A Extended" pitchFamily="50" charset="0"/>
            </a:endParaRPr>
          </a:p>
          <a:p>
            <a:pPr lvl="1">
              <a:buFontTx/>
              <a:buChar char="•"/>
            </a:pPr>
            <a:endParaRPr lang="en-US" sz="2400" b="1" dirty="0">
              <a:solidFill>
                <a:srgbClr val="FFFF66"/>
              </a:solidFill>
              <a:latin typeface="OCR A Extended" pitchFamily="50" charset="0"/>
            </a:endParaRPr>
          </a:p>
        </p:txBody>
      </p:sp>
      <p:pic>
        <p:nvPicPr>
          <p:cNvPr id="7172" name="Picture 7" descr="BBAA-cleaned"/>
          <p:cNvPicPr>
            <a:picLocks noChangeAspect="1" noChangeArrowheads="1"/>
          </p:cNvPicPr>
          <p:nvPr/>
        </p:nvPicPr>
        <p:blipFill>
          <a:blip r:embed="rId3"/>
          <a:srcRect/>
          <a:stretch>
            <a:fillRect/>
          </a:stretch>
        </p:blipFill>
        <p:spPr bwMode="auto">
          <a:xfrm>
            <a:off x="5378450" y="3025775"/>
            <a:ext cx="3429000" cy="3295650"/>
          </a:xfrm>
          <a:prstGeom prst="rect">
            <a:avLst/>
          </a:prstGeom>
          <a:noFill/>
          <a:ln w="9525">
            <a:noFill/>
            <a:miter lim="800000"/>
            <a:headEnd/>
            <a:tailEnd/>
          </a:ln>
        </p:spPr>
      </p:pic>
      <p:pic>
        <p:nvPicPr>
          <p:cNvPr id="7173" name="Picture 8" descr="solarsysamb"/>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54050" y="1066800"/>
            <a:ext cx="1498600" cy="149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124"/>
                                        </p:tgtEl>
                                        <p:attrNameLst>
                                          <p:attrName>style.visibility</p:attrName>
                                        </p:attrNameLst>
                                      </p:cBhvr>
                                      <p:to>
                                        <p:strVal val="visible"/>
                                      </p:to>
                                    </p:set>
                                    <p:anim calcmode="discrete" valueType="clr">
                                      <p:cBhvr override="childStyle">
                                        <p:cTn id="7" dur="80"/>
                                        <p:tgtEl>
                                          <p:spTgt spid="512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4"/>
                                        </p:tgtEl>
                                        <p:attrNameLst>
                                          <p:attrName>fillcolor</p:attrName>
                                        </p:attrNameLst>
                                      </p:cBhvr>
                                      <p:tavLst>
                                        <p:tav tm="0">
                                          <p:val>
                                            <p:clrVal>
                                              <a:schemeClr val="accent2"/>
                                            </p:clrVal>
                                          </p:val>
                                        </p:tav>
                                        <p:tav tm="50000">
                                          <p:val>
                                            <p:clrVal>
                                              <a:schemeClr val="hlink"/>
                                            </p:clrVal>
                                          </p:val>
                                        </p:tav>
                                      </p:tavLst>
                                    </p:anim>
                                    <p:set>
                                      <p:cBhvr>
                                        <p:cTn id="9" dur="80"/>
                                        <p:tgtEl>
                                          <p:spTgt spid="5124"/>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6"/>
                                        </p:tgtEl>
                                        <p:attrNameLst>
                                          <p:attrName>style.visibility</p:attrName>
                                        </p:attrNameLst>
                                      </p:cBhvr>
                                      <p:to>
                                        <p:strVal val="visible"/>
                                      </p:to>
                                    </p:set>
                                    <p:anim calcmode="discrete" valueType="clr">
                                      <p:cBhvr override="childStyle">
                                        <p:cTn id="13" dur="80"/>
                                        <p:tgtEl>
                                          <p:spTgt spid="512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6"/>
                                        </p:tgtEl>
                                        <p:attrNameLst>
                                          <p:attrName>fillcolor</p:attrName>
                                        </p:attrNameLst>
                                      </p:cBhvr>
                                      <p:tavLst>
                                        <p:tav tm="0">
                                          <p:val>
                                            <p:clrVal>
                                              <a:schemeClr val="accent2"/>
                                            </p:clrVal>
                                          </p:val>
                                        </p:tav>
                                        <p:tav tm="50000">
                                          <p:val>
                                            <p:clrVal>
                                              <a:schemeClr val="hlink"/>
                                            </p:clrVal>
                                          </p:val>
                                        </p:tav>
                                      </p:tavLst>
                                    </p:anim>
                                    <p:set>
                                      <p:cBhvr>
                                        <p:cTn id="15" dur="80"/>
                                        <p:tgtEl>
                                          <p:spTgt spid="512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ChangeArrowheads="1"/>
          </p:cNvSpPr>
          <p:nvPr/>
        </p:nvSpPr>
        <p:spPr bwMode="auto">
          <a:xfrm>
            <a:off x="571500" y="1028700"/>
            <a:ext cx="7658100" cy="2677656"/>
          </a:xfrm>
          <a:prstGeom prst="rect">
            <a:avLst/>
          </a:prstGeom>
          <a:noFill/>
          <a:ln w="9525">
            <a:noFill/>
            <a:miter lim="800000"/>
            <a:headEnd/>
            <a:tailEnd/>
          </a:ln>
        </p:spPr>
        <p:txBody>
          <a:bodyPr wrap="square" anchor="ctr">
            <a:spAutoFit/>
          </a:bodyPr>
          <a:lstStyle/>
          <a:p>
            <a:pPr>
              <a:buFontTx/>
              <a:buChar char="•"/>
            </a:pPr>
            <a:r>
              <a:rPr lang="en-US" sz="2400" b="1" dirty="0">
                <a:solidFill>
                  <a:schemeClr val="bg1"/>
                </a:solidFill>
                <a:latin typeface="OCR A Extended" pitchFamily="50" charset="0"/>
              </a:rPr>
              <a:t>Star lore</a:t>
            </a:r>
          </a:p>
          <a:p>
            <a:pPr>
              <a:buFontTx/>
              <a:buChar char="•"/>
            </a:pPr>
            <a:r>
              <a:rPr lang="en-US" sz="2400" b="1" dirty="0">
                <a:solidFill>
                  <a:schemeClr val="bg1"/>
                </a:solidFill>
                <a:latin typeface="OCR A Extended" pitchFamily="50" charset="0"/>
              </a:rPr>
              <a:t>30 minute presentation</a:t>
            </a:r>
          </a:p>
          <a:p>
            <a:pPr lvl="1">
              <a:buFontTx/>
              <a:buChar char="•"/>
            </a:pPr>
            <a:r>
              <a:rPr lang="en-US" sz="2400" b="1" dirty="0" smtClean="0">
                <a:solidFill>
                  <a:schemeClr val="bg1"/>
                </a:solidFill>
                <a:latin typeface="OCR A Extended" pitchFamily="50" charset="0"/>
              </a:rPr>
              <a:t>Exoplanets – Orbiting Other stars</a:t>
            </a:r>
          </a:p>
          <a:p>
            <a:pPr lvl="1">
              <a:buFontTx/>
              <a:buChar char="•"/>
            </a:pPr>
            <a:r>
              <a:rPr lang="en-US" sz="2400" b="1" dirty="0" smtClean="0">
                <a:solidFill>
                  <a:schemeClr val="bg1"/>
                </a:solidFill>
                <a:latin typeface="OCR A Extended" pitchFamily="50" charset="0"/>
              </a:rPr>
              <a:t>Tonight’s sky</a:t>
            </a:r>
          </a:p>
          <a:p>
            <a:pPr>
              <a:buFontTx/>
              <a:buChar char="•"/>
            </a:pPr>
            <a:r>
              <a:rPr lang="en-US" sz="2400" b="1" dirty="0" smtClean="0">
                <a:solidFill>
                  <a:schemeClr val="bg1"/>
                </a:solidFill>
                <a:latin typeface="OCR A Extended" pitchFamily="50" charset="0"/>
              </a:rPr>
              <a:t>Guided </a:t>
            </a:r>
            <a:r>
              <a:rPr lang="en-US" sz="2400" b="1" dirty="0">
                <a:solidFill>
                  <a:schemeClr val="bg1"/>
                </a:solidFill>
                <a:latin typeface="OCR A Extended" pitchFamily="50" charset="0"/>
              </a:rPr>
              <a:t>tour of the </a:t>
            </a:r>
            <a:r>
              <a:rPr lang="en-US" sz="2400" b="1" dirty="0" smtClean="0">
                <a:solidFill>
                  <a:schemeClr val="bg1"/>
                </a:solidFill>
                <a:latin typeface="OCR A Extended" pitchFamily="50" charset="0"/>
              </a:rPr>
              <a:t>sky</a:t>
            </a:r>
          </a:p>
          <a:p>
            <a:pPr>
              <a:buFontTx/>
              <a:buChar char="•"/>
            </a:pPr>
            <a:r>
              <a:rPr lang="en-US" sz="2400" b="1" dirty="0" smtClean="0">
                <a:solidFill>
                  <a:schemeClr val="bg1"/>
                </a:solidFill>
                <a:latin typeface="OCR A Extended" pitchFamily="50" charset="0"/>
              </a:rPr>
              <a:t>Telescope viewing</a:t>
            </a:r>
          </a:p>
          <a:p>
            <a:pPr>
              <a:buFontTx/>
              <a:buChar char="•"/>
            </a:pPr>
            <a:endParaRPr lang="en-US" sz="2400" b="1" dirty="0">
              <a:solidFill>
                <a:schemeClr val="bg1"/>
              </a:solidFill>
              <a:latin typeface="OCR A Extended" pitchFamily="50" charset="0"/>
            </a:endParaRPr>
          </a:p>
        </p:txBody>
      </p:sp>
      <p:sp>
        <p:nvSpPr>
          <p:cNvPr id="8195"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6567" name="Text Box 7"/>
          <p:cNvSpPr txBox="1">
            <a:spLocks noChangeArrowheads="1"/>
          </p:cNvSpPr>
          <p:nvPr/>
        </p:nvSpPr>
        <p:spPr bwMode="auto">
          <a:xfrm>
            <a:off x="457200" y="92075"/>
            <a:ext cx="4295775"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Tonight's Agenda...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6567"/>
                                        </p:tgtEl>
                                        <p:attrNameLst>
                                          <p:attrName>style.visibility</p:attrName>
                                        </p:attrNameLst>
                                      </p:cBhvr>
                                      <p:to>
                                        <p:strVal val="visible"/>
                                      </p:to>
                                    </p:set>
                                    <p:anim calcmode="discrete" valueType="clr">
                                      <p:cBhvr override="childStyle">
                                        <p:cTn id="7" dur="80"/>
                                        <p:tgtEl>
                                          <p:spTgt spid="6656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6567"/>
                                        </p:tgtEl>
                                        <p:attrNameLst>
                                          <p:attrName>fillcolor</p:attrName>
                                        </p:attrNameLst>
                                      </p:cBhvr>
                                      <p:tavLst>
                                        <p:tav tm="0">
                                          <p:val>
                                            <p:clrVal>
                                              <a:schemeClr val="accent2"/>
                                            </p:clrVal>
                                          </p:val>
                                        </p:tav>
                                        <p:tav tm="50000">
                                          <p:val>
                                            <p:clrVal>
                                              <a:schemeClr val="hlink"/>
                                            </p:clrVal>
                                          </p:val>
                                        </p:tav>
                                      </p:tavLst>
                                    </p:anim>
                                    <p:set>
                                      <p:cBhvr>
                                        <p:cTn id="9" dur="80"/>
                                        <p:tgtEl>
                                          <p:spTgt spid="66567"/>
                                        </p:tgtEl>
                                        <p:attrNameLst>
                                          <p:attrName>fill.type</p:attrName>
                                        </p:attrNameLst>
                                      </p:cBhvr>
                                      <p:to>
                                        <p:strVal val="solid"/>
                                      </p:to>
                                    </p:set>
                                  </p:childTnLst>
                                </p:cTn>
                              </p:par>
                            </p:childTnLst>
                          </p:cTn>
                        </p:par>
                        <p:par>
                          <p:cTn id="10" fill="hold">
                            <p:stCondLst>
                              <p:cond delay="7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6564"/>
                                        </p:tgtEl>
                                        <p:attrNameLst>
                                          <p:attrName>style.visibility</p:attrName>
                                        </p:attrNameLst>
                                      </p:cBhvr>
                                      <p:to>
                                        <p:strVal val="visible"/>
                                      </p:to>
                                    </p:set>
                                    <p:anim calcmode="discrete" valueType="clr">
                                      <p:cBhvr override="childStyle">
                                        <p:cTn id="13" dur="80"/>
                                        <p:tgtEl>
                                          <p:spTgt spid="66564"/>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6564"/>
                                        </p:tgtEl>
                                        <p:attrNameLst>
                                          <p:attrName>fillcolor</p:attrName>
                                        </p:attrNameLst>
                                      </p:cBhvr>
                                      <p:tavLst>
                                        <p:tav tm="0">
                                          <p:val>
                                            <p:clrVal>
                                              <a:schemeClr val="accent2"/>
                                            </p:clrVal>
                                          </p:val>
                                        </p:tav>
                                        <p:tav tm="50000">
                                          <p:val>
                                            <p:clrVal>
                                              <a:schemeClr val="hlink"/>
                                            </p:clrVal>
                                          </p:val>
                                        </p:tav>
                                      </p:tavLst>
                                    </p:anim>
                                    <p:set>
                                      <p:cBhvr>
                                        <p:cTn id="15" dur="80"/>
                                        <p:tgtEl>
                                          <p:spTgt spid="6656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2781300"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Star lore...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857250" y="1166813"/>
            <a:ext cx="7658100" cy="3046412"/>
          </a:xfrm>
          <a:prstGeom prst="rect">
            <a:avLst/>
          </a:prstGeom>
          <a:noFill/>
          <a:ln w="9525">
            <a:noFill/>
            <a:miter lim="800000"/>
            <a:headEnd/>
            <a:tailEnd/>
          </a:ln>
        </p:spPr>
        <p:txBody>
          <a:bodyPr anchor="ctr">
            <a:spAutoFit/>
          </a:bodyPr>
          <a:lstStyle/>
          <a:p>
            <a:r>
              <a:rPr lang="en-US" sz="3200" b="1" dirty="0">
                <a:solidFill>
                  <a:schemeClr val="bg1"/>
                </a:solidFill>
                <a:latin typeface="OCR A Extended" pitchFamily="50" charset="0"/>
              </a:rPr>
              <a:t>We are ordinary people with a love of the heavens. We contribute to science thru discovery, study and by sharing information with others.</a:t>
            </a:r>
          </a:p>
        </p:txBody>
      </p:sp>
      <p:sp>
        <p:nvSpPr>
          <p:cNvPr id="10244"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7591" name="Text Box 7"/>
          <p:cNvSpPr txBox="1">
            <a:spLocks noChangeArrowheads="1"/>
          </p:cNvSpPr>
          <p:nvPr/>
        </p:nvSpPr>
        <p:spPr bwMode="auto">
          <a:xfrm>
            <a:off x="457200" y="92075"/>
            <a:ext cx="4945063"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Amateur Astronomers...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7591"/>
                                        </p:tgtEl>
                                        <p:attrNameLst>
                                          <p:attrName>style.visibility</p:attrName>
                                        </p:attrNameLst>
                                      </p:cBhvr>
                                      <p:to>
                                        <p:strVal val="visible"/>
                                      </p:to>
                                    </p:set>
                                    <p:anim calcmode="discrete" valueType="clr">
                                      <p:cBhvr override="childStyle">
                                        <p:cTn id="7" dur="80"/>
                                        <p:tgtEl>
                                          <p:spTgt spid="675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7591"/>
                                        </p:tgtEl>
                                        <p:attrNameLst>
                                          <p:attrName>fillcolor</p:attrName>
                                        </p:attrNameLst>
                                      </p:cBhvr>
                                      <p:tavLst>
                                        <p:tav tm="0">
                                          <p:val>
                                            <p:clrVal>
                                              <a:schemeClr val="accent2"/>
                                            </p:clrVal>
                                          </p:val>
                                        </p:tav>
                                        <p:tav tm="50000">
                                          <p:val>
                                            <p:clrVal>
                                              <a:schemeClr val="hlink"/>
                                            </p:clrVal>
                                          </p:val>
                                        </p:tav>
                                      </p:tavLst>
                                    </p:anim>
                                    <p:set>
                                      <p:cBhvr>
                                        <p:cTn id="9" dur="80"/>
                                        <p:tgtEl>
                                          <p:spTgt spid="67591"/>
                                        </p:tgtEl>
                                        <p:attrNameLst>
                                          <p:attrName>fill.type</p:attrName>
                                        </p:attrNameLst>
                                      </p:cBhvr>
                                      <p:to>
                                        <p:strVal val="solid"/>
                                      </p:to>
                                    </p:set>
                                  </p:childTnLst>
                                </p:cTn>
                              </p:par>
                            </p:childTnLst>
                          </p:cTn>
                        </p:par>
                        <p:par>
                          <p:cTn id="10" fill="hold">
                            <p:stCondLst>
                              <p:cond delay="8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7588"/>
                                        </p:tgtEl>
                                        <p:attrNameLst>
                                          <p:attrName>style.visibility</p:attrName>
                                        </p:attrNameLst>
                                      </p:cBhvr>
                                      <p:to>
                                        <p:strVal val="visible"/>
                                      </p:to>
                                    </p:set>
                                    <p:anim calcmode="discrete" valueType="clr">
                                      <p:cBhvr override="childStyle">
                                        <p:cTn id="13" dur="80"/>
                                        <p:tgtEl>
                                          <p:spTgt spid="6758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7588"/>
                                        </p:tgtEl>
                                        <p:attrNameLst>
                                          <p:attrName>fillcolor</p:attrName>
                                        </p:attrNameLst>
                                      </p:cBhvr>
                                      <p:tavLst>
                                        <p:tav tm="0">
                                          <p:val>
                                            <p:clrVal>
                                              <a:schemeClr val="accent2"/>
                                            </p:clrVal>
                                          </p:val>
                                        </p:tav>
                                        <p:tav tm="50000">
                                          <p:val>
                                            <p:clrVal>
                                              <a:schemeClr val="hlink"/>
                                            </p:clrVal>
                                          </p:val>
                                        </p:tav>
                                      </p:tavLst>
                                    </p:anim>
                                    <p:set>
                                      <p:cBhvr>
                                        <p:cTn id="15" dur="80"/>
                                        <p:tgtEl>
                                          <p:spTgt spid="675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P spid="675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rrowheads="1"/>
          </p:cNvPicPr>
          <p:nvPr/>
        </p:nvPicPr>
        <p:blipFill>
          <a:blip r:embed="rId3"/>
          <a:srcRect/>
          <a:stretch>
            <a:fillRect/>
          </a:stretch>
        </p:blipFill>
        <p:spPr bwMode="auto">
          <a:xfrm>
            <a:off x="571500" y="952500"/>
            <a:ext cx="8286750" cy="5391150"/>
          </a:xfrm>
          <a:prstGeom prst="rect">
            <a:avLst/>
          </a:prstGeom>
          <a:noFill/>
          <a:ln w="9525">
            <a:noFill/>
            <a:miter lim="800000"/>
            <a:headEnd/>
            <a:tailEnd/>
          </a:ln>
        </p:spPr>
      </p:pic>
      <p:sp>
        <p:nvSpPr>
          <p:cNvPr id="54274" name="Rectangle 2"/>
          <p:cNvSpPr>
            <a:spLocks noGrp="1" noChangeArrowheads="1"/>
          </p:cNvSpPr>
          <p:nvPr>
            <p:ph type="title" idx="4294967295"/>
          </p:nvPr>
        </p:nvSpPr>
        <p:spPr>
          <a:xfrm>
            <a:off x="457200" y="92075"/>
            <a:ext cx="5811838"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Why can’t I see any stars?</a:t>
            </a:r>
          </a:p>
        </p:txBody>
      </p:sp>
      <p:sp>
        <p:nvSpPr>
          <p:cNvPr id="54276" name="Rectangle 4"/>
          <p:cNvSpPr>
            <a:spLocks noChangeArrowheads="1"/>
          </p:cNvSpPr>
          <p:nvPr/>
        </p:nvSpPr>
        <p:spPr bwMode="auto">
          <a:xfrm>
            <a:off x="769938" y="1239838"/>
            <a:ext cx="2995612" cy="823912"/>
          </a:xfrm>
          <a:prstGeom prst="rect">
            <a:avLst/>
          </a:prstGeom>
          <a:noFill/>
          <a:ln w="9525">
            <a:noFill/>
            <a:miter lim="800000"/>
            <a:headEnd/>
            <a:tailEnd/>
          </a:ln>
        </p:spPr>
        <p:txBody>
          <a:bodyPr wrap="none" lIns="92075" tIns="46038" rIns="92075" bIns="46038">
            <a:spAutoFit/>
          </a:bodyPr>
          <a:lstStyle/>
          <a:p>
            <a:pPr eaLnBrk="0" hangingPunct="0"/>
            <a:r>
              <a:rPr lang="en-US" sz="4800" dirty="0">
                <a:solidFill>
                  <a:schemeClr val="bg1"/>
                </a:solidFill>
                <a:latin typeface="Times New Roman" pitchFamily="18" charset="0"/>
              </a:rPr>
              <a:t>Sky Glow!</a:t>
            </a:r>
            <a:r>
              <a:rPr lang="en-US" sz="2400" dirty="0">
                <a:solidFill>
                  <a:schemeClr val="bg1"/>
                </a:solidFill>
                <a:latin typeface="Times New Roman" pitchFamily="18" charset="0"/>
              </a:rPr>
              <a:t>  </a:t>
            </a:r>
          </a:p>
        </p:txBody>
      </p:sp>
      <p:sp>
        <p:nvSpPr>
          <p:cNvPr id="54277" name="Rectangle 5"/>
          <p:cNvSpPr>
            <a:spLocks noChangeArrowheads="1"/>
          </p:cNvSpPr>
          <p:nvPr/>
        </p:nvSpPr>
        <p:spPr bwMode="auto">
          <a:xfrm>
            <a:off x="4419600" y="1676400"/>
            <a:ext cx="4191000" cy="161766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800" dirty="0">
                <a:solidFill>
                  <a:schemeClr val="bg1"/>
                </a:solidFill>
                <a:latin typeface="Times New Roman" pitchFamily="18" charset="0"/>
              </a:rPr>
              <a:t>Another term for</a:t>
            </a:r>
            <a:r>
              <a:rPr lang="en-US" sz="2400" dirty="0">
                <a:solidFill>
                  <a:schemeClr val="bg1"/>
                </a:solidFill>
                <a:latin typeface="Times New Roman" pitchFamily="18" charset="0"/>
              </a:rPr>
              <a:t> </a:t>
            </a:r>
          </a:p>
          <a:p>
            <a:pPr eaLnBrk="0" hangingPunct="0">
              <a:spcBef>
                <a:spcPct val="50000"/>
              </a:spcBef>
            </a:pPr>
            <a:r>
              <a:rPr lang="en-US" sz="4800" i="1" dirty="0">
                <a:solidFill>
                  <a:schemeClr val="bg1"/>
                </a:solidFill>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Effect transition="in" filter="checkerboard(across)">
                                      <p:cBhvr>
                                        <p:cTn id="7" dur="500"/>
                                        <p:tgtEl>
                                          <p:spTgt spid="5427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27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30427760"/>
          <p:cNvPicPr>
            <a:picLocks noChangeAspect="1" noChangeArrowheads="1"/>
          </p:cNvPicPr>
          <p:nvPr/>
        </p:nvPicPr>
        <p:blipFill>
          <a:blip r:embed="rId3">
            <a:lum bright="-6000" contrast="20000"/>
          </a:blip>
          <a:srcRect/>
          <a:stretch>
            <a:fillRect/>
          </a:stretch>
        </p:blipFill>
        <p:spPr bwMode="auto">
          <a:xfrm>
            <a:off x="571500" y="971550"/>
            <a:ext cx="8286750" cy="5400675"/>
          </a:xfrm>
          <a:prstGeom prst="rect">
            <a:avLst/>
          </a:prstGeom>
          <a:noFill/>
          <a:ln w="9525">
            <a:noFill/>
            <a:miter lim="800000"/>
            <a:headEnd/>
            <a:tailEnd/>
          </a:ln>
        </p:spPr>
      </p:pic>
      <p:sp>
        <p:nvSpPr>
          <p:cNvPr id="15363" name="Text Box 4"/>
          <p:cNvSpPr txBox="1">
            <a:spLocks noChangeArrowheads="1"/>
          </p:cNvSpPr>
          <p:nvPr/>
        </p:nvSpPr>
        <p:spPr bwMode="auto">
          <a:xfrm rot="5400000">
            <a:off x="-7938" y="5265737"/>
            <a:ext cx="1433513" cy="27463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1200" dirty="0">
                <a:solidFill>
                  <a:schemeClr val="bg1">
                    <a:lumMod val="50000"/>
                  </a:schemeClr>
                </a:solidFill>
                <a:latin typeface="Verdana" pitchFamily="34" charset="0"/>
              </a:rPr>
              <a:t>James Jacobson </a:t>
            </a:r>
          </a:p>
        </p:txBody>
      </p:sp>
      <p:sp>
        <p:nvSpPr>
          <p:cNvPr id="15364" name="Rectangle 2"/>
          <p:cNvSpPr txBox="1">
            <a:spLocks noChangeArrowheads="1"/>
          </p:cNvSpPr>
          <p:nvPr/>
        </p:nvSpPr>
        <p:spPr bwMode="auto">
          <a:xfrm>
            <a:off x="457200" y="92075"/>
            <a:ext cx="7326313" cy="522288"/>
          </a:xfrm>
          <a:prstGeom prst="rect">
            <a:avLst/>
          </a:prstGeom>
          <a:noFill/>
          <a:ln w="9525">
            <a:noFill/>
            <a:miter lim="800000"/>
            <a:headEnd/>
            <a:tailEnd/>
          </a:ln>
        </p:spPr>
        <p:txBody>
          <a:bodyPr wrap="none" anchor="ctr">
            <a:spAutoFit/>
          </a:bodyPr>
          <a:lstStyle/>
          <a:p>
            <a:r>
              <a:rPr lang="en-US" sz="2800" b="1" dirty="0">
                <a:solidFill>
                  <a:srgbClr val="33CC33"/>
                </a:solidFill>
                <a:latin typeface="OCR A Extended" pitchFamily="50" charset="0"/>
              </a:rPr>
              <a:t>Here is what it should look like!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914" name="Rectangle 2"/>
          <p:cNvSpPr>
            <a:spLocks noGrp="1" noChangeArrowheads="1"/>
          </p:cNvSpPr>
          <p:nvPr>
            <p:ph type="title"/>
          </p:nvPr>
        </p:nvSpPr>
        <p:spPr>
          <a:xfrm>
            <a:off x="457200" y="91440"/>
            <a:ext cx="2348720"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Exoplanets</a:t>
            </a:r>
          </a:p>
        </p:txBody>
      </p:sp>
      <p:sp>
        <p:nvSpPr>
          <p:cNvPr id="1062915" name="Rectangle 3"/>
          <p:cNvSpPr>
            <a:spLocks noGrp="1" noChangeArrowheads="1"/>
          </p:cNvSpPr>
          <p:nvPr>
            <p:ph idx="1"/>
          </p:nvPr>
        </p:nvSpPr>
        <p:spPr/>
        <p:txBody>
          <a:bodyPr/>
          <a:lstStyle/>
          <a:p>
            <a:r>
              <a:rPr lang="en-US" dirty="0"/>
              <a:t>What are exoplanets?</a:t>
            </a:r>
          </a:p>
          <a:p>
            <a:r>
              <a:rPr lang="en-US" dirty="0">
                <a:solidFill>
                  <a:srgbClr val="00CCFF"/>
                </a:solidFill>
              </a:rPr>
              <a:t>What kind of exo-solar systems do we expect to find?</a:t>
            </a:r>
          </a:p>
          <a:p>
            <a:r>
              <a:rPr lang="en-US" dirty="0"/>
              <a:t>How do we find exoplanets?</a:t>
            </a:r>
          </a:p>
          <a:p>
            <a:r>
              <a:rPr lang="en-US" dirty="0">
                <a:solidFill>
                  <a:srgbClr val="00CCFF"/>
                </a:solidFill>
              </a:rPr>
              <a:t>What do they teach us?</a:t>
            </a:r>
          </a:p>
          <a:p>
            <a:r>
              <a:rPr lang="en-US" dirty="0"/>
              <a:t>Outlook: Is there life around other </a:t>
            </a:r>
            <a:r>
              <a:rPr lang="en-US" dirty="0" smtClean="0"/>
              <a:t>stars?</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a:xfrm>
            <a:off x="457200" y="91440"/>
            <a:ext cx="7436651" cy="461665"/>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400" dirty="0">
                <a:solidFill>
                  <a:srgbClr val="33CC33"/>
                </a:solidFill>
                <a:latin typeface="OCR A Extended" pitchFamily="50" charset="0"/>
                <a:ea typeface="+mn-ea"/>
                <a:cs typeface="+mn-cs"/>
              </a:rPr>
              <a:t>What is a </a:t>
            </a:r>
            <a:r>
              <a:rPr lang="en-US" sz="2400" dirty="0" smtClean="0">
                <a:solidFill>
                  <a:srgbClr val="33CC33"/>
                </a:solidFill>
                <a:latin typeface="OCR A Extended" pitchFamily="50" charset="0"/>
                <a:ea typeface="+mn-ea"/>
                <a:cs typeface="+mn-cs"/>
              </a:rPr>
              <a:t>Planet? – Official Definition</a:t>
            </a:r>
            <a:endParaRPr lang="en-US" sz="2400" dirty="0">
              <a:solidFill>
                <a:srgbClr val="33CC33"/>
              </a:solidFill>
              <a:latin typeface="OCR A Extended" pitchFamily="50" charset="0"/>
              <a:ea typeface="+mn-ea"/>
              <a:cs typeface="+mn-cs"/>
            </a:endParaRPr>
          </a:p>
        </p:txBody>
      </p:sp>
      <p:sp>
        <p:nvSpPr>
          <p:cNvPr id="1126403" name="Rectangle 3"/>
          <p:cNvSpPr>
            <a:spLocks noGrp="1" noChangeArrowheads="1"/>
          </p:cNvSpPr>
          <p:nvPr>
            <p:ph idx="1"/>
          </p:nvPr>
        </p:nvSpPr>
        <p:spPr>
          <a:xfrm>
            <a:off x="457200" y="1181100"/>
            <a:ext cx="8458200" cy="4876800"/>
          </a:xfrm>
        </p:spPr>
        <p:txBody>
          <a:bodyPr/>
          <a:lstStyle/>
          <a:p>
            <a:pPr>
              <a:lnSpc>
                <a:spcPct val="80000"/>
              </a:lnSpc>
              <a:buFontTx/>
              <a:buNone/>
            </a:pPr>
            <a:r>
              <a:rPr lang="en-US" sz="2400" dirty="0"/>
              <a:t>(1) </a:t>
            </a:r>
            <a:r>
              <a:rPr lang="en-US" sz="2400" b="1" dirty="0"/>
              <a:t>A "</a:t>
            </a:r>
            <a:r>
              <a:rPr lang="en-US" sz="2400" b="1" dirty="0" smtClean="0"/>
              <a:t>planet” </a:t>
            </a:r>
            <a:r>
              <a:rPr lang="en-US" sz="2400" b="1" dirty="0"/>
              <a:t>is a celestial body that:</a:t>
            </a:r>
            <a:r>
              <a:rPr lang="en-US" sz="2400" dirty="0"/>
              <a:t> </a:t>
            </a:r>
          </a:p>
          <a:p>
            <a:pPr lvl="1">
              <a:lnSpc>
                <a:spcPct val="80000"/>
              </a:lnSpc>
            </a:pPr>
            <a:r>
              <a:rPr lang="en-US" sz="2000" dirty="0"/>
              <a:t>(a) is in </a:t>
            </a:r>
            <a:r>
              <a:rPr lang="en-US" sz="2000" dirty="0">
                <a:solidFill>
                  <a:srgbClr val="00FF00"/>
                </a:solidFill>
              </a:rPr>
              <a:t>orbit around the </a:t>
            </a:r>
            <a:r>
              <a:rPr lang="en-US" sz="2000" dirty="0" smtClean="0">
                <a:solidFill>
                  <a:srgbClr val="00FF00"/>
                </a:solidFill>
              </a:rPr>
              <a:t>parent star</a:t>
            </a:r>
            <a:r>
              <a:rPr lang="en-US" sz="2000" dirty="0" smtClean="0"/>
              <a:t>, </a:t>
            </a:r>
            <a:endParaRPr lang="en-US" sz="2000" dirty="0"/>
          </a:p>
          <a:p>
            <a:pPr lvl="1">
              <a:lnSpc>
                <a:spcPct val="80000"/>
              </a:lnSpc>
            </a:pPr>
            <a:r>
              <a:rPr lang="en-US" sz="2000" dirty="0"/>
              <a:t>(b) has sufficient mass for its self-gravity to overcome rigid body forces so that it assumes a hydrostatic equilibrium (</a:t>
            </a:r>
            <a:r>
              <a:rPr lang="en-US" sz="2000" dirty="0">
                <a:solidFill>
                  <a:srgbClr val="00FF00"/>
                </a:solidFill>
              </a:rPr>
              <a:t>nearly round) shape</a:t>
            </a:r>
            <a:r>
              <a:rPr lang="en-US" sz="2000" dirty="0"/>
              <a:t>, and </a:t>
            </a:r>
          </a:p>
          <a:p>
            <a:pPr lvl="1">
              <a:lnSpc>
                <a:spcPct val="80000"/>
              </a:lnSpc>
            </a:pPr>
            <a:r>
              <a:rPr lang="en-US" sz="2000" dirty="0"/>
              <a:t>(c) has </a:t>
            </a:r>
            <a:r>
              <a:rPr lang="en-US" sz="2000" dirty="0">
                <a:solidFill>
                  <a:srgbClr val="00FF00"/>
                </a:solidFill>
              </a:rPr>
              <a:t>cleared the neighborhood</a:t>
            </a:r>
            <a:r>
              <a:rPr lang="en-US" sz="2000" dirty="0"/>
              <a:t> around its orbit.</a:t>
            </a:r>
          </a:p>
          <a:p>
            <a:pPr>
              <a:lnSpc>
                <a:spcPct val="80000"/>
              </a:lnSpc>
            </a:pPr>
            <a:endParaRPr lang="en-US" sz="2400" dirty="0"/>
          </a:p>
          <a:p>
            <a:pPr>
              <a:lnSpc>
                <a:spcPct val="80000"/>
              </a:lnSpc>
              <a:buFontTx/>
              <a:buNone/>
            </a:pPr>
            <a:r>
              <a:rPr lang="en-US" sz="2400" dirty="0"/>
              <a:t>(2) </a:t>
            </a:r>
            <a:r>
              <a:rPr lang="en-US" sz="2400" b="1" dirty="0"/>
              <a:t>A "dwarf planet" is a celestial body that: </a:t>
            </a:r>
          </a:p>
          <a:p>
            <a:pPr lvl="1">
              <a:lnSpc>
                <a:spcPct val="80000"/>
              </a:lnSpc>
            </a:pPr>
            <a:r>
              <a:rPr lang="en-US" sz="2000" dirty="0"/>
              <a:t>(a) is in orbit around the </a:t>
            </a:r>
            <a:r>
              <a:rPr lang="en-US" sz="2000" dirty="0" smtClean="0"/>
              <a:t>parent star, </a:t>
            </a:r>
            <a:r>
              <a:rPr lang="en-US" sz="2000" dirty="0"/>
              <a:t/>
            </a:r>
            <a:br>
              <a:rPr lang="en-US" sz="2000" dirty="0"/>
            </a:br>
            <a:r>
              <a:rPr lang="en-US" sz="2000" dirty="0"/>
              <a:t>(b) has sufficient mass for its self-gravity to overcome rigid body forces so that it assumes a hydrostatic equilibrium (nearly round) </a:t>
            </a:r>
            <a:r>
              <a:rPr lang="en-US" sz="2000" dirty="0" smtClean="0"/>
              <a:t>shape, </a:t>
            </a:r>
            <a:endParaRPr lang="en-US" sz="2000" dirty="0"/>
          </a:p>
          <a:p>
            <a:pPr lvl="1">
              <a:lnSpc>
                <a:spcPct val="80000"/>
              </a:lnSpc>
            </a:pPr>
            <a:r>
              <a:rPr lang="en-US" sz="2000" dirty="0"/>
              <a:t>(c) has not cleared the neighborhood around its orbit, and </a:t>
            </a:r>
          </a:p>
          <a:p>
            <a:pPr lvl="1">
              <a:lnSpc>
                <a:spcPct val="80000"/>
              </a:lnSpc>
            </a:pPr>
            <a:r>
              <a:rPr lang="en-US" sz="2000" dirty="0"/>
              <a:t>(d) is not a satellite.</a:t>
            </a:r>
          </a:p>
          <a:p>
            <a:pPr>
              <a:lnSpc>
                <a:spcPct val="80000"/>
              </a:lnSpc>
            </a:pPr>
            <a:endParaRPr lang="en-US" sz="2400" dirty="0"/>
          </a:p>
          <a:p>
            <a:pPr>
              <a:lnSpc>
                <a:spcPct val="80000"/>
              </a:lnSpc>
              <a:buFontTx/>
              <a:buNone/>
            </a:pPr>
            <a:r>
              <a:rPr lang="en-US" sz="2400" dirty="0"/>
              <a:t>(3) </a:t>
            </a:r>
            <a:r>
              <a:rPr lang="en-US" sz="2400" b="1" dirty="0"/>
              <a:t>All other objects</a:t>
            </a:r>
            <a:r>
              <a:rPr lang="en-US" sz="2400" dirty="0"/>
              <a:t>, except satellites, orbiting the </a:t>
            </a:r>
            <a:r>
              <a:rPr lang="en-US" sz="2400" dirty="0" smtClean="0"/>
              <a:t>star </a:t>
            </a:r>
            <a:r>
              <a:rPr lang="en-US" sz="2400" dirty="0"/>
              <a:t>shall be referred to collectively as "</a:t>
            </a:r>
            <a:r>
              <a:rPr lang="en-US" sz="2400" b="1" dirty="0"/>
              <a:t>Small </a:t>
            </a:r>
            <a:r>
              <a:rPr lang="en-US" sz="2400" b="1" dirty="0" smtClean="0"/>
              <a:t>Star </a:t>
            </a:r>
            <a:r>
              <a:rPr lang="en-US" sz="2400" b="1" dirty="0"/>
              <a:t>System Bodies</a:t>
            </a:r>
            <a:r>
              <a:rPr lang="en-US" sz="2400" dirty="0"/>
              <a: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938" name="Rectangle 2"/>
          <p:cNvSpPr>
            <a:spLocks noGrp="1" noChangeArrowheads="1"/>
          </p:cNvSpPr>
          <p:nvPr>
            <p:ph type="title"/>
          </p:nvPr>
        </p:nvSpPr>
        <p:spPr>
          <a:xfrm>
            <a:off x="457200" y="91440"/>
            <a:ext cx="4512774"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What are Exoplanets?</a:t>
            </a:r>
          </a:p>
        </p:txBody>
      </p:sp>
      <p:sp>
        <p:nvSpPr>
          <p:cNvPr id="1063939" name="Rectangle 3"/>
          <p:cNvSpPr>
            <a:spLocks noGrp="1" noChangeArrowheads="1"/>
          </p:cNvSpPr>
          <p:nvPr>
            <p:ph idx="1"/>
          </p:nvPr>
        </p:nvSpPr>
        <p:spPr>
          <a:xfrm>
            <a:off x="514350" y="1314450"/>
            <a:ext cx="8343900" cy="4114800"/>
          </a:xfrm>
        </p:spPr>
        <p:txBody>
          <a:bodyPr>
            <a:normAutofit/>
          </a:bodyPr>
          <a:lstStyle/>
          <a:p>
            <a:r>
              <a:rPr lang="en-US" dirty="0"/>
              <a:t>Planets orbiting a star other than the Sun</a:t>
            </a:r>
          </a:p>
          <a:p>
            <a:r>
              <a:rPr lang="en-US" dirty="0" smtClean="0"/>
              <a:t>As </a:t>
            </a:r>
            <a:r>
              <a:rPr lang="en-US" dirty="0"/>
              <a:t>of today, </a:t>
            </a:r>
            <a:r>
              <a:rPr lang="en-US" dirty="0" smtClean="0"/>
              <a:t>241 known </a:t>
            </a:r>
            <a:r>
              <a:rPr lang="en-US" dirty="0" err="1" smtClean="0"/>
              <a:t>exoplanets</a:t>
            </a:r>
            <a:endParaRPr lang="en-US" dirty="0"/>
          </a:p>
          <a:p>
            <a:r>
              <a:rPr lang="en-US" dirty="0" smtClean="0"/>
              <a:t>Over 19 </a:t>
            </a:r>
            <a:r>
              <a:rPr lang="en-US" dirty="0"/>
              <a:t>exo-solar systems with multiple </a:t>
            </a:r>
            <a:r>
              <a:rPr lang="en-US" dirty="0" smtClean="0"/>
              <a:t>planets</a:t>
            </a:r>
          </a:p>
          <a:p>
            <a:r>
              <a:rPr lang="en-US" dirty="0" smtClean="0"/>
              <a:t>Super-Earth Orbiting </a:t>
            </a:r>
            <a:r>
              <a:rPr lang="en-US" dirty="0" err="1" smtClean="0"/>
              <a:t>Gliese</a:t>
            </a:r>
            <a:r>
              <a:rPr lang="en-US" dirty="0" smtClean="0"/>
              <a:t> 876. A 7.5 Earth-mass planet orbits very close to </a:t>
            </a:r>
            <a:r>
              <a:rPr lang="en-US" dirty="0" err="1" smtClean="0"/>
              <a:t>GJ</a:t>
            </a:r>
            <a:r>
              <a:rPr lang="en-US" dirty="0" smtClean="0"/>
              <a:t> 876. It is the third planet discovered around this star. This is the lowest mass exoplanet known around any nearby star.</a:t>
            </a:r>
            <a:endParaRPr lang="en-US" dirty="0"/>
          </a:p>
          <a:p>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546" name="Rectangle 2"/>
          <p:cNvSpPr>
            <a:spLocks noGrp="1" noChangeArrowheads="1"/>
          </p:cNvSpPr>
          <p:nvPr>
            <p:ph type="title"/>
          </p:nvPr>
        </p:nvSpPr>
        <p:spPr>
          <a:xfrm>
            <a:off x="457200" y="91440"/>
            <a:ext cx="7436651" cy="369332"/>
          </a:xfrm>
          <a:noFill/>
          <a:ln w="9525">
            <a:noFill/>
            <a:miter lim="800000"/>
            <a:headEnd/>
            <a:tailEnd/>
          </a:ln>
        </p:spPr>
        <p:txBody>
          <a:bodyPr wrap="none">
            <a:spAutoFit/>
          </a:bodyPr>
          <a:lstStyle/>
          <a:p>
            <a:pPr fontAlgn="base">
              <a:spcAft>
                <a:spcPct val="0"/>
              </a:spcAft>
            </a:pPr>
            <a:r>
              <a:rPr lang="en-US" sz="1800" dirty="0">
                <a:solidFill>
                  <a:srgbClr val="33CC33"/>
                </a:solidFill>
                <a:latin typeface="OCR A Extended" pitchFamily="50" charset="0"/>
                <a:ea typeface="+mn-ea"/>
                <a:cs typeface="+mn-cs"/>
              </a:rPr>
              <a:t>Contents of a generic planetary system around a star</a:t>
            </a:r>
          </a:p>
        </p:txBody>
      </p:sp>
      <p:sp>
        <p:nvSpPr>
          <p:cNvPr id="1132547" name="Rectangle 3"/>
          <p:cNvSpPr>
            <a:spLocks noGrp="1" noChangeArrowheads="1"/>
          </p:cNvSpPr>
          <p:nvPr>
            <p:ph idx="1"/>
          </p:nvPr>
        </p:nvSpPr>
        <p:spPr>
          <a:xfrm>
            <a:off x="571500" y="1371600"/>
            <a:ext cx="7772400" cy="3429000"/>
          </a:xfrm>
        </p:spPr>
        <p:txBody>
          <a:bodyPr/>
          <a:lstStyle/>
          <a:p>
            <a:pPr>
              <a:lnSpc>
                <a:spcPct val="90000"/>
              </a:lnSpc>
            </a:pPr>
            <a:r>
              <a:rPr lang="en-US" sz="2800" dirty="0"/>
              <a:t>The host star</a:t>
            </a:r>
          </a:p>
          <a:p>
            <a:pPr>
              <a:lnSpc>
                <a:spcPct val="90000"/>
              </a:lnSpc>
            </a:pPr>
            <a:r>
              <a:rPr lang="en-US" sz="2800" dirty="0"/>
              <a:t>(Exo-)Planets </a:t>
            </a:r>
          </a:p>
          <a:p>
            <a:pPr>
              <a:lnSpc>
                <a:spcPct val="90000"/>
              </a:lnSpc>
            </a:pPr>
            <a:r>
              <a:rPr lang="en-US" sz="2800" dirty="0"/>
              <a:t>Natural satellites (moons) </a:t>
            </a:r>
          </a:p>
          <a:p>
            <a:pPr>
              <a:lnSpc>
                <a:spcPct val="90000"/>
              </a:lnSpc>
            </a:pPr>
            <a:r>
              <a:rPr lang="en-US" sz="2800" dirty="0"/>
              <a:t>Asteroids (dwarf planets)</a:t>
            </a:r>
          </a:p>
          <a:p>
            <a:pPr>
              <a:lnSpc>
                <a:spcPct val="90000"/>
              </a:lnSpc>
            </a:pPr>
            <a:r>
              <a:rPr lang="en-US" sz="2800" dirty="0"/>
              <a:t>Comets</a:t>
            </a:r>
          </a:p>
          <a:p>
            <a:pPr>
              <a:lnSpc>
                <a:spcPct val="90000"/>
              </a:lnSpc>
            </a:pPr>
            <a:r>
              <a:rPr lang="en-US" sz="2800" dirty="0"/>
              <a:t>Rings</a:t>
            </a:r>
          </a:p>
          <a:p>
            <a:pPr>
              <a:lnSpc>
                <a:spcPct val="90000"/>
              </a:lnSpc>
            </a:pPr>
            <a:r>
              <a:rPr lang="en-US" sz="2800" dirty="0"/>
              <a:t>Dust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594" name="Rectangle 2"/>
          <p:cNvSpPr>
            <a:spLocks noGrp="1" noChangeArrowheads="1"/>
          </p:cNvSpPr>
          <p:nvPr>
            <p:ph type="title"/>
          </p:nvPr>
        </p:nvSpPr>
        <p:spPr>
          <a:xfrm>
            <a:off x="457200" y="91440"/>
            <a:ext cx="7109639"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Contents of our own solar system</a:t>
            </a:r>
          </a:p>
        </p:txBody>
      </p:sp>
      <p:sp>
        <p:nvSpPr>
          <p:cNvPr id="1134595" name="Rectangle 3"/>
          <p:cNvSpPr>
            <a:spLocks noGrp="1" noChangeArrowheads="1"/>
          </p:cNvSpPr>
          <p:nvPr>
            <p:ph idx="1"/>
          </p:nvPr>
        </p:nvSpPr>
        <p:spPr>
          <a:xfrm>
            <a:off x="628650" y="1143000"/>
            <a:ext cx="8172450" cy="5257800"/>
          </a:xfrm>
        </p:spPr>
        <p:txBody>
          <a:bodyPr>
            <a:noAutofit/>
          </a:bodyPr>
          <a:lstStyle/>
          <a:p>
            <a:pPr>
              <a:lnSpc>
                <a:spcPct val="90000"/>
              </a:lnSpc>
            </a:pPr>
            <a:r>
              <a:rPr lang="en-US" sz="2800" dirty="0" smtClean="0"/>
              <a:t>The sun (Sol)</a:t>
            </a:r>
            <a:endParaRPr lang="en-US" sz="2800" dirty="0"/>
          </a:p>
          <a:p>
            <a:pPr>
              <a:lnSpc>
                <a:spcPct val="90000"/>
              </a:lnSpc>
            </a:pPr>
            <a:r>
              <a:rPr lang="en-US" sz="2800" dirty="0"/>
              <a:t>Planets – 9 known (now: 8)</a:t>
            </a:r>
          </a:p>
          <a:p>
            <a:pPr lvl="1">
              <a:lnSpc>
                <a:spcPct val="90000"/>
              </a:lnSpc>
            </a:pPr>
            <a:r>
              <a:rPr lang="en-US" sz="2400" dirty="0"/>
              <a:t>Mercury, Venus, Earth, Mars (“Terrestrials”)</a:t>
            </a:r>
          </a:p>
          <a:p>
            <a:pPr lvl="1">
              <a:lnSpc>
                <a:spcPct val="90000"/>
              </a:lnSpc>
            </a:pPr>
            <a:r>
              <a:rPr lang="en-US" sz="2400" dirty="0"/>
              <a:t>Jupiter, Saturn, Uranus, Neptune </a:t>
            </a:r>
            <a:r>
              <a:rPr lang="en-US" sz="2400" dirty="0" smtClean="0"/>
              <a:t>(“Jovian”)</a:t>
            </a:r>
            <a:endParaRPr lang="en-US" sz="2400" dirty="0"/>
          </a:p>
          <a:p>
            <a:pPr lvl="1">
              <a:lnSpc>
                <a:spcPct val="90000"/>
              </a:lnSpc>
            </a:pPr>
            <a:r>
              <a:rPr lang="en-US" sz="2400" dirty="0"/>
              <a:t>Pluto (a </a:t>
            </a:r>
            <a:r>
              <a:rPr lang="en-US" sz="2400" dirty="0" err="1" smtClean="0"/>
              <a:t>TNO</a:t>
            </a:r>
            <a:r>
              <a:rPr lang="en-US" sz="2400" dirty="0" smtClean="0"/>
              <a:t>, </a:t>
            </a:r>
            <a:r>
              <a:rPr lang="en-US" sz="2400" dirty="0" err="1" smtClean="0"/>
              <a:t>Kuiper</a:t>
            </a:r>
            <a:r>
              <a:rPr lang="en-US" sz="2400" dirty="0" smtClean="0"/>
              <a:t> </a:t>
            </a:r>
            <a:r>
              <a:rPr lang="en-US" sz="2400" dirty="0"/>
              <a:t>Belt </a:t>
            </a:r>
            <a:r>
              <a:rPr lang="en-US" sz="2400" dirty="0" smtClean="0"/>
              <a:t>object)</a:t>
            </a:r>
            <a:endParaRPr lang="en-US" sz="2400" dirty="0"/>
          </a:p>
          <a:p>
            <a:pPr>
              <a:lnSpc>
                <a:spcPct val="90000"/>
              </a:lnSpc>
            </a:pPr>
            <a:r>
              <a:rPr lang="en-US" sz="2800" dirty="0"/>
              <a:t>Natural satellites (moons) –  over a hundred</a:t>
            </a:r>
          </a:p>
          <a:p>
            <a:pPr>
              <a:lnSpc>
                <a:spcPct val="90000"/>
              </a:lnSpc>
            </a:pPr>
            <a:r>
              <a:rPr lang="en-US" sz="2800" dirty="0"/>
              <a:t>Asteroids and Meteoroids</a:t>
            </a:r>
          </a:p>
          <a:p>
            <a:pPr lvl="1">
              <a:lnSpc>
                <a:spcPct val="90000"/>
              </a:lnSpc>
            </a:pPr>
            <a:r>
              <a:rPr lang="en-US" sz="2400" dirty="0"/>
              <a:t>6 known that are larger than 300 km across</a:t>
            </a:r>
          </a:p>
          <a:p>
            <a:pPr lvl="1">
              <a:lnSpc>
                <a:spcPct val="90000"/>
              </a:lnSpc>
            </a:pPr>
            <a:r>
              <a:rPr lang="en-US" sz="2400" dirty="0"/>
              <a:t>Largest, Ceres, is about 940 km in diameter</a:t>
            </a:r>
          </a:p>
          <a:p>
            <a:pPr>
              <a:lnSpc>
                <a:spcPct val="90000"/>
              </a:lnSpc>
            </a:pPr>
            <a:r>
              <a:rPr lang="en-US" sz="2800" dirty="0"/>
              <a:t>Comets</a:t>
            </a:r>
          </a:p>
          <a:p>
            <a:pPr>
              <a:lnSpc>
                <a:spcPct val="90000"/>
              </a:lnSpc>
            </a:pPr>
            <a:r>
              <a:rPr lang="en-US" sz="2800" dirty="0"/>
              <a:t>Rings</a:t>
            </a:r>
          </a:p>
          <a:p>
            <a:pPr>
              <a:lnSpc>
                <a:spcPct val="90000"/>
              </a:lnSpc>
            </a:pPr>
            <a:r>
              <a:rPr lang="en-US" sz="2800" dirty="0"/>
              <a:t>Dust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a:xfrm>
            <a:off x="457200" y="91440"/>
            <a:ext cx="7326044"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Features of our own solar system </a:t>
            </a:r>
          </a:p>
        </p:txBody>
      </p:sp>
      <p:sp>
        <p:nvSpPr>
          <p:cNvPr id="1138691" name="Rectangle 3"/>
          <p:cNvSpPr>
            <a:spLocks noGrp="1" noChangeArrowheads="1"/>
          </p:cNvSpPr>
          <p:nvPr>
            <p:ph idx="1"/>
          </p:nvPr>
        </p:nvSpPr>
        <p:spPr/>
        <p:txBody>
          <a:bodyPr>
            <a:normAutofit/>
          </a:bodyPr>
          <a:lstStyle/>
          <a:p>
            <a:r>
              <a:rPr lang="en-US" sz="3600" dirty="0">
                <a:solidFill>
                  <a:schemeClr val="tx2">
                    <a:lumMod val="50000"/>
                  </a:schemeClr>
                </a:solidFill>
              </a:rPr>
              <a:t>G2 star (yellow, temperature </a:t>
            </a:r>
            <a:r>
              <a:rPr lang="en-US" sz="3600" dirty="0" smtClean="0">
                <a:solidFill>
                  <a:schemeClr val="tx2">
                    <a:lumMod val="50000"/>
                  </a:schemeClr>
                </a:solidFill>
              </a:rPr>
              <a:t>5800K) </a:t>
            </a:r>
            <a:endParaRPr lang="en-US" sz="3600" dirty="0">
              <a:solidFill>
                <a:schemeClr val="tx2">
                  <a:lumMod val="50000"/>
                </a:schemeClr>
              </a:solidFill>
            </a:endParaRPr>
          </a:p>
          <a:p>
            <a:r>
              <a:rPr lang="en-US" sz="3600" dirty="0">
                <a:solidFill>
                  <a:srgbClr val="00CCFF"/>
                </a:solidFill>
              </a:rPr>
              <a:t>Terrestrial Planets</a:t>
            </a:r>
          </a:p>
          <a:p>
            <a:r>
              <a:rPr lang="en-US" sz="3600" dirty="0"/>
              <a:t>Gap with some dwarf planets</a:t>
            </a:r>
          </a:p>
          <a:p>
            <a:r>
              <a:rPr lang="en-US" sz="3600" b="1" dirty="0">
                <a:solidFill>
                  <a:schemeClr val="accent1"/>
                </a:solidFill>
              </a:rPr>
              <a:t>Jovian Planets</a:t>
            </a:r>
          </a:p>
          <a:p>
            <a:r>
              <a:rPr lang="en-US" sz="3600" dirty="0"/>
              <a:t>Kuiper Belt (outer dwarf planets</a:t>
            </a:r>
            <a:r>
              <a:rPr lang="en-US" sz="3600" dirty="0" smtClean="0"/>
              <a:t>)</a:t>
            </a:r>
            <a:endParaRPr lang="en-US" sz="36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Rectangle 2"/>
          <p:cNvSpPr>
            <a:spLocks noGrp="1" noChangeArrowheads="1"/>
          </p:cNvSpPr>
          <p:nvPr>
            <p:ph type="title"/>
          </p:nvPr>
        </p:nvSpPr>
        <p:spPr>
          <a:xfrm>
            <a:off x="457200" y="91440"/>
            <a:ext cx="7542449"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Size matters: radii of the Planets</a:t>
            </a:r>
          </a:p>
        </p:txBody>
      </p:sp>
      <p:pic>
        <p:nvPicPr>
          <p:cNvPr id="1131524" name="Picture 4" descr="AABSKTQ0"/>
          <p:cNvPicPr>
            <a:picLocks noChangeAspect="1" noChangeArrowheads="1"/>
          </p:cNvPicPr>
          <p:nvPr/>
        </p:nvPicPr>
        <p:blipFill>
          <a:blip r:embed="rId2"/>
          <a:srcRect/>
          <a:stretch>
            <a:fillRect/>
          </a:stretch>
        </p:blipFill>
        <p:spPr bwMode="auto">
          <a:xfrm>
            <a:off x="514350" y="971550"/>
            <a:ext cx="8343900" cy="5408798"/>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2" name="Rectangle 2"/>
          <p:cNvSpPr>
            <a:spLocks noGrp="1" noChangeArrowheads="1"/>
          </p:cNvSpPr>
          <p:nvPr>
            <p:ph type="title"/>
          </p:nvPr>
        </p:nvSpPr>
        <p:spPr>
          <a:xfrm>
            <a:off x="457200" y="91440"/>
            <a:ext cx="8133958" cy="369332"/>
          </a:xfrm>
          <a:noFill/>
          <a:ln w="9525">
            <a:noFill/>
            <a:miter lim="800000"/>
            <a:headEnd/>
            <a:tailEnd/>
          </a:ln>
        </p:spPr>
        <p:txBody>
          <a:bodyPr wrap="none">
            <a:spAutoFit/>
          </a:bodyPr>
          <a:lstStyle/>
          <a:p>
            <a:pPr fontAlgn="base">
              <a:spcAft>
                <a:spcPct val="0"/>
              </a:spcAft>
            </a:pPr>
            <a:r>
              <a:rPr lang="en-US" sz="1800" dirty="0">
                <a:solidFill>
                  <a:srgbClr val="33CC33"/>
                </a:solidFill>
                <a:latin typeface="OCR A Extended" pitchFamily="50" charset="0"/>
                <a:ea typeface="+mn-ea"/>
                <a:cs typeface="+mn-cs"/>
              </a:rPr>
              <a:t>Typical distances in Solar Systems: The Astronomical Unit</a:t>
            </a:r>
          </a:p>
        </p:txBody>
      </p:sp>
      <p:sp>
        <p:nvSpPr>
          <p:cNvPr id="1162243" name="Rectangle 3"/>
          <p:cNvSpPr>
            <a:spLocks noGrp="1" noChangeArrowheads="1"/>
          </p:cNvSpPr>
          <p:nvPr>
            <p:ph idx="1"/>
          </p:nvPr>
        </p:nvSpPr>
        <p:spPr>
          <a:xfrm>
            <a:off x="571500" y="1314450"/>
            <a:ext cx="8001000" cy="4114800"/>
          </a:xfrm>
        </p:spPr>
        <p:txBody>
          <a:bodyPr/>
          <a:lstStyle/>
          <a:p>
            <a:r>
              <a:rPr lang="en-US" dirty="0"/>
              <a:t>A convenient unit of length for discussing solar systems is the </a:t>
            </a:r>
            <a:r>
              <a:rPr lang="en-US" dirty="0">
                <a:solidFill>
                  <a:schemeClr val="tx2"/>
                </a:solidFill>
              </a:rPr>
              <a:t>Astronomical Unit</a:t>
            </a:r>
            <a:r>
              <a:rPr lang="en-US" dirty="0"/>
              <a:t> (A.U.)</a:t>
            </a:r>
          </a:p>
          <a:p>
            <a:r>
              <a:rPr lang="en-US" dirty="0">
                <a:solidFill>
                  <a:srgbClr val="00FF00"/>
                </a:solidFill>
              </a:rPr>
              <a:t>One A.U. is the average distance between the Earth and Sun</a:t>
            </a:r>
          </a:p>
          <a:p>
            <a:pPr lvl="1"/>
            <a:r>
              <a:rPr lang="en-US" dirty="0"/>
              <a:t>About </a:t>
            </a:r>
            <a:r>
              <a:rPr lang="en-US" dirty="0" smtClean="0"/>
              <a:t>93 million miles or </a:t>
            </a:r>
            <a:r>
              <a:rPr lang="en-US" dirty="0"/>
              <a:t>8 light-minutes</a:t>
            </a:r>
          </a:p>
          <a:p>
            <a:r>
              <a:rPr lang="en-US" dirty="0"/>
              <a:t>Entire solar system is about 80 A.U. across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826" name="Rectangle 2"/>
          <p:cNvSpPr>
            <a:spLocks noGrp="1" noChangeArrowheads="1"/>
          </p:cNvSpPr>
          <p:nvPr>
            <p:ph type="title"/>
          </p:nvPr>
        </p:nvSpPr>
        <p:spPr>
          <a:xfrm>
            <a:off x="457200" y="91440"/>
            <a:ext cx="7326044"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Side view: Inclination of Orbits </a:t>
            </a:r>
          </a:p>
        </p:txBody>
      </p:sp>
      <p:sp>
        <p:nvSpPr>
          <p:cNvPr id="1101827" name="Rectangle 3"/>
          <p:cNvSpPr>
            <a:spLocks noGrp="1" noChangeArrowheads="1"/>
          </p:cNvSpPr>
          <p:nvPr>
            <p:ph idx="1"/>
          </p:nvPr>
        </p:nvSpPr>
        <p:spPr>
          <a:xfrm>
            <a:off x="685800" y="4267200"/>
            <a:ext cx="7772400" cy="1828800"/>
          </a:xfrm>
        </p:spPr>
        <p:txBody>
          <a:bodyPr/>
          <a:lstStyle/>
          <a:p>
            <a:pPr>
              <a:lnSpc>
                <a:spcPct val="90000"/>
              </a:lnSpc>
            </a:pPr>
            <a:r>
              <a:rPr lang="en-US" sz="2800" dirty="0"/>
              <a:t>Orbits (here: Mars) are very slightly tilted with respect to the sun-earth plane</a:t>
            </a:r>
          </a:p>
          <a:p>
            <a:pPr>
              <a:lnSpc>
                <a:spcPct val="90000"/>
              </a:lnSpc>
              <a:buFontTx/>
              <a:buNone/>
            </a:pPr>
            <a:r>
              <a:rPr lang="en-US" sz="2800" dirty="0">
                <a:sym typeface="Wingdings" pitchFamily="2" charset="2"/>
              </a:rPr>
              <a:t> </a:t>
            </a:r>
            <a:r>
              <a:rPr lang="en-US" sz="2800" dirty="0">
                <a:solidFill>
                  <a:srgbClr val="99CCFF"/>
                </a:solidFill>
                <a:sym typeface="Wingdings" pitchFamily="2" charset="2"/>
              </a:rPr>
              <a:t>Planets appear close to the path of the sun in the sky, the </a:t>
            </a:r>
            <a:r>
              <a:rPr lang="en-US" sz="2800" b="1" dirty="0">
                <a:solidFill>
                  <a:srgbClr val="66FF33"/>
                </a:solidFill>
                <a:sym typeface="Wingdings" pitchFamily="2" charset="2"/>
              </a:rPr>
              <a:t>ecliptic</a:t>
            </a:r>
            <a:endParaRPr lang="en-US" sz="2800" b="1" dirty="0">
              <a:solidFill>
                <a:srgbClr val="66FF33"/>
              </a:solidFill>
            </a:endParaRPr>
          </a:p>
        </p:txBody>
      </p:sp>
      <p:pic>
        <p:nvPicPr>
          <p:cNvPr id="1101833" name="Picture 9" descr="An illustration of the relative ">
            <a:hlinkClick r:id="rId2"/>
          </p:cNvPr>
          <p:cNvPicPr>
            <a:picLocks noChangeAspect="1" noChangeArrowheads="1"/>
          </p:cNvPicPr>
          <p:nvPr/>
        </p:nvPicPr>
        <p:blipFill>
          <a:blip r:embed="rId3"/>
          <a:srcRect/>
          <a:stretch>
            <a:fillRect/>
          </a:stretch>
        </p:blipFill>
        <p:spPr bwMode="auto">
          <a:xfrm>
            <a:off x="2293937" y="1143000"/>
            <a:ext cx="4556125" cy="3030538"/>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a:xfrm>
            <a:off x="457200" y="91440"/>
            <a:ext cx="4729180"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Two types of planets </a:t>
            </a:r>
          </a:p>
        </p:txBody>
      </p:sp>
      <p:pic>
        <p:nvPicPr>
          <p:cNvPr id="1141765" name="Picture 5" descr="800px-NewSolarSystem">
            <a:hlinkClick r:id="rId2"/>
          </p:cNvPr>
          <p:cNvPicPr>
            <a:picLocks noChangeAspect="1" noChangeArrowheads="1"/>
          </p:cNvPicPr>
          <p:nvPr/>
        </p:nvPicPr>
        <p:blipFill>
          <a:blip r:embed="rId3"/>
          <a:srcRect/>
          <a:stretch>
            <a:fillRect/>
          </a:stretch>
        </p:blipFill>
        <p:spPr bwMode="auto">
          <a:xfrm>
            <a:off x="571500" y="971550"/>
            <a:ext cx="8286750" cy="5323523"/>
          </a:xfrm>
          <a:prstGeom prst="rect">
            <a:avLst/>
          </a:prstGeom>
          <a:noFill/>
        </p:spPr>
      </p:pic>
      <p:sp>
        <p:nvSpPr>
          <p:cNvPr id="1141766" name="Text Box 6"/>
          <p:cNvSpPr txBox="1">
            <a:spLocks noChangeArrowheads="1"/>
          </p:cNvSpPr>
          <p:nvPr/>
        </p:nvSpPr>
        <p:spPr bwMode="auto">
          <a:xfrm>
            <a:off x="1143000" y="5715000"/>
            <a:ext cx="7642225" cy="523220"/>
          </a:xfrm>
          <a:prstGeom prst="rect">
            <a:avLst/>
          </a:prstGeom>
          <a:noFill/>
          <a:ln w="9525">
            <a:noFill/>
            <a:miter lim="800000"/>
            <a:headEnd/>
            <a:tailEnd/>
          </a:ln>
          <a:effectLst/>
        </p:spPr>
        <p:txBody>
          <a:bodyPr wrap="square">
            <a:spAutoFit/>
          </a:bodyPr>
          <a:lstStyle/>
          <a:p>
            <a:r>
              <a:rPr lang="en-US" sz="2800" dirty="0">
                <a:solidFill>
                  <a:schemeClr val="hlink"/>
                </a:solidFill>
              </a:rPr>
              <a:t>…and then there are also those “dwarf planets”</a:t>
            </a:r>
          </a:p>
        </p:txBody>
      </p:sp>
      <p:sp>
        <p:nvSpPr>
          <p:cNvPr id="5" name="TextBox 4"/>
          <p:cNvSpPr txBox="1"/>
          <p:nvPr/>
        </p:nvSpPr>
        <p:spPr>
          <a:xfrm rot="18607526">
            <a:off x="6994727" y="4559279"/>
            <a:ext cx="857250" cy="307777"/>
          </a:xfrm>
          <a:prstGeom prst="rect">
            <a:avLst/>
          </a:prstGeom>
          <a:solidFill>
            <a:schemeClr val="bg1"/>
          </a:solidFill>
        </p:spPr>
        <p:txBody>
          <a:bodyPr wrap="square" rtlCol="0">
            <a:spAutoFit/>
          </a:bodyPr>
          <a:lstStyle/>
          <a:p>
            <a:pPr algn="ctr"/>
            <a:r>
              <a:rPr lang="en-US" sz="1400" b="1" dirty="0" smtClean="0"/>
              <a:t>Eris</a:t>
            </a:r>
            <a:endParaRPr lang="en-US" sz="14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p:cNvSpPr>
            <a:spLocks noGrp="1" noChangeArrowheads="1"/>
          </p:cNvSpPr>
          <p:nvPr>
            <p:ph type="title"/>
          </p:nvPr>
        </p:nvSpPr>
        <p:spPr>
          <a:xfrm>
            <a:off x="457200" y="91440"/>
            <a:ext cx="6893234"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The Terrestrial (inner) Planets</a:t>
            </a:r>
          </a:p>
        </p:txBody>
      </p:sp>
      <p:sp>
        <p:nvSpPr>
          <p:cNvPr id="1073155" name="Rectangle 3"/>
          <p:cNvSpPr>
            <a:spLocks noGrp="1" noChangeArrowheads="1"/>
          </p:cNvSpPr>
          <p:nvPr>
            <p:ph idx="1"/>
          </p:nvPr>
        </p:nvSpPr>
        <p:spPr>
          <a:xfrm>
            <a:off x="4281488" y="1738313"/>
            <a:ext cx="5045075" cy="4114800"/>
          </a:xfrm>
        </p:spPr>
        <p:txBody>
          <a:bodyPr/>
          <a:lstStyle/>
          <a:p>
            <a:pPr>
              <a:spcBef>
                <a:spcPct val="0"/>
              </a:spcBef>
            </a:pPr>
            <a:r>
              <a:rPr lang="en-US" dirty="0">
                <a:solidFill>
                  <a:srgbClr val="00CCFF"/>
                </a:solidFill>
              </a:rPr>
              <a:t>Small, dense and rocky</a:t>
            </a:r>
          </a:p>
          <a:p>
            <a:pPr>
              <a:spcBef>
                <a:spcPct val="0"/>
              </a:spcBef>
            </a:pPr>
            <a:r>
              <a:rPr lang="en-US" dirty="0">
                <a:solidFill>
                  <a:srgbClr val="00CCFF"/>
                </a:solidFill>
              </a:rPr>
              <a:t>Few moons, no rings</a:t>
            </a:r>
          </a:p>
        </p:txBody>
      </p:sp>
      <p:pic>
        <p:nvPicPr>
          <p:cNvPr id="1073156" name="Picture 4" descr="mercury2_mariner10_big"/>
          <p:cNvPicPr>
            <a:picLocks noChangeAspect="1" noChangeArrowheads="1"/>
          </p:cNvPicPr>
          <p:nvPr/>
        </p:nvPicPr>
        <p:blipFill>
          <a:blip r:embed="rId2"/>
          <a:srcRect/>
          <a:stretch>
            <a:fillRect/>
          </a:stretch>
        </p:blipFill>
        <p:spPr bwMode="auto">
          <a:xfrm>
            <a:off x="582613" y="2308225"/>
            <a:ext cx="1096962" cy="1096963"/>
          </a:xfrm>
          <a:prstGeom prst="rect">
            <a:avLst/>
          </a:prstGeom>
          <a:noFill/>
        </p:spPr>
      </p:pic>
      <p:pic>
        <p:nvPicPr>
          <p:cNvPr id="1073157" name="Picture 5" descr="venus1"/>
          <p:cNvPicPr>
            <a:picLocks noChangeAspect="1" noChangeArrowheads="1"/>
          </p:cNvPicPr>
          <p:nvPr/>
        </p:nvPicPr>
        <p:blipFill>
          <a:blip r:embed="rId3"/>
          <a:srcRect/>
          <a:stretch>
            <a:fillRect/>
          </a:stretch>
        </p:blipFill>
        <p:spPr bwMode="auto">
          <a:xfrm>
            <a:off x="2005013" y="2657475"/>
            <a:ext cx="2379662" cy="2379663"/>
          </a:xfrm>
          <a:prstGeom prst="rect">
            <a:avLst/>
          </a:prstGeom>
          <a:noFill/>
        </p:spPr>
      </p:pic>
      <p:pic>
        <p:nvPicPr>
          <p:cNvPr id="1073158" name="Picture 6" descr="earth"/>
          <p:cNvPicPr>
            <a:picLocks noChangeAspect="1" noChangeArrowheads="1"/>
          </p:cNvPicPr>
          <p:nvPr/>
        </p:nvPicPr>
        <p:blipFill>
          <a:blip r:embed="rId4"/>
          <a:srcRect/>
          <a:stretch>
            <a:fillRect/>
          </a:stretch>
        </p:blipFill>
        <p:spPr bwMode="auto">
          <a:xfrm>
            <a:off x="4487863" y="3152775"/>
            <a:ext cx="2606675" cy="2582863"/>
          </a:xfrm>
          <a:prstGeom prst="rect">
            <a:avLst/>
          </a:prstGeom>
          <a:noFill/>
        </p:spPr>
      </p:pic>
      <p:pic>
        <p:nvPicPr>
          <p:cNvPr id="1073159" name="Picture 7" descr="mars"/>
          <p:cNvPicPr>
            <a:picLocks noChangeAspect="1" noChangeArrowheads="1"/>
          </p:cNvPicPr>
          <p:nvPr/>
        </p:nvPicPr>
        <p:blipFill>
          <a:blip r:embed="rId5" cstate="print"/>
          <a:srcRect/>
          <a:stretch>
            <a:fillRect/>
          </a:stretch>
        </p:blipFill>
        <p:spPr bwMode="auto">
          <a:xfrm>
            <a:off x="7265988" y="4729163"/>
            <a:ext cx="1614487" cy="1614487"/>
          </a:xfrm>
          <a:prstGeom prst="rect">
            <a:avLst/>
          </a:prstGeom>
          <a:noFill/>
        </p:spPr>
      </p:pic>
      <p:sp>
        <p:nvSpPr>
          <p:cNvPr id="1073160" name="Text Box 8"/>
          <p:cNvSpPr txBox="1">
            <a:spLocks noChangeArrowheads="1"/>
          </p:cNvSpPr>
          <p:nvPr/>
        </p:nvSpPr>
        <p:spPr bwMode="auto">
          <a:xfrm>
            <a:off x="474663" y="3694113"/>
            <a:ext cx="1233487" cy="457200"/>
          </a:xfrm>
          <a:prstGeom prst="rect">
            <a:avLst/>
          </a:prstGeom>
          <a:noFill/>
          <a:ln w="9525">
            <a:noFill/>
            <a:miter lim="800000"/>
            <a:headEnd/>
            <a:tailEnd/>
          </a:ln>
          <a:effectLst/>
        </p:spPr>
        <p:txBody>
          <a:bodyPr wrap="none">
            <a:spAutoFit/>
          </a:bodyPr>
          <a:lstStyle/>
          <a:p>
            <a:r>
              <a:rPr lang="en-US" sz="2400" dirty="0"/>
              <a:t>Mercury</a:t>
            </a:r>
          </a:p>
        </p:txBody>
      </p:sp>
      <p:sp>
        <p:nvSpPr>
          <p:cNvPr id="1073161" name="Text Box 9"/>
          <p:cNvSpPr txBox="1">
            <a:spLocks noChangeArrowheads="1"/>
          </p:cNvSpPr>
          <p:nvPr/>
        </p:nvSpPr>
        <p:spPr bwMode="auto">
          <a:xfrm>
            <a:off x="2571750" y="5335588"/>
            <a:ext cx="963613" cy="457200"/>
          </a:xfrm>
          <a:prstGeom prst="rect">
            <a:avLst/>
          </a:prstGeom>
          <a:noFill/>
          <a:ln w="9525">
            <a:noFill/>
            <a:miter lim="800000"/>
            <a:headEnd/>
            <a:tailEnd/>
          </a:ln>
          <a:effectLst/>
        </p:spPr>
        <p:txBody>
          <a:bodyPr wrap="none">
            <a:spAutoFit/>
          </a:bodyPr>
          <a:lstStyle/>
          <a:p>
            <a:r>
              <a:rPr lang="en-US" sz="2400" dirty="0"/>
              <a:t>Venus</a:t>
            </a:r>
          </a:p>
        </p:txBody>
      </p:sp>
      <p:sp>
        <p:nvSpPr>
          <p:cNvPr id="1073162" name="Text Box 10"/>
          <p:cNvSpPr txBox="1">
            <a:spLocks noChangeArrowheads="1"/>
          </p:cNvSpPr>
          <p:nvPr/>
        </p:nvSpPr>
        <p:spPr bwMode="auto">
          <a:xfrm>
            <a:off x="5241925" y="5981700"/>
            <a:ext cx="1158875" cy="457200"/>
          </a:xfrm>
          <a:prstGeom prst="rect">
            <a:avLst/>
          </a:prstGeom>
          <a:noFill/>
          <a:ln w="9525">
            <a:noFill/>
            <a:miter lim="800000"/>
            <a:headEnd/>
            <a:tailEnd/>
          </a:ln>
          <a:effectLst/>
        </p:spPr>
        <p:txBody>
          <a:bodyPr wrap="square">
            <a:spAutoFit/>
          </a:bodyPr>
          <a:lstStyle/>
          <a:p>
            <a:r>
              <a:rPr lang="en-US" sz="2400" dirty="0"/>
              <a:t>Earth</a:t>
            </a:r>
          </a:p>
        </p:txBody>
      </p:sp>
      <p:sp>
        <p:nvSpPr>
          <p:cNvPr id="1073163" name="Text Box 11"/>
          <p:cNvSpPr txBox="1">
            <a:spLocks noChangeArrowheads="1"/>
          </p:cNvSpPr>
          <p:nvPr/>
        </p:nvSpPr>
        <p:spPr bwMode="auto">
          <a:xfrm>
            <a:off x="7724775" y="4086225"/>
            <a:ext cx="811213" cy="457200"/>
          </a:xfrm>
          <a:prstGeom prst="rect">
            <a:avLst/>
          </a:prstGeom>
          <a:noFill/>
          <a:ln w="9525">
            <a:noFill/>
            <a:miter lim="800000"/>
            <a:headEnd/>
            <a:tailEnd/>
          </a:ln>
          <a:effectLst/>
        </p:spPr>
        <p:txBody>
          <a:bodyPr wrap="none">
            <a:spAutoFit/>
          </a:bodyPr>
          <a:lstStyle/>
          <a:p>
            <a:r>
              <a:rPr lang="en-US" sz="2400" dirty="0"/>
              <a:t>Mars</a:t>
            </a:r>
          </a:p>
        </p:txBody>
      </p:sp>
      <p:sp>
        <p:nvSpPr>
          <p:cNvPr id="1073164" name="Text Box 12"/>
          <p:cNvSpPr txBox="1">
            <a:spLocks noChangeArrowheads="1"/>
          </p:cNvSpPr>
          <p:nvPr/>
        </p:nvSpPr>
        <p:spPr bwMode="auto">
          <a:xfrm>
            <a:off x="857250" y="1085850"/>
            <a:ext cx="6859378" cy="584775"/>
          </a:xfrm>
          <a:prstGeom prst="rect">
            <a:avLst/>
          </a:prstGeom>
          <a:noFill/>
          <a:ln w="9525">
            <a:noFill/>
            <a:miter lim="800000"/>
            <a:headEnd/>
            <a:tailEnd/>
          </a:ln>
          <a:effectLst/>
        </p:spPr>
        <p:txBody>
          <a:bodyPr wrap="none">
            <a:spAutoFit/>
          </a:bodyPr>
          <a:lstStyle/>
          <a:p>
            <a:r>
              <a:rPr lang="en-US" sz="3200" dirty="0">
                <a:solidFill>
                  <a:srgbClr val="00CCFF"/>
                </a:solidFill>
              </a:rPr>
              <a:t>Distances from Sun: </a:t>
            </a:r>
            <a:r>
              <a:rPr lang="en-US" sz="3200" dirty="0" smtClean="0">
                <a:solidFill>
                  <a:srgbClr val="00CCFF"/>
                </a:solidFill>
              </a:rPr>
              <a:t>less than </a:t>
            </a:r>
            <a:r>
              <a:rPr lang="en-US" sz="3200" dirty="0">
                <a:solidFill>
                  <a:srgbClr val="00CCFF"/>
                </a:solidFill>
              </a:rPr>
              <a:t>2 A.U.</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a:xfrm>
            <a:off x="457200" y="91440"/>
            <a:ext cx="6027612" cy="523220"/>
          </a:xfrm>
          <a:noFill/>
          <a:ln w="9525">
            <a:noFill/>
            <a:miter lim="800000"/>
            <a:headEnd/>
            <a:tailEnd/>
          </a:ln>
        </p:spPr>
        <p:txBody>
          <a:bodyPr wrap="none">
            <a:spAutoFit/>
          </a:bodyPr>
          <a:lstStyle/>
          <a:p>
            <a:pPr fontAlgn="base">
              <a:spcAft>
                <a:spcPct val="0"/>
              </a:spcAft>
            </a:pPr>
            <a:r>
              <a:rPr lang="en-US" sz="2800" dirty="0">
                <a:solidFill>
                  <a:srgbClr val="33CC33"/>
                </a:solidFill>
                <a:latin typeface="OCR A Extended" pitchFamily="50" charset="0"/>
                <a:ea typeface="+mn-ea"/>
                <a:cs typeface="+mn-cs"/>
              </a:rPr>
              <a:t>The </a:t>
            </a:r>
            <a:r>
              <a:rPr lang="en-US" sz="2800" dirty="0" smtClean="0">
                <a:solidFill>
                  <a:srgbClr val="33CC33"/>
                </a:solidFill>
                <a:latin typeface="OCR A Extended" pitchFamily="50" charset="0"/>
                <a:ea typeface="+mn-ea"/>
                <a:cs typeface="+mn-cs"/>
              </a:rPr>
              <a:t>Jovian </a:t>
            </a:r>
            <a:r>
              <a:rPr lang="en-US" sz="2800" dirty="0">
                <a:solidFill>
                  <a:srgbClr val="33CC33"/>
                </a:solidFill>
                <a:latin typeface="OCR A Extended" pitchFamily="50" charset="0"/>
                <a:ea typeface="+mn-ea"/>
                <a:cs typeface="+mn-cs"/>
              </a:rPr>
              <a:t>(Outer) Planets</a:t>
            </a:r>
          </a:p>
        </p:txBody>
      </p:sp>
      <p:sp>
        <p:nvSpPr>
          <p:cNvPr id="1074179" name="Text Box 3"/>
          <p:cNvSpPr txBox="1">
            <a:spLocks noGrp="1" noChangeArrowheads="1"/>
          </p:cNvSpPr>
          <p:nvPr>
            <p:ph idx="1"/>
          </p:nvPr>
        </p:nvSpPr>
        <p:spPr>
          <a:xfrm>
            <a:off x="2571750" y="1720850"/>
            <a:ext cx="6229350" cy="679450"/>
          </a:xfrm>
          <a:noFill/>
          <a:ln/>
        </p:spPr>
        <p:txBody>
          <a:bodyPr>
            <a:normAutofit/>
          </a:bodyPr>
          <a:lstStyle/>
          <a:p>
            <a:pPr>
              <a:spcBef>
                <a:spcPct val="0"/>
              </a:spcBef>
            </a:pPr>
            <a:r>
              <a:rPr lang="en-US" dirty="0">
                <a:solidFill>
                  <a:schemeClr val="accent1"/>
                </a:solidFill>
              </a:rPr>
              <a:t>Large, gaseous, lots of moons, rings</a:t>
            </a:r>
          </a:p>
        </p:txBody>
      </p:sp>
      <p:grpSp>
        <p:nvGrpSpPr>
          <p:cNvPr id="2" name="Group 4"/>
          <p:cNvGrpSpPr>
            <a:grpSpLocks/>
          </p:cNvGrpSpPr>
          <p:nvPr/>
        </p:nvGrpSpPr>
        <p:grpSpPr bwMode="auto">
          <a:xfrm>
            <a:off x="571500" y="2171700"/>
            <a:ext cx="8229600" cy="4195763"/>
            <a:chOff x="167" y="1605"/>
            <a:chExt cx="5084" cy="2558"/>
          </a:xfrm>
        </p:grpSpPr>
        <p:pic>
          <p:nvPicPr>
            <p:cNvPr id="1074181" name="Picture 5" descr="jupiter"/>
            <p:cNvPicPr>
              <a:picLocks noChangeAspect="1" noChangeArrowheads="1"/>
            </p:cNvPicPr>
            <p:nvPr/>
          </p:nvPicPr>
          <p:blipFill>
            <a:blip r:embed="rId3"/>
            <a:srcRect/>
            <a:stretch>
              <a:fillRect/>
            </a:stretch>
          </p:blipFill>
          <p:spPr bwMode="auto">
            <a:xfrm>
              <a:off x="167" y="1605"/>
              <a:ext cx="1440" cy="1440"/>
            </a:xfrm>
            <a:prstGeom prst="rect">
              <a:avLst/>
            </a:prstGeom>
            <a:noFill/>
          </p:spPr>
        </p:pic>
        <p:pic>
          <p:nvPicPr>
            <p:cNvPr id="1074182" name="Picture 6" descr="Saturn"/>
            <p:cNvPicPr>
              <a:picLocks noChangeAspect="1" noChangeArrowheads="1"/>
            </p:cNvPicPr>
            <p:nvPr/>
          </p:nvPicPr>
          <p:blipFill>
            <a:blip r:embed="rId4"/>
            <a:srcRect/>
            <a:stretch>
              <a:fillRect/>
            </a:stretch>
          </p:blipFill>
          <p:spPr bwMode="auto">
            <a:xfrm>
              <a:off x="2369" y="1632"/>
              <a:ext cx="2784" cy="1202"/>
            </a:xfrm>
            <a:prstGeom prst="rect">
              <a:avLst/>
            </a:prstGeom>
            <a:noFill/>
          </p:spPr>
        </p:pic>
        <p:pic>
          <p:nvPicPr>
            <p:cNvPr id="1074183" name="Picture 7" descr="neptunes"/>
            <p:cNvPicPr>
              <a:picLocks noChangeAspect="1" noChangeArrowheads="1"/>
            </p:cNvPicPr>
            <p:nvPr/>
          </p:nvPicPr>
          <p:blipFill>
            <a:blip r:embed="rId5"/>
            <a:srcRect/>
            <a:stretch>
              <a:fillRect/>
            </a:stretch>
          </p:blipFill>
          <p:spPr bwMode="auto">
            <a:xfrm>
              <a:off x="4051" y="2912"/>
              <a:ext cx="1200" cy="1200"/>
            </a:xfrm>
            <a:prstGeom prst="rect">
              <a:avLst/>
            </a:prstGeom>
            <a:noFill/>
          </p:spPr>
        </p:pic>
        <p:pic>
          <p:nvPicPr>
            <p:cNvPr id="1074184" name="Picture 8" descr="uranus"/>
            <p:cNvPicPr>
              <a:picLocks noChangeAspect="1" noChangeArrowheads="1"/>
            </p:cNvPicPr>
            <p:nvPr/>
          </p:nvPicPr>
          <p:blipFill>
            <a:blip r:embed="rId6" cstate="print"/>
            <a:srcRect b="4167"/>
            <a:stretch>
              <a:fillRect/>
            </a:stretch>
          </p:blipFill>
          <p:spPr bwMode="auto">
            <a:xfrm>
              <a:off x="1573" y="2737"/>
              <a:ext cx="1425" cy="1426"/>
            </a:xfrm>
            <a:prstGeom prst="rect">
              <a:avLst/>
            </a:prstGeom>
            <a:noFill/>
            <a:ln w="9525">
              <a:noFill/>
              <a:miter lim="800000"/>
              <a:headEnd/>
              <a:tailEnd/>
            </a:ln>
          </p:spPr>
        </p:pic>
        <p:sp>
          <p:nvSpPr>
            <p:cNvPr id="1074185" name="Text Box 9"/>
            <p:cNvSpPr txBox="1">
              <a:spLocks noChangeArrowheads="1"/>
            </p:cNvSpPr>
            <p:nvPr/>
          </p:nvSpPr>
          <p:spPr bwMode="auto">
            <a:xfrm>
              <a:off x="555" y="3013"/>
              <a:ext cx="563" cy="280"/>
            </a:xfrm>
            <a:prstGeom prst="rect">
              <a:avLst/>
            </a:prstGeom>
            <a:noFill/>
            <a:ln w="9525">
              <a:noFill/>
              <a:miter lim="800000"/>
              <a:headEnd/>
              <a:tailEnd/>
            </a:ln>
            <a:effectLst/>
          </p:spPr>
          <p:txBody>
            <a:bodyPr wrap="none">
              <a:spAutoFit/>
            </a:bodyPr>
            <a:lstStyle/>
            <a:p>
              <a:r>
                <a:rPr lang="en-US" sz="2400" dirty="0"/>
                <a:t>Jupiter</a:t>
              </a:r>
            </a:p>
          </p:txBody>
        </p:sp>
        <p:sp>
          <p:nvSpPr>
            <p:cNvPr id="1074186" name="Text Box 10"/>
            <p:cNvSpPr txBox="1">
              <a:spLocks noChangeArrowheads="1"/>
            </p:cNvSpPr>
            <p:nvPr/>
          </p:nvSpPr>
          <p:spPr bwMode="auto">
            <a:xfrm>
              <a:off x="866" y="3839"/>
              <a:ext cx="592" cy="279"/>
            </a:xfrm>
            <a:prstGeom prst="rect">
              <a:avLst/>
            </a:prstGeom>
            <a:noFill/>
            <a:ln w="9525">
              <a:noFill/>
              <a:miter lim="800000"/>
              <a:headEnd/>
              <a:tailEnd/>
            </a:ln>
            <a:effectLst/>
          </p:spPr>
          <p:txBody>
            <a:bodyPr wrap="none">
              <a:spAutoFit/>
            </a:bodyPr>
            <a:lstStyle/>
            <a:p>
              <a:r>
                <a:rPr lang="en-US" sz="2400" dirty="0"/>
                <a:t>Uranus</a:t>
              </a:r>
            </a:p>
          </p:txBody>
        </p:sp>
        <p:sp>
          <p:nvSpPr>
            <p:cNvPr id="1074187" name="Text Box 11"/>
            <p:cNvSpPr txBox="1">
              <a:spLocks noChangeArrowheads="1"/>
            </p:cNvSpPr>
            <p:nvPr/>
          </p:nvSpPr>
          <p:spPr bwMode="auto">
            <a:xfrm>
              <a:off x="2366" y="1689"/>
              <a:ext cx="545" cy="280"/>
            </a:xfrm>
            <a:prstGeom prst="rect">
              <a:avLst/>
            </a:prstGeom>
            <a:noFill/>
            <a:ln w="9525">
              <a:noFill/>
              <a:miter lim="800000"/>
              <a:headEnd/>
              <a:tailEnd/>
            </a:ln>
            <a:effectLst/>
          </p:spPr>
          <p:txBody>
            <a:bodyPr wrap="none">
              <a:spAutoFit/>
            </a:bodyPr>
            <a:lstStyle/>
            <a:p>
              <a:r>
                <a:rPr lang="en-US" sz="2400" dirty="0"/>
                <a:t>Saturn</a:t>
              </a:r>
            </a:p>
          </p:txBody>
        </p:sp>
        <p:sp>
          <p:nvSpPr>
            <p:cNvPr id="1074188" name="Text Box 12"/>
            <p:cNvSpPr txBox="1">
              <a:spLocks noChangeArrowheads="1"/>
            </p:cNvSpPr>
            <p:nvPr/>
          </p:nvSpPr>
          <p:spPr bwMode="auto">
            <a:xfrm>
              <a:off x="3253" y="3779"/>
              <a:ext cx="676" cy="280"/>
            </a:xfrm>
            <a:prstGeom prst="rect">
              <a:avLst/>
            </a:prstGeom>
            <a:noFill/>
            <a:ln w="9525">
              <a:noFill/>
              <a:miter lim="800000"/>
              <a:headEnd/>
              <a:tailEnd/>
            </a:ln>
            <a:effectLst/>
          </p:spPr>
          <p:txBody>
            <a:bodyPr wrap="none">
              <a:spAutoFit/>
            </a:bodyPr>
            <a:lstStyle/>
            <a:p>
              <a:r>
                <a:rPr lang="en-US" sz="2400" dirty="0"/>
                <a:t>Neptune</a:t>
              </a:r>
            </a:p>
          </p:txBody>
        </p:sp>
      </p:grpSp>
      <p:sp>
        <p:nvSpPr>
          <p:cNvPr id="1074189" name="Text Box 13"/>
          <p:cNvSpPr txBox="1">
            <a:spLocks noChangeArrowheads="1"/>
          </p:cNvSpPr>
          <p:nvPr/>
        </p:nvSpPr>
        <p:spPr bwMode="auto">
          <a:xfrm>
            <a:off x="1371600" y="1028700"/>
            <a:ext cx="7426841" cy="584775"/>
          </a:xfrm>
          <a:prstGeom prst="rect">
            <a:avLst/>
          </a:prstGeom>
          <a:noFill/>
          <a:ln w="9525">
            <a:noFill/>
            <a:miter lim="800000"/>
            <a:headEnd/>
            <a:tailEnd/>
          </a:ln>
          <a:effectLst/>
        </p:spPr>
        <p:txBody>
          <a:bodyPr wrap="none">
            <a:spAutoFit/>
          </a:bodyPr>
          <a:lstStyle/>
          <a:p>
            <a:r>
              <a:rPr lang="en-US" sz="3200" dirty="0">
                <a:solidFill>
                  <a:srgbClr val="00CCFF"/>
                </a:solidFill>
              </a:rPr>
              <a:t>Distances from Sun: </a:t>
            </a:r>
            <a:r>
              <a:rPr lang="en-US" sz="3200" dirty="0" smtClean="0">
                <a:solidFill>
                  <a:srgbClr val="00CCFF"/>
                </a:solidFill>
              </a:rPr>
              <a:t>greater than </a:t>
            </a:r>
            <a:r>
              <a:rPr lang="en-US" sz="3200" dirty="0">
                <a:solidFill>
                  <a:srgbClr val="00CCFF"/>
                </a:solidFill>
              </a:rPr>
              <a:t>5 A.U.</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786" name="Rectangle 2"/>
          <p:cNvSpPr>
            <a:spLocks noGrp="1" noChangeArrowheads="1"/>
          </p:cNvSpPr>
          <p:nvPr>
            <p:ph type="title"/>
          </p:nvPr>
        </p:nvSpPr>
        <p:spPr>
          <a:xfrm>
            <a:off x="457200" y="91440"/>
            <a:ext cx="7436651" cy="461665"/>
          </a:xfrm>
          <a:noFill/>
          <a:ln w="9525">
            <a:noFill/>
            <a:miter lim="800000"/>
            <a:headEnd/>
            <a:tailEnd/>
          </a:ln>
        </p:spPr>
        <p:txBody>
          <a:bodyPr wrap="none">
            <a:spAutoFit/>
          </a:bodyPr>
          <a:lstStyle/>
          <a:p>
            <a:pPr fontAlgn="base">
              <a:spcAft>
                <a:spcPct val="0"/>
              </a:spcAft>
            </a:pPr>
            <a:r>
              <a:rPr lang="en-US" sz="2400" dirty="0">
                <a:solidFill>
                  <a:srgbClr val="33CC33"/>
                </a:solidFill>
                <a:latin typeface="OCR A Extended" pitchFamily="50" charset="0"/>
                <a:ea typeface="+mn-ea"/>
                <a:cs typeface="+mn-cs"/>
              </a:rPr>
              <a:t>The Rest: Asteroids, Comets and Meteors</a:t>
            </a:r>
          </a:p>
        </p:txBody>
      </p:sp>
      <p:pic>
        <p:nvPicPr>
          <p:cNvPr id="1142789" name="Picture 5" descr="AACHCWM0"/>
          <p:cNvPicPr>
            <a:picLocks noGrp="1" noChangeAspect="1" noChangeArrowheads="1"/>
          </p:cNvPicPr>
          <p:nvPr>
            <p:ph idx="1"/>
          </p:nvPr>
        </p:nvPicPr>
        <p:blipFill>
          <a:blip r:embed="rId3"/>
          <a:srcRect/>
          <a:stretch>
            <a:fillRect/>
          </a:stretch>
        </p:blipFill>
        <p:spPr>
          <a:xfrm>
            <a:off x="6229350" y="971551"/>
            <a:ext cx="2620962" cy="2971800"/>
          </a:xfrm>
          <a:noFill/>
          <a:ln/>
        </p:spPr>
      </p:pic>
      <p:pic>
        <p:nvPicPr>
          <p:cNvPr id="1142787" name="Picture 3" descr="AACHCWP0"/>
          <p:cNvPicPr>
            <a:picLocks noChangeAspect="1" noChangeArrowheads="1"/>
          </p:cNvPicPr>
          <p:nvPr/>
        </p:nvPicPr>
        <p:blipFill>
          <a:blip r:embed="rId4"/>
          <a:srcRect/>
          <a:stretch>
            <a:fillRect/>
          </a:stretch>
        </p:blipFill>
        <p:spPr bwMode="auto">
          <a:xfrm>
            <a:off x="639762" y="2244725"/>
            <a:ext cx="3246438" cy="2368550"/>
          </a:xfrm>
          <a:prstGeom prst="rect">
            <a:avLst/>
          </a:prstGeom>
          <a:noFill/>
        </p:spPr>
      </p:pic>
      <p:pic>
        <p:nvPicPr>
          <p:cNvPr id="1142788" name="Picture 4" descr="AACHCXJ0"/>
          <p:cNvPicPr>
            <a:picLocks noChangeAspect="1" noChangeArrowheads="1"/>
          </p:cNvPicPr>
          <p:nvPr/>
        </p:nvPicPr>
        <p:blipFill>
          <a:blip r:embed="rId5"/>
          <a:srcRect/>
          <a:stretch>
            <a:fillRect/>
          </a:stretch>
        </p:blipFill>
        <p:spPr bwMode="auto">
          <a:xfrm>
            <a:off x="4000500" y="2171700"/>
            <a:ext cx="4813300" cy="4197350"/>
          </a:xfrm>
          <a:prstGeom prst="rect">
            <a:avLst/>
          </a:prstGeom>
          <a:noFill/>
        </p:spPr>
      </p:pic>
      <p:pic>
        <p:nvPicPr>
          <p:cNvPr id="1142790" name="Picture 6" descr="AACHCWY0"/>
          <p:cNvPicPr>
            <a:picLocks noChangeAspect="1" noChangeArrowheads="1"/>
          </p:cNvPicPr>
          <p:nvPr/>
        </p:nvPicPr>
        <p:blipFill>
          <a:blip r:embed="rId6"/>
          <a:srcRect/>
          <a:stretch>
            <a:fillRect/>
          </a:stretch>
        </p:blipFill>
        <p:spPr bwMode="auto">
          <a:xfrm>
            <a:off x="685800" y="5143500"/>
            <a:ext cx="3347116" cy="1064514"/>
          </a:xfrm>
          <a:prstGeom prst="rect">
            <a:avLst/>
          </a:prstGeom>
          <a:noFill/>
        </p:spPr>
      </p:pic>
      <p:sp>
        <p:nvSpPr>
          <p:cNvPr id="1142791" name="Text Box 7"/>
          <p:cNvSpPr txBox="1">
            <a:spLocks noChangeArrowheads="1"/>
          </p:cNvSpPr>
          <p:nvPr/>
        </p:nvSpPr>
        <p:spPr bwMode="auto">
          <a:xfrm>
            <a:off x="533400" y="971550"/>
            <a:ext cx="5810250" cy="1066800"/>
          </a:xfrm>
          <a:prstGeom prst="rect">
            <a:avLst/>
          </a:prstGeom>
          <a:noFill/>
          <a:ln w="9525">
            <a:noFill/>
            <a:miter lim="800000"/>
            <a:headEnd/>
            <a:tailEnd/>
          </a:ln>
          <a:effectLst/>
        </p:spPr>
        <p:txBody>
          <a:bodyPr wrap="square">
            <a:spAutoFit/>
          </a:bodyPr>
          <a:lstStyle/>
          <a:p>
            <a:pPr>
              <a:buFontTx/>
              <a:buChar char="•"/>
            </a:pPr>
            <a:r>
              <a:rPr lang="en-US" sz="3200" dirty="0"/>
              <a:t> “Debris” in the Solar System </a:t>
            </a:r>
          </a:p>
          <a:p>
            <a:pPr>
              <a:buFontTx/>
              <a:buChar char="•"/>
            </a:pPr>
            <a:r>
              <a:rPr lang="en-US" sz="3200" dirty="0"/>
              <a:t> Too small to detect from afar</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a:xfrm>
            <a:off x="457200" y="91440"/>
            <a:ext cx="8114722" cy="400110"/>
          </a:xfrm>
          <a:noFill/>
          <a:ln w="9525">
            <a:noFill/>
            <a:miter lim="800000"/>
            <a:headEnd/>
            <a:tailEnd/>
          </a:ln>
        </p:spPr>
        <p:txBody>
          <a:bodyPr wrap="none">
            <a:spAutoFit/>
          </a:bodyPr>
          <a:lstStyle/>
          <a:p>
            <a:pPr fontAlgn="base">
              <a:spcAft>
                <a:spcPct val="0"/>
              </a:spcAft>
            </a:pPr>
            <a:r>
              <a:rPr lang="en-US" sz="2000" dirty="0">
                <a:solidFill>
                  <a:srgbClr val="33CC33"/>
                </a:solidFill>
                <a:latin typeface="OCR A Extended" pitchFamily="50" charset="0"/>
                <a:ea typeface="+mn-ea"/>
                <a:cs typeface="+mn-cs"/>
              </a:rPr>
              <a:t>What kind of exo-solar system do we expect to find?</a:t>
            </a:r>
          </a:p>
        </p:txBody>
      </p:sp>
      <p:sp>
        <p:nvSpPr>
          <p:cNvPr id="1136643" name="Rectangle 3"/>
          <p:cNvSpPr>
            <a:spLocks noGrp="1" noChangeArrowheads="1"/>
          </p:cNvSpPr>
          <p:nvPr>
            <p:ph idx="1"/>
          </p:nvPr>
        </p:nvSpPr>
        <p:spPr>
          <a:xfrm>
            <a:off x="685800" y="2209800"/>
            <a:ext cx="7772400" cy="4114800"/>
          </a:xfrm>
        </p:spPr>
        <p:txBody>
          <a:bodyPr/>
          <a:lstStyle/>
          <a:p>
            <a:r>
              <a:rPr lang="en-US" dirty="0"/>
              <a:t>If we live in a </a:t>
            </a:r>
            <a:r>
              <a:rPr lang="en-US" dirty="0">
                <a:solidFill>
                  <a:srgbClr val="00FF00"/>
                </a:solidFill>
              </a:rPr>
              <a:t>typical </a:t>
            </a:r>
            <a:r>
              <a:rPr lang="en-US" dirty="0"/>
              <a:t>solar system, </a:t>
            </a:r>
            <a:r>
              <a:rPr lang="en-US" dirty="0">
                <a:solidFill>
                  <a:srgbClr val="00FF00"/>
                </a:solidFill>
              </a:rPr>
              <a:t>we will likely find copies of our own solar system</a:t>
            </a:r>
          </a:p>
          <a:p>
            <a:endParaRPr lang="en-US" dirty="0">
              <a:solidFill>
                <a:srgbClr val="00FF00"/>
              </a:solidFill>
            </a:endParaRPr>
          </a:p>
          <a:p>
            <a:r>
              <a:rPr lang="en-US" dirty="0"/>
              <a:t>If we live in a </a:t>
            </a:r>
            <a:r>
              <a:rPr lang="en-US" dirty="0">
                <a:solidFill>
                  <a:srgbClr val="FF0000"/>
                </a:solidFill>
              </a:rPr>
              <a:t>special</a:t>
            </a:r>
            <a:r>
              <a:rPr lang="en-US" dirty="0"/>
              <a:t> solar system, </a:t>
            </a:r>
            <a:r>
              <a:rPr lang="en-US" dirty="0">
                <a:solidFill>
                  <a:srgbClr val="FF0000"/>
                </a:solidFill>
              </a:rPr>
              <a:t>we will find exo-solar systems that look very different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4" name="Rectangle 2"/>
          <p:cNvSpPr>
            <a:spLocks noGrp="1" noChangeArrowheads="1"/>
          </p:cNvSpPr>
          <p:nvPr>
            <p:ph type="title"/>
          </p:nvPr>
        </p:nvSpPr>
        <p:spPr>
          <a:xfrm>
            <a:off x="457200" y="91440"/>
            <a:ext cx="7181774" cy="40011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000" dirty="0">
                <a:solidFill>
                  <a:srgbClr val="33CC33"/>
                </a:solidFill>
                <a:latin typeface="OCR A Extended" pitchFamily="50" charset="0"/>
                <a:ea typeface="+mn-ea"/>
                <a:cs typeface="+mn-cs"/>
              </a:rPr>
              <a:t>What kind of exoplanets do we expect to find?</a:t>
            </a:r>
          </a:p>
        </p:txBody>
      </p:sp>
      <p:sp>
        <p:nvSpPr>
          <p:cNvPr id="1139715" name="Rectangle 3"/>
          <p:cNvSpPr>
            <a:spLocks noGrp="1" noChangeArrowheads="1"/>
          </p:cNvSpPr>
          <p:nvPr>
            <p:ph idx="1"/>
          </p:nvPr>
        </p:nvSpPr>
        <p:spPr>
          <a:xfrm>
            <a:off x="685800" y="2209800"/>
            <a:ext cx="7772400" cy="4114800"/>
          </a:xfrm>
        </p:spPr>
        <p:txBody>
          <a:bodyPr/>
          <a:lstStyle/>
          <a:p>
            <a:r>
              <a:rPr lang="en-US" dirty="0"/>
              <a:t>Big (heavy) planets are easiest to find </a:t>
            </a:r>
            <a:r>
              <a:rPr lang="en-US" dirty="0">
                <a:sym typeface="Wingdings" pitchFamily="2" charset="2"/>
              </a:rPr>
              <a:t> expect to find mostly those “</a:t>
            </a:r>
            <a:r>
              <a:rPr lang="en-US" dirty="0">
                <a:solidFill>
                  <a:schemeClr val="accent1"/>
                </a:solidFill>
                <a:sym typeface="Wingdings" pitchFamily="2" charset="2"/>
              </a:rPr>
              <a:t>Jupiters</a:t>
            </a:r>
            <a:r>
              <a:rPr lang="en-US" dirty="0">
                <a:sym typeface="Wingdings" pitchFamily="2" charset="2"/>
              </a:rPr>
              <a:t>”</a:t>
            </a:r>
          </a:p>
          <a:p>
            <a:endParaRPr lang="en-US" dirty="0">
              <a:sym typeface="Wingdings" pitchFamily="2" charset="2"/>
            </a:endParaRPr>
          </a:p>
          <a:p>
            <a:r>
              <a:rPr lang="en-US" dirty="0">
                <a:sym typeface="Wingdings" pitchFamily="2" charset="2"/>
              </a:rPr>
              <a:t>Smaller, rocky planets are harder to find, but the most interesting, since life could exist on these “</a:t>
            </a:r>
            <a:r>
              <a:rPr lang="en-US" dirty="0">
                <a:solidFill>
                  <a:srgbClr val="00CCFF"/>
                </a:solidFill>
                <a:sym typeface="Wingdings" pitchFamily="2" charset="2"/>
              </a:rPr>
              <a:t>Earths</a:t>
            </a:r>
            <a:r>
              <a:rPr lang="en-US" dirty="0">
                <a:sym typeface="Wingdings" pitchFamily="2" charset="2"/>
              </a:rPr>
              <a:t>”</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538" name="Rectangle 2"/>
          <p:cNvSpPr>
            <a:spLocks noGrp="1" noChangeArrowheads="1"/>
          </p:cNvSpPr>
          <p:nvPr>
            <p:ph type="title"/>
          </p:nvPr>
        </p:nvSpPr>
        <p:spPr>
          <a:xfrm>
            <a:off x="457200" y="91440"/>
            <a:ext cx="7808548" cy="461665"/>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400" dirty="0">
                <a:solidFill>
                  <a:srgbClr val="33CC33"/>
                </a:solidFill>
                <a:latin typeface="OCR A Extended" pitchFamily="50" charset="0"/>
                <a:ea typeface="+mn-ea"/>
                <a:cs typeface="+mn-cs"/>
              </a:rPr>
              <a:t>Brown dwarfs: Big planets or small Stars?</a:t>
            </a:r>
          </a:p>
        </p:txBody>
      </p:sp>
      <p:sp>
        <p:nvSpPr>
          <p:cNvPr id="1089539" name="Rectangle 3"/>
          <p:cNvSpPr>
            <a:spLocks noGrp="1" noChangeArrowheads="1"/>
          </p:cNvSpPr>
          <p:nvPr>
            <p:ph idx="1"/>
          </p:nvPr>
        </p:nvSpPr>
        <p:spPr>
          <a:xfrm>
            <a:off x="5600700" y="1428750"/>
            <a:ext cx="3276600" cy="4114800"/>
          </a:xfrm>
        </p:spPr>
        <p:txBody>
          <a:bodyPr>
            <a:normAutofit/>
          </a:bodyPr>
          <a:lstStyle/>
          <a:p>
            <a:pPr>
              <a:lnSpc>
                <a:spcPct val="90000"/>
              </a:lnSpc>
            </a:pPr>
            <a:r>
              <a:rPr lang="en-US" sz="2400" dirty="0">
                <a:solidFill>
                  <a:srgbClr val="00CCFF"/>
                </a:solidFill>
                <a:sym typeface="Wingdings" pitchFamily="2" charset="2"/>
              </a:rPr>
              <a:t>If a planet is “too” big, it will start to look like a star </a:t>
            </a:r>
            <a:r>
              <a:rPr lang="en-US" sz="2400" dirty="0" smtClean="0">
                <a:solidFill>
                  <a:srgbClr val="00CCFF"/>
                </a:solidFill>
                <a:sym typeface="Wingdings" pitchFamily="2" charset="2"/>
              </a:rPr>
              <a:t>giving </a:t>
            </a:r>
            <a:r>
              <a:rPr lang="en-US" sz="2400" dirty="0">
                <a:solidFill>
                  <a:srgbClr val="00CCFF"/>
                </a:solidFill>
                <a:sym typeface="Wingdings" pitchFamily="2" charset="2"/>
              </a:rPr>
              <a:t>off more energy than it is receiving</a:t>
            </a:r>
          </a:p>
          <a:p>
            <a:pPr>
              <a:lnSpc>
                <a:spcPct val="90000"/>
              </a:lnSpc>
            </a:pPr>
            <a:r>
              <a:rPr lang="en-US" sz="2400" dirty="0">
                <a:solidFill>
                  <a:schemeClr val="hlink"/>
                </a:solidFill>
                <a:sym typeface="Wingdings" pitchFamily="2" charset="2"/>
              </a:rPr>
              <a:t>Dwarfish compared to Sun, giant compared to Jupiter</a:t>
            </a:r>
            <a:endParaRPr lang="en-US" sz="2400" dirty="0">
              <a:solidFill>
                <a:schemeClr val="hlink"/>
              </a:solidFill>
            </a:endParaRPr>
          </a:p>
        </p:txBody>
      </p:sp>
      <p:pic>
        <p:nvPicPr>
          <p:cNvPr id="1089540" name="Picture 4" descr="The solitary sub-brown dwarf Cha 110913-773444 (middle), the least massive brown dwarf yet found, set to scale against the Sun (left) and the planet Jupiter (right).">
            <a:hlinkClick r:id="rId2" tooltip="The solitary sub-brown dwarf Cha 110913-773444 (middle), the least massive brown dwarf yet found, set to scale against the Sun (left) and the planet Jupiter (right)."/>
          </p:cNvPr>
          <p:cNvPicPr>
            <a:picLocks noChangeAspect="1" noChangeArrowheads="1"/>
          </p:cNvPicPr>
          <p:nvPr/>
        </p:nvPicPr>
        <p:blipFill>
          <a:blip r:embed="rId3"/>
          <a:srcRect/>
          <a:stretch>
            <a:fillRect/>
          </a:stretch>
        </p:blipFill>
        <p:spPr bwMode="auto">
          <a:xfrm>
            <a:off x="628650" y="1714500"/>
            <a:ext cx="5029200" cy="3771900"/>
          </a:xfrm>
          <a:prstGeom prst="rect">
            <a:avLst/>
          </a:prstGeom>
          <a:noFill/>
        </p:spPr>
      </p:pic>
      <p:sp>
        <p:nvSpPr>
          <p:cNvPr id="1089541" name="Text Box 5"/>
          <p:cNvSpPr txBox="1">
            <a:spLocks noChangeArrowheads="1"/>
          </p:cNvSpPr>
          <p:nvPr/>
        </p:nvSpPr>
        <p:spPr bwMode="auto">
          <a:xfrm>
            <a:off x="2171700" y="5473125"/>
            <a:ext cx="3584636" cy="584775"/>
          </a:xfrm>
          <a:prstGeom prst="rect">
            <a:avLst/>
          </a:prstGeom>
          <a:noFill/>
          <a:ln w="9525">
            <a:noFill/>
            <a:miter lim="800000"/>
            <a:headEnd/>
            <a:tailEnd/>
          </a:ln>
          <a:effectLst/>
        </p:spPr>
        <p:txBody>
          <a:bodyPr wrap="none">
            <a:spAutoFit/>
          </a:bodyPr>
          <a:lstStyle/>
          <a:p>
            <a:r>
              <a:rPr lang="en-US" sz="1600" dirty="0">
                <a:solidFill>
                  <a:schemeClr val="folHlink"/>
                </a:solidFill>
              </a:rPr>
              <a:t>Sun	</a:t>
            </a:r>
            <a:r>
              <a:rPr lang="en-US" sz="1600" dirty="0"/>
              <a:t> </a:t>
            </a:r>
            <a:r>
              <a:rPr lang="en-US" sz="1600" dirty="0" smtClean="0"/>
              <a:t>                 </a:t>
            </a:r>
            <a:r>
              <a:rPr lang="en-US" sz="1600" b="1" dirty="0" smtClean="0">
                <a:solidFill>
                  <a:srgbClr val="CC3300"/>
                </a:solidFill>
              </a:rPr>
              <a:t>Brown</a:t>
            </a:r>
            <a:r>
              <a:rPr lang="en-US" sz="1600" b="1" dirty="0" smtClean="0"/>
              <a:t>  </a:t>
            </a:r>
            <a:r>
              <a:rPr lang="en-US" sz="1600" b="1" dirty="0" smtClean="0">
                <a:solidFill>
                  <a:srgbClr val="C0C0C0"/>
                </a:solidFill>
              </a:rPr>
              <a:t>Jupiter</a:t>
            </a:r>
            <a:r>
              <a:rPr lang="en-US" sz="1600" b="1" dirty="0" smtClean="0">
                <a:solidFill>
                  <a:srgbClr val="CC3300"/>
                </a:solidFill>
              </a:rPr>
              <a:t/>
            </a:r>
            <a:br>
              <a:rPr lang="en-US" sz="1600" b="1" dirty="0" smtClean="0">
                <a:solidFill>
                  <a:srgbClr val="CC3300"/>
                </a:solidFill>
              </a:rPr>
            </a:br>
            <a:r>
              <a:rPr lang="en-US" sz="1600" b="1" dirty="0" smtClean="0">
                <a:solidFill>
                  <a:srgbClr val="CC3300"/>
                </a:solidFill>
              </a:rPr>
              <a:t>                                   Dwarf</a:t>
            </a:r>
            <a:endParaRPr lang="en-US" sz="1600" b="1" dirty="0">
              <a:solidFill>
                <a:srgbClr val="C0C0C0"/>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title"/>
          </p:nvPr>
        </p:nvSpPr>
        <p:spPr>
          <a:xfrm>
            <a:off x="457200" y="91440"/>
            <a:ext cx="5811206"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How do we find Exoplanets?</a:t>
            </a:r>
          </a:p>
        </p:txBody>
      </p:sp>
      <p:sp>
        <p:nvSpPr>
          <p:cNvPr id="1064963" name="Rectangle 3"/>
          <p:cNvSpPr>
            <a:spLocks noGrp="1" noChangeArrowheads="1"/>
          </p:cNvSpPr>
          <p:nvPr>
            <p:ph idx="1"/>
          </p:nvPr>
        </p:nvSpPr>
        <p:spPr>
          <a:xfrm>
            <a:off x="457200" y="1981200"/>
            <a:ext cx="8382000" cy="4343400"/>
          </a:xfrm>
        </p:spPr>
        <p:txBody>
          <a:bodyPr/>
          <a:lstStyle/>
          <a:p>
            <a:r>
              <a:rPr lang="en-US" dirty="0"/>
              <a:t>Direct Observation (works only for double stars, planets are too dim)</a:t>
            </a:r>
          </a:p>
          <a:p>
            <a:r>
              <a:rPr lang="en-US" dirty="0"/>
              <a:t>Observe gravitational wiggles (Doppler effect)</a:t>
            </a:r>
          </a:p>
          <a:p>
            <a:r>
              <a:rPr lang="en-US" dirty="0"/>
              <a:t>Observe exoplanet transits (Brightness curve) </a:t>
            </a:r>
          </a:p>
          <a:p>
            <a:endParaRPr lang="en-US" dirty="0"/>
          </a:p>
          <a:p>
            <a:r>
              <a:rPr lang="en-US" dirty="0"/>
              <a:t>Or: Look them up on the internet </a:t>
            </a:r>
            <a:r>
              <a:rPr lang="en-US" sz="3600" b="1" dirty="0">
                <a:solidFill>
                  <a:schemeClr val="folHlink"/>
                </a:solidFill>
                <a:cs typeface="Times New Roman" pitchFamily="18" charset="0"/>
              </a:rPr>
              <a:t>☺ </a:t>
            </a:r>
            <a:r>
              <a:rPr lang="en-US" dirty="0">
                <a:solidFill>
                  <a:srgbClr val="99CCFF"/>
                </a:solidFill>
              </a:rPr>
              <a:t>http://exoplanets.org/</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0194" name="Rectangle 2"/>
          <p:cNvSpPr>
            <a:spLocks noGrp="1" noChangeArrowheads="1"/>
          </p:cNvSpPr>
          <p:nvPr>
            <p:ph type="title"/>
          </p:nvPr>
        </p:nvSpPr>
        <p:spPr>
          <a:xfrm>
            <a:off x="457200" y="91440"/>
            <a:ext cx="4079963"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Direct Observation</a:t>
            </a:r>
          </a:p>
        </p:txBody>
      </p:sp>
      <p:sp>
        <p:nvSpPr>
          <p:cNvPr id="1160195" name="Rectangle 3"/>
          <p:cNvSpPr>
            <a:spLocks noGrp="1" noChangeArrowheads="1"/>
          </p:cNvSpPr>
          <p:nvPr>
            <p:ph idx="1"/>
          </p:nvPr>
        </p:nvSpPr>
        <p:spPr>
          <a:xfrm>
            <a:off x="596900" y="990601"/>
            <a:ext cx="8032750" cy="1352550"/>
          </a:xfrm>
        </p:spPr>
        <p:txBody>
          <a:bodyPr>
            <a:normAutofit/>
          </a:bodyPr>
          <a:lstStyle/>
          <a:p>
            <a:r>
              <a:rPr lang="en-US" sz="2400" dirty="0"/>
              <a:t>Members of system are well separated, distinguishable</a:t>
            </a:r>
          </a:p>
          <a:p>
            <a:r>
              <a:rPr lang="en-US" sz="2400" dirty="0"/>
              <a:t>Works only for double stars, not planets</a:t>
            </a:r>
          </a:p>
        </p:txBody>
      </p:sp>
      <p:grpSp>
        <p:nvGrpSpPr>
          <p:cNvPr id="2" name="Group 4"/>
          <p:cNvGrpSpPr>
            <a:grpSpLocks/>
          </p:cNvGrpSpPr>
          <p:nvPr/>
        </p:nvGrpSpPr>
        <p:grpSpPr bwMode="auto">
          <a:xfrm>
            <a:off x="971550" y="2104984"/>
            <a:ext cx="7886700" cy="4010066"/>
            <a:chOff x="1867" y="1076"/>
            <a:chExt cx="3676" cy="2701"/>
          </a:xfrm>
        </p:grpSpPr>
        <p:pic>
          <p:nvPicPr>
            <p:cNvPr id="1160197" name="Picture 5" descr="binary1"/>
            <p:cNvPicPr>
              <a:picLocks noChangeAspect="1" noChangeArrowheads="1"/>
            </p:cNvPicPr>
            <p:nvPr/>
          </p:nvPicPr>
          <p:blipFill>
            <a:blip r:embed="rId2"/>
            <a:srcRect t="586" b="2927"/>
            <a:stretch>
              <a:fillRect/>
            </a:stretch>
          </p:blipFill>
          <p:spPr bwMode="auto">
            <a:xfrm>
              <a:off x="1867" y="1198"/>
              <a:ext cx="3477" cy="2579"/>
            </a:xfrm>
            <a:prstGeom prst="rect">
              <a:avLst/>
            </a:prstGeom>
            <a:noFill/>
            <a:ln w="9525">
              <a:noFill/>
              <a:miter lim="800000"/>
              <a:headEnd/>
              <a:tailEnd/>
            </a:ln>
          </p:spPr>
        </p:pic>
        <p:sp>
          <p:nvSpPr>
            <p:cNvPr id="1160198" name="Rectangle 6"/>
            <p:cNvSpPr>
              <a:spLocks noChangeArrowheads="1"/>
            </p:cNvSpPr>
            <p:nvPr/>
          </p:nvSpPr>
          <p:spPr bwMode="auto">
            <a:xfrm>
              <a:off x="4249" y="1076"/>
              <a:ext cx="202" cy="2695"/>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sp>
          <p:nvSpPr>
            <p:cNvPr id="1160199" name="Rectangle 7"/>
            <p:cNvSpPr>
              <a:spLocks noChangeArrowheads="1"/>
            </p:cNvSpPr>
            <p:nvPr/>
          </p:nvSpPr>
          <p:spPr bwMode="auto">
            <a:xfrm>
              <a:off x="4344" y="3611"/>
              <a:ext cx="1001" cy="160"/>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sp>
          <p:nvSpPr>
            <p:cNvPr id="1160200" name="Rectangle 8"/>
            <p:cNvSpPr>
              <a:spLocks noChangeArrowheads="1"/>
            </p:cNvSpPr>
            <p:nvPr/>
          </p:nvSpPr>
          <p:spPr bwMode="auto">
            <a:xfrm>
              <a:off x="4362" y="2965"/>
              <a:ext cx="1049" cy="76"/>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sp>
          <p:nvSpPr>
            <p:cNvPr id="1160201" name="Rectangle 9"/>
            <p:cNvSpPr>
              <a:spLocks noChangeArrowheads="1"/>
            </p:cNvSpPr>
            <p:nvPr/>
          </p:nvSpPr>
          <p:spPr bwMode="auto">
            <a:xfrm>
              <a:off x="4372" y="2049"/>
              <a:ext cx="1076" cy="94"/>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sp>
          <p:nvSpPr>
            <p:cNvPr id="1160202" name="Rectangle 10"/>
            <p:cNvSpPr>
              <a:spLocks noChangeArrowheads="1"/>
            </p:cNvSpPr>
            <p:nvPr/>
          </p:nvSpPr>
          <p:spPr bwMode="auto">
            <a:xfrm>
              <a:off x="4362" y="1105"/>
              <a:ext cx="1181" cy="132"/>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grpSp>
      <p:sp>
        <p:nvSpPr>
          <p:cNvPr id="1160203" name="Rectangle 11"/>
          <p:cNvSpPr>
            <a:spLocks noChangeArrowheads="1"/>
          </p:cNvSpPr>
          <p:nvPr/>
        </p:nvSpPr>
        <p:spPr bwMode="auto">
          <a:xfrm>
            <a:off x="8343900" y="2333583"/>
            <a:ext cx="171450" cy="3771900"/>
          </a:xfrm>
          <a:prstGeom prst="rect">
            <a:avLst/>
          </a:prstGeom>
          <a:solidFill>
            <a:schemeClr val="bg1"/>
          </a:solidFill>
          <a:ln w="9525">
            <a:solidFill>
              <a:schemeClr val="bg1"/>
            </a:solidFill>
            <a:miter lim="800000"/>
            <a:headEnd/>
            <a:tailEnd/>
          </a:ln>
          <a:effectLst/>
        </p:spPr>
        <p:txBody>
          <a:bodyPr wrap="none" anchor="ctr"/>
          <a:lstStyle/>
          <a:p>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Grp="1" noChangeArrowheads="1"/>
          </p:cNvSpPr>
          <p:nvPr>
            <p:ph type="title"/>
          </p:nvPr>
        </p:nvSpPr>
        <p:spPr>
          <a:xfrm>
            <a:off x="457200" y="91440"/>
            <a:ext cx="299793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Doppler Shift</a:t>
            </a:r>
          </a:p>
        </p:txBody>
      </p:sp>
      <p:sp>
        <p:nvSpPr>
          <p:cNvPr id="1148932" name="Rectangle 4"/>
          <p:cNvSpPr>
            <a:spLocks noGrp="1" noChangeArrowheads="1"/>
          </p:cNvSpPr>
          <p:nvPr>
            <p:ph idx="1"/>
          </p:nvPr>
        </p:nvSpPr>
        <p:spPr>
          <a:xfrm>
            <a:off x="6057900" y="1371600"/>
            <a:ext cx="2800350" cy="4114800"/>
          </a:xfrm>
        </p:spPr>
        <p:txBody>
          <a:bodyPr>
            <a:normAutofit/>
          </a:bodyPr>
          <a:lstStyle/>
          <a:p>
            <a:r>
              <a:rPr lang="en-US" sz="2400" dirty="0"/>
              <a:t>Shift in optical frequency, analogy to shift in acoustic frequency shift (“emergency vehicle passing”)</a:t>
            </a:r>
          </a:p>
        </p:txBody>
      </p:sp>
      <p:pic>
        <p:nvPicPr>
          <p:cNvPr id="1148931" name="Picture 3" descr="doppler"/>
          <p:cNvPicPr>
            <a:picLocks noChangeAspect="1" noChangeArrowheads="1"/>
          </p:cNvPicPr>
          <p:nvPr/>
        </p:nvPicPr>
        <p:blipFill>
          <a:blip r:embed="rId3"/>
          <a:srcRect t="1326" r="2266" b="3224"/>
          <a:stretch>
            <a:fillRect/>
          </a:stretch>
        </p:blipFill>
        <p:spPr bwMode="auto">
          <a:xfrm>
            <a:off x="585787" y="1028700"/>
            <a:ext cx="5529263" cy="5257800"/>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978" name="Rectangle 2"/>
          <p:cNvSpPr>
            <a:spLocks noGrp="1" noChangeArrowheads="1"/>
          </p:cNvSpPr>
          <p:nvPr>
            <p:ph type="title"/>
          </p:nvPr>
        </p:nvSpPr>
        <p:spPr>
          <a:xfrm>
            <a:off x="457200" y="91440"/>
            <a:ext cx="299793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Doppler Shift</a:t>
            </a:r>
          </a:p>
        </p:txBody>
      </p:sp>
      <p:sp>
        <p:nvSpPr>
          <p:cNvPr id="1150979" name="Rectangle 3"/>
          <p:cNvSpPr>
            <a:spLocks noGrp="1" noChangeArrowheads="1"/>
          </p:cNvSpPr>
          <p:nvPr>
            <p:ph idx="1"/>
          </p:nvPr>
        </p:nvSpPr>
        <p:spPr>
          <a:xfrm>
            <a:off x="609600" y="1314450"/>
            <a:ext cx="4419600" cy="4419600"/>
          </a:xfrm>
        </p:spPr>
        <p:txBody>
          <a:bodyPr/>
          <a:lstStyle/>
          <a:p>
            <a:r>
              <a:rPr lang="en-US" dirty="0"/>
              <a:t>Can use the Doppler shift to determine </a:t>
            </a:r>
            <a:r>
              <a:rPr lang="en-US" dirty="0">
                <a:solidFill>
                  <a:schemeClr val="tx2"/>
                </a:solidFill>
              </a:rPr>
              <a:t>radial</a:t>
            </a:r>
            <a:r>
              <a:rPr lang="en-US" dirty="0"/>
              <a:t> velocity of distant objects relative to us:	</a:t>
            </a:r>
          </a:p>
          <a:p>
            <a:pPr lvl="1"/>
            <a:r>
              <a:rPr lang="en-US" dirty="0"/>
              <a:t>How fast is the object </a:t>
            </a:r>
            <a:r>
              <a:rPr lang="en-US" dirty="0">
                <a:solidFill>
                  <a:schemeClr val="hlink"/>
                </a:solidFill>
              </a:rPr>
              <a:t>coming towards</a:t>
            </a:r>
            <a:r>
              <a:rPr lang="en-US" dirty="0"/>
              <a:t> us or </a:t>
            </a:r>
            <a:r>
              <a:rPr lang="en-US" dirty="0">
                <a:solidFill>
                  <a:srgbClr val="FF0000"/>
                </a:solidFill>
              </a:rPr>
              <a:t>receding from</a:t>
            </a:r>
            <a:r>
              <a:rPr lang="en-US" dirty="0"/>
              <a:t> us </a:t>
            </a:r>
          </a:p>
          <a:p>
            <a:pPr>
              <a:buFontTx/>
              <a:buNone/>
            </a:pPr>
            <a:endParaRPr lang="en-US" dirty="0"/>
          </a:p>
          <a:p>
            <a:pPr>
              <a:buFontTx/>
              <a:buNone/>
            </a:pPr>
            <a:endParaRPr lang="en-US" dirty="0"/>
          </a:p>
        </p:txBody>
      </p:sp>
      <p:pic>
        <p:nvPicPr>
          <p:cNvPr id="1150980" name="Picture 4" descr="alphacentaurimotion"/>
          <p:cNvPicPr>
            <a:picLocks noChangeAspect="1" noChangeArrowheads="1"/>
          </p:cNvPicPr>
          <p:nvPr/>
        </p:nvPicPr>
        <p:blipFill>
          <a:blip r:embed="rId3"/>
          <a:srcRect l="4280" t="4840" r="4669"/>
          <a:stretch>
            <a:fillRect/>
          </a:stretch>
        </p:blipFill>
        <p:spPr bwMode="auto">
          <a:xfrm>
            <a:off x="5030788" y="1851025"/>
            <a:ext cx="3840162" cy="3870325"/>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6" name="Rectangle 2"/>
          <p:cNvSpPr>
            <a:spLocks noGrp="1" noChangeArrowheads="1"/>
          </p:cNvSpPr>
          <p:nvPr>
            <p:ph type="title"/>
          </p:nvPr>
        </p:nvSpPr>
        <p:spPr>
          <a:xfrm>
            <a:off x="457200" y="91440"/>
            <a:ext cx="5594801"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Compare lines in spectrum</a:t>
            </a:r>
          </a:p>
        </p:txBody>
      </p:sp>
      <p:sp>
        <p:nvSpPr>
          <p:cNvPr id="1153029" name="Rectangle 5"/>
          <p:cNvSpPr>
            <a:spLocks noChangeArrowheads="1"/>
          </p:cNvSpPr>
          <p:nvPr/>
        </p:nvSpPr>
        <p:spPr bwMode="auto">
          <a:xfrm>
            <a:off x="571500" y="1257300"/>
            <a:ext cx="3960813" cy="4900613"/>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800" dirty="0"/>
              <a:t>Measure </a:t>
            </a:r>
            <a:r>
              <a:rPr lang="en-US" sz="2800" dirty="0">
                <a:solidFill>
                  <a:schemeClr val="folHlink"/>
                </a:solidFill>
              </a:rPr>
              <a:t>s</a:t>
            </a:r>
            <a:r>
              <a:rPr lang="en-US" sz="2800" dirty="0">
                <a:solidFill>
                  <a:schemeClr val="tx2"/>
                </a:solidFill>
              </a:rPr>
              <a:t>pe</a:t>
            </a:r>
            <a:r>
              <a:rPr lang="en-US" sz="2800" dirty="0">
                <a:solidFill>
                  <a:schemeClr val="accent1"/>
                </a:solidFill>
              </a:rPr>
              <a:t>ct</a:t>
            </a:r>
            <a:r>
              <a:rPr lang="en-US" sz="2800" dirty="0">
                <a:solidFill>
                  <a:srgbClr val="FF3300"/>
                </a:solidFill>
              </a:rPr>
              <a:t>ru</a:t>
            </a:r>
            <a:r>
              <a:rPr lang="en-US" sz="2800" dirty="0">
                <a:solidFill>
                  <a:srgbClr val="CC00CC"/>
                </a:solidFill>
              </a:rPr>
              <a:t>m</a:t>
            </a:r>
            <a:r>
              <a:rPr lang="en-US" sz="2800" dirty="0"/>
              <a:t> of objects and compare to laboratory measurement</a:t>
            </a:r>
            <a:endParaRPr lang="en-US" sz="2800" dirty="0">
              <a:solidFill>
                <a:srgbClr val="FF3300"/>
              </a:solidFill>
            </a:endParaRPr>
          </a:p>
          <a:p>
            <a:pPr marL="342900" indent="-342900">
              <a:lnSpc>
                <a:spcPct val="90000"/>
              </a:lnSpc>
              <a:spcBef>
                <a:spcPct val="20000"/>
              </a:spcBef>
              <a:buFontTx/>
              <a:buChar char="•"/>
            </a:pPr>
            <a:r>
              <a:rPr lang="en-US" sz="2800" dirty="0">
                <a:solidFill>
                  <a:srgbClr val="00FF00"/>
                </a:solidFill>
              </a:rPr>
              <a:t>Doppler effect: </a:t>
            </a:r>
          </a:p>
          <a:p>
            <a:pPr marL="742950" lvl="1" indent="-285750">
              <a:lnSpc>
                <a:spcPct val="90000"/>
              </a:lnSpc>
              <a:spcBef>
                <a:spcPct val="20000"/>
              </a:spcBef>
              <a:buFontTx/>
              <a:buChar char="–"/>
            </a:pPr>
            <a:r>
              <a:rPr lang="en-US" sz="2400" dirty="0"/>
              <a:t>if lines are shifted towards </a:t>
            </a:r>
            <a:r>
              <a:rPr lang="en-US" sz="2400" dirty="0">
                <a:solidFill>
                  <a:srgbClr val="FF3300"/>
                </a:solidFill>
              </a:rPr>
              <a:t>red,</a:t>
            </a:r>
            <a:r>
              <a:rPr lang="en-US" sz="2400" dirty="0"/>
              <a:t> the object is moving </a:t>
            </a:r>
            <a:r>
              <a:rPr lang="en-US" sz="2400" dirty="0">
                <a:solidFill>
                  <a:srgbClr val="FF0000"/>
                </a:solidFill>
              </a:rPr>
              <a:t>away </a:t>
            </a:r>
            <a:r>
              <a:rPr lang="en-US" sz="2400" dirty="0"/>
              <a:t>from us</a:t>
            </a:r>
            <a:endParaRPr lang="en-US" sz="1100" dirty="0"/>
          </a:p>
          <a:p>
            <a:pPr marL="742950" lvl="1" indent="-285750">
              <a:lnSpc>
                <a:spcPct val="90000"/>
              </a:lnSpc>
              <a:spcBef>
                <a:spcPct val="20000"/>
              </a:spcBef>
              <a:buFontTx/>
              <a:buChar char="–"/>
            </a:pPr>
            <a:r>
              <a:rPr lang="en-US" sz="2400" dirty="0"/>
              <a:t>if lines are shifted towards </a:t>
            </a:r>
            <a:r>
              <a:rPr lang="en-US" sz="2400" dirty="0">
                <a:solidFill>
                  <a:schemeClr val="hlink"/>
                </a:solidFill>
              </a:rPr>
              <a:t>blue</a:t>
            </a:r>
            <a:r>
              <a:rPr lang="en-US" sz="2400" dirty="0"/>
              <a:t>, the object is moving </a:t>
            </a:r>
            <a:r>
              <a:rPr lang="en-US" sz="2400" dirty="0">
                <a:solidFill>
                  <a:schemeClr val="hlink"/>
                </a:solidFill>
              </a:rPr>
              <a:t>towards</a:t>
            </a:r>
            <a:r>
              <a:rPr lang="en-US" sz="2400" dirty="0">
                <a:solidFill>
                  <a:srgbClr val="FF0000"/>
                </a:solidFill>
              </a:rPr>
              <a:t> </a:t>
            </a:r>
            <a:r>
              <a:rPr lang="en-US" sz="2400" dirty="0"/>
              <a:t>us</a:t>
            </a:r>
            <a:endParaRPr lang="en-US" sz="1100" dirty="0"/>
          </a:p>
          <a:p>
            <a:pPr marL="342900" indent="-342900">
              <a:lnSpc>
                <a:spcPct val="90000"/>
              </a:lnSpc>
              <a:spcBef>
                <a:spcPct val="20000"/>
              </a:spcBef>
              <a:buFontTx/>
              <a:buChar char="•"/>
            </a:pPr>
            <a:endParaRPr lang="en-US" sz="1400" dirty="0"/>
          </a:p>
        </p:txBody>
      </p:sp>
      <p:grpSp>
        <p:nvGrpSpPr>
          <p:cNvPr id="11" name="Group 10"/>
          <p:cNvGrpSpPr/>
          <p:nvPr/>
        </p:nvGrpSpPr>
        <p:grpSpPr>
          <a:xfrm>
            <a:off x="4572000" y="971550"/>
            <a:ext cx="4286250" cy="5429250"/>
            <a:chOff x="4572000" y="971550"/>
            <a:chExt cx="4286250" cy="5486400"/>
          </a:xfrm>
        </p:grpSpPr>
        <p:pic>
          <p:nvPicPr>
            <p:cNvPr id="1153027" name="Picture 3" descr="FG15_027"/>
            <p:cNvPicPr>
              <a:picLocks noChangeAspect="1" noChangeArrowheads="1"/>
            </p:cNvPicPr>
            <p:nvPr/>
          </p:nvPicPr>
          <p:blipFill>
            <a:blip r:embed="rId2"/>
            <a:srcRect l="9500" t="2000" r="34250" b="2000"/>
            <a:stretch>
              <a:fillRect/>
            </a:stretch>
          </p:blipFill>
          <p:spPr bwMode="auto">
            <a:xfrm>
              <a:off x="4572000" y="971550"/>
              <a:ext cx="4286250" cy="5486400"/>
            </a:xfrm>
            <a:prstGeom prst="rect">
              <a:avLst/>
            </a:prstGeom>
            <a:noFill/>
          </p:spPr>
        </p:pic>
        <p:sp>
          <p:nvSpPr>
            <p:cNvPr id="1153030" name="Line 6"/>
            <p:cNvSpPr>
              <a:spLocks noChangeShapeType="1"/>
            </p:cNvSpPr>
            <p:nvPr/>
          </p:nvSpPr>
          <p:spPr bwMode="auto">
            <a:xfrm flipH="1" flipV="1">
              <a:off x="5314950" y="5829300"/>
              <a:ext cx="1173162" cy="0"/>
            </a:xfrm>
            <a:prstGeom prst="line">
              <a:avLst/>
            </a:prstGeom>
            <a:noFill/>
            <a:ln w="57150">
              <a:solidFill>
                <a:srgbClr val="FF3300"/>
              </a:solidFill>
              <a:round/>
              <a:headEnd/>
              <a:tailEnd type="triangle" w="med" len="med"/>
            </a:ln>
            <a:effectLst/>
          </p:spPr>
          <p:txBody>
            <a:bodyPr wrap="none"/>
            <a:lstStyle/>
            <a:p>
              <a:endParaRPr lang="en-US" dirty="0"/>
            </a:p>
          </p:txBody>
        </p:sp>
        <p:sp>
          <p:nvSpPr>
            <p:cNvPr id="1153031" name="Line 7"/>
            <p:cNvSpPr>
              <a:spLocks noChangeShapeType="1"/>
            </p:cNvSpPr>
            <p:nvPr/>
          </p:nvSpPr>
          <p:spPr bwMode="auto">
            <a:xfrm flipH="1" flipV="1">
              <a:off x="5726112" y="4878388"/>
              <a:ext cx="879475" cy="0"/>
            </a:xfrm>
            <a:prstGeom prst="line">
              <a:avLst/>
            </a:prstGeom>
            <a:noFill/>
            <a:ln w="57150">
              <a:solidFill>
                <a:srgbClr val="FF3300"/>
              </a:solidFill>
              <a:round/>
              <a:headEnd/>
              <a:tailEnd type="triangle" w="med" len="med"/>
            </a:ln>
            <a:effectLst/>
          </p:spPr>
          <p:txBody>
            <a:bodyPr wrap="none"/>
            <a:lstStyle/>
            <a:p>
              <a:endParaRPr lang="en-US" dirty="0"/>
            </a:p>
          </p:txBody>
        </p:sp>
        <p:sp>
          <p:nvSpPr>
            <p:cNvPr id="1153032" name="Line 8"/>
            <p:cNvSpPr>
              <a:spLocks noChangeShapeType="1"/>
            </p:cNvSpPr>
            <p:nvPr/>
          </p:nvSpPr>
          <p:spPr bwMode="auto">
            <a:xfrm flipH="1" flipV="1">
              <a:off x="6034087" y="3925888"/>
              <a:ext cx="517525" cy="0"/>
            </a:xfrm>
            <a:prstGeom prst="line">
              <a:avLst/>
            </a:prstGeom>
            <a:noFill/>
            <a:ln w="57150">
              <a:solidFill>
                <a:srgbClr val="FF3300"/>
              </a:solidFill>
              <a:round/>
              <a:headEnd/>
              <a:tailEnd type="triangle" w="med" len="med"/>
            </a:ln>
            <a:effectLst/>
          </p:spPr>
          <p:txBody>
            <a:bodyPr wrap="none"/>
            <a:lstStyle/>
            <a:p>
              <a:endParaRPr lang="en-US" dirty="0"/>
            </a:p>
          </p:txBody>
        </p:sp>
        <p:sp>
          <p:nvSpPr>
            <p:cNvPr id="1153033" name="Line 9"/>
            <p:cNvSpPr>
              <a:spLocks noChangeShapeType="1"/>
            </p:cNvSpPr>
            <p:nvPr/>
          </p:nvSpPr>
          <p:spPr bwMode="auto">
            <a:xfrm flipH="1" flipV="1">
              <a:off x="6169025" y="2974975"/>
              <a:ext cx="361950" cy="0"/>
            </a:xfrm>
            <a:prstGeom prst="line">
              <a:avLst/>
            </a:prstGeom>
            <a:noFill/>
            <a:ln w="57150">
              <a:solidFill>
                <a:srgbClr val="FF3300"/>
              </a:solidFill>
              <a:round/>
              <a:headEnd/>
              <a:tailEnd type="triangle" w="med" len="med"/>
            </a:ln>
            <a:effectLst/>
          </p:spPr>
          <p:txBody>
            <a:bodyPr wrap="none"/>
            <a:lstStyle/>
            <a:p>
              <a:endParaRPr lang="en-US" dirty="0"/>
            </a:p>
          </p:txBody>
        </p:sp>
        <p:sp>
          <p:nvSpPr>
            <p:cNvPr id="1153034" name="Line 10"/>
            <p:cNvSpPr>
              <a:spLocks noChangeShapeType="1"/>
            </p:cNvSpPr>
            <p:nvPr/>
          </p:nvSpPr>
          <p:spPr bwMode="auto">
            <a:xfrm flipH="1" flipV="1">
              <a:off x="6435725" y="1858963"/>
              <a:ext cx="241300" cy="0"/>
            </a:xfrm>
            <a:prstGeom prst="line">
              <a:avLst/>
            </a:prstGeom>
            <a:noFill/>
            <a:ln w="57150">
              <a:solidFill>
                <a:srgbClr val="FF3300"/>
              </a:solidFill>
              <a:round/>
              <a:headEnd/>
              <a:tailEnd type="triangle" w="med" len="med"/>
            </a:ln>
            <a:effectLst/>
          </p:spPr>
          <p:txBody>
            <a:bodyPr wrap="none"/>
            <a:lstStyle/>
            <a:p>
              <a:endParaRPr lang="en-US" dirty="0"/>
            </a:p>
          </p:txBody>
        </p:sp>
      </p:gr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306" name="Rectangle 2"/>
          <p:cNvSpPr>
            <a:spLocks noGrp="1" noChangeArrowheads="1"/>
          </p:cNvSpPr>
          <p:nvPr>
            <p:ph type="title"/>
          </p:nvPr>
        </p:nvSpPr>
        <p:spPr>
          <a:xfrm>
            <a:off x="457200" y="91440"/>
            <a:ext cx="3863558"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Doppler Detection</a:t>
            </a:r>
          </a:p>
        </p:txBody>
      </p:sp>
      <p:sp>
        <p:nvSpPr>
          <p:cNvPr id="1122307" name="Rectangle 3"/>
          <p:cNvSpPr>
            <a:spLocks noGrp="1" noChangeArrowheads="1"/>
          </p:cNvSpPr>
          <p:nvPr>
            <p:ph idx="1"/>
          </p:nvPr>
        </p:nvSpPr>
        <p:spPr>
          <a:xfrm>
            <a:off x="571500" y="971550"/>
            <a:ext cx="3276600" cy="4114800"/>
          </a:xfrm>
        </p:spPr>
        <p:txBody>
          <a:bodyPr>
            <a:normAutofit/>
          </a:bodyPr>
          <a:lstStyle/>
          <a:p>
            <a:r>
              <a:rPr lang="en-US" sz="2400" dirty="0">
                <a:solidFill>
                  <a:srgbClr val="00CCFF"/>
                </a:solidFill>
              </a:rPr>
              <a:t>Example:</a:t>
            </a:r>
          </a:p>
          <a:p>
            <a:r>
              <a:rPr lang="en-US" sz="2400" dirty="0"/>
              <a:t>Jupiter's gravitational pull causes the Sun to wobble around in a circle with a velocity of 12 meters per second.</a:t>
            </a:r>
            <a:br>
              <a:rPr lang="en-US" sz="2400" dirty="0"/>
            </a:br>
            <a:endParaRPr lang="en-US" sz="2400" dirty="0"/>
          </a:p>
        </p:txBody>
      </p:sp>
      <p:pic>
        <p:nvPicPr>
          <p:cNvPr id="1122309" name="Picture 5" descr="Stellar_Wobble"/>
          <p:cNvPicPr>
            <a:picLocks noChangeAspect="1" noChangeArrowheads="1"/>
          </p:cNvPicPr>
          <p:nvPr/>
        </p:nvPicPr>
        <p:blipFill>
          <a:blip r:embed="rId2"/>
          <a:srcRect/>
          <a:stretch>
            <a:fillRect/>
          </a:stretch>
        </p:blipFill>
        <p:spPr bwMode="auto">
          <a:xfrm>
            <a:off x="3669408" y="1085850"/>
            <a:ext cx="5131692" cy="51435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146" name="Rectangle 2"/>
          <p:cNvSpPr>
            <a:spLocks noGrp="1" noChangeArrowheads="1"/>
          </p:cNvSpPr>
          <p:nvPr>
            <p:ph type="title"/>
          </p:nvPr>
        </p:nvSpPr>
        <p:spPr>
          <a:xfrm>
            <a:off x="457200" y="91440"/>
            <a:ext cx="299793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Doppler Shift</a:t>
            </a:r>
          </a:p>
        </p:txBody>
      </p:sp>
      <p:sp>
        <p:nvSpPr>
          <p:cNvPr id="1158147" name="Rectangle 3"/>
          <p:cNvSpPr>
            <a:spLocks noGrp="1" noChangeArrowheads="1"/>
          </p:cNvSpPr>
          <p:nvPr>
            <p:ph idx="1"/>
          </p:nvPr>
        </p:nvSpPr>
        <p:spPr>
          <a:xfrm>
            <a:off x="641350" y="976313"/>
            <a:ext cx="7772400" cy="1252537"/>
          </a:xfrm>
        </p:spPr>
        <p:txBody>
          <a:bodyPr/>
          <a:lstStyle/>
          <a:p>
            <a:r>
              <a:rPr lang="en-US" dirty="0"/>
              <a:t>Indirect observation by measuring the back-and-forth Doppler shifts of the spectral lines</a:t>
            </a:r>
          </a:p>
          <a:p>
            <a:endParaRPr lang="en-US" dirty="0"/>
          </a:p>
        </p:txBody>
      </p:sp>
      <p:pic>
        <p:nvPicPr>
          <p:cNvPr id="1158148" name="Picture 4" descr="binary2"/>
          <p:cNvPicPr>
            <a:picLocks noChangeAspect="1" noChangeArrowheads="1"/>
          </p:cNvPicPr>
          <p:nvPr/>
        </p:nvPicPr>
        <p:blipFill>
          <a:blip r:embed="rId2"/>
          <a:srcRect b="3302"/>
          <a:stretch>
            <a:fillRect/>
          </a:stretch>
        </p:blipFill>
        <p:spPr bwMode="auto">
          <a:xfrm>
            <a:off x="1295400" y="2514600"/>
            <a:ext cx="6591300" cy="3724275"/>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610600" y="6400800"/>
            <a:ext cx="412750" cy="274638"/>
          </a:xfrm>
          <a:prstGeom prst="rect">
            <a:avLst/>
          </a:prstGeom>
          <a:noFill/>
          <a:ln w="12700">
            <a:noFill/>
            <a:miter lim="800000"/>
            <a:headEnd/>
            <a:tailEnd/>
          </a:ln>
        </p:spPr>
        <p:txBody>
          <a:bodyPr>
            <a:spAutoFit/>
          </a:bodyPr>
          <a:lstStyle/>
          <a:p>
            <a:fld id="{7BE687DB-B54D-4F4A-80FD-EFAE72FDFABF}" type="slidenum">
              <a:rPr lang="en-US" sz="1200"/>
              <a:pPr/>
              <a:t>33</a:t>
            </a:fld>
            <a:endParaRPr lang="en-US"/>
          </a:p>
        </p:txBody>
      </p:sp>
      <p:sp>
        <p:nvSpPr>
          <p:cNvPr id="5" name="Rectangle 3"/>
          <p:cNvSpPr txBox="1">
            <a:spLocks noChangeArrowheads="1"/>
          </p:cNvSpPr>
          <p:nvPr/>
        </p:nvSpPr>
        <p:spPr bwMode="auto">
          <a:xfrm>
            <a:off x="457200" y="91440"/>
            <a:ext cx="7808548" cy="461665"/>
          </a:xfrm>
          <a:prstGeom prst="rect">
            <a:avLst/>
          </a:prstGeo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marR="0" lvl="0" indent="0" defTabSz="914400">
              <a:lnSpc>
                <a:spcPct val="100000"/>
              </a:lnSpc>
              <a:buClrTx/>
              <a:buSzTx/>
              <a:tabLst/>
              <a:defRPr/>
            </a:pPr>
            <a:r>
              <a:rPr kumimoji="1" lang="en-US" sz="2400" b="1" dirty="0">
                <a:ln/>
                <a:solidFill>
                  <a:srgbClr val="33CC33"/>
                </a:solidFill>
                <a:latin typeface="OCR A Extended" pitchFamily="50" charset="0"/>
              </a:rPr>
              <a:t>TECHNIQUES FOR FINDING </a:t>
            </a:r>
            <a:r>
              <a:rPr kumimoji="1" lang="en-US" sz="2400" b="1" dirty="0" err="1">
                <a:ln/>
                <a:solidFill>
                  <a:srgbClr val="33CC33"/>
                </a:solidFill>
                <a:latin typeface="OCR A Extended" pitchFamily="50" charset="0"/>
              </a:rPr>
              <a:t>EXTRASOLAR</a:t>
            </a:r>
            <a:r>
              <a:rPr kumimoji="1" lang="en-US" sz="2400" b="1" dirty="0">
                <a:ln/>
                <a:solidFill>
                  <a:srgbClr val="33CC33"/>
                </a:solidFill>
                <a:latin typeface="OCR A Extended" pitchFamily="50" charset="0"/>
              </a:rPr>
              <a:t> PLANETS</a:t>
            </a:r>
          </a:p>
        </p:txBody>
      </p:sp>
      <p:sp>
        <p:nvSpPr>
          <p:cNvPr id="6" name="Rectangle 4"/>
          <p:cNvSpPr txBox="1">
            <a:spLocks noChangeArrowheads="1"/>
          </p:cNvSpPr>
          <p:nvPr/>
        </p:nvSpPr>
        <p:spPr bwMode="auto">
          <a:xfrm>
            <a:off x="1676400" y="1028700"/>
            <a:ext cx="7124700" cy="5257800"/>
          </a:xfrm>
          <a:prstGeom prst="rect">
            <a:avLst/>
          </a:prstGeom>
          <a:solidFill>
            <a:schemeClr val="tx1">
              <a:lumMod val="75000"/>
            </a:schemeClr>
          </a:solidFill>
          <a:ln w="12700">
            <a:miter lim="800000"/>
            <a:headEnd/>
            <a:tailEnd/>
          </a:ln>
        </p:spPr>
        <p:txBody>
          <a:bodyPr vert="horz" wrap="square" lIns="91440" tIns="45720" rIns="91440" bIns="45720" numCol="1" anchor="t" anchorCtr="0" compatLnSpc="1">
            <a:prstTxWarp prst="textNoShape">
              <a:avLst/>
            </a:prstTxWarp>
            <a:normAutofit lnSpcReduction="10000"/>
          </a:bodyPr>
          <a:lstStyle/>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sng" strike="noStrike" kern="1200" cap="none" spc="0" normalizeH="0" baseline="0" noProof="0" dirty="0" smtClean="0">
                <a:ln>
                  <a:noFill/>
                </a:ln>
                <a:solidFill>
                  <a:srgbClr val="000000"/>
                </a:solidFill>
                <a:effectLst/>
                <a:uLnTx/>
                <a:uFillTx/>
                <a:latin typeface="Palatino" charset="0"/>
                <a:ea typeface="+mn-ea"/>
                <a:cs typeface="+mn-cs"/>
              </a:rPr>
              <a:t>Method	Yield	Mass Limit	Status</a:t>
            </a: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Pulsar Timing	</a:t>
            </a:r>
            <a:r>
              <a:rPr kumimoji="1" lang="en-US" sz="1600" b="0" i="1" u="none" strike="noStrike" kern="1200" cap="none" spc="0" normalizeH="0" baseline="0" noProof="0" dirty="0" smtClean="0">
                <a:ln>
                  <a:noFill/>
                </a:ln>
                <a:solidFill>
                  <a:srgbClr val="7F00FF"/>
                </a:solidFill>
                <a:effectLst/>
                <a:uLnTx/>
                <a:uFillTx/>
                <a:latin typeface="Palatino" charset="0"/>
                <a:ea typeface="+mn-ea"/>
                <a:cs typeface="+mn-cs"/>
              </a:rPr>
              <a:t>m/M</a:t>
            </a: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 ; </a:t>
            </a:r>
            <a:r>
              <a:rPr kumimoji="1" lang="en-US" sz="1600" b="0" i="0" u="none" strike="noStrike" kern="1200" cap="none" spc="0" normalizeH="0" baseline="0" noProof="0" dirty="0" smtClean="0">
                <a:ln>
                  <a:noFill/>
                </a:ln>
                <a:solidFill>
                  <a:srgbClr val="7F00FF"/>
                </a:solidFill>
                <a:effectLst/>
                <a:uLnTx/>
                <a:uFillTx/>
                <a:latin typeface="Symbol" pitchFamily="18" charset="2"/>
                <a:ea typeface="+mn-ea"/>
                <a:cs typeface="+mn-cs"/>
              </a:rPr>
              <a:t>t	</a:t>
            </a: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Lunar	Successful (3)</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rPr>
              <a:t>	</a:t>
            </a:r>
            <a:endPar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Radial Velocity	</a:t>
            </a:r>
            <a:r>
              <a:rPr kumimoji="1" lang="en-US" sz="1600" b="0" i="1" u="none" strike="noStrike" kern="1200" cap="none" spc="0" normalizeH="0" baseline="0" noProof="0" dirty="0" smtClean="0">
                <a:ln>
                  <a:noFill/>
                </a:ln>
                <a:solidFill>
                  <a:srgbClr val="7F00FF"/>
                </a:solidFill>
                <a:effectLst/>
                <a:uLnTx/>
                <a:uFillTx/>
                <a:latin typeface="Palatino" charset="0"/>
                <a:ea typeface="+mn-ea"/>
                <a:cs typeface="+mn-cs"/>
              </a:rPr>
              <a:t>m </a:t>
            </a: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 </a:t>
            </a:r>
            <a:r>
              <a:rPr kumimoji="1" lang="en-US" sz="1600" b="0" i="0" u="none" strike="noStrike" kern="1200" cap="none" spc="0" normalizeH="0" baseline="0" noProof="0" dirty="0" err="1" smtClean="0">
                <a:ln>
                  <a:noFill/>
                </a:ln>
                <a:solidFill>
                  <a:srgbClr val="7F00FF"/>
                </a:solidFill>
                <a:effectLst/>
                <a:uLnTx/>
                <a:uFillTx/>
                <a:latin typeface="Palatino" charset="0"/>
                <a:ea typeface="+mn-ea"/>
                <a:cs typeface="+mn-cs"/>
              </a:rPr>
              <a:t>sin</a:t>
            </a:r>
            <a:r>
              <a:rPr kumimoji="1" lang="en-US" sz="1600" b="0" i="1" u="none" strike="noStrike" kern="1200" cap="none" spc="0" normalizeH="0" baseline="0" noProof="0" dirty="0" err="1" smtClean="0">
                <a:ln>
                  <a:noFill/>
                </a:ln>
                <a:solidFill>
                  <a:srgbClr val="7F00FF"/>
                </a:solidFill>
                <a:effectLst/>
                <a:uLnTx/>
                <a:uFillTx/>
                <a:latin typeface="Palatino" charset="0"/>
                <a:ea typeface="+mn-ea"/>
                <a:cs typeface="+mn-cs"/>
              </a:rPr>
              <a:t>i</a:t>
            </a:r>
            <a:r>
              <a:rPr kumimoji="1" lang="en-US" sz="1600" b="0" i="1" u="none" strike="noStrike" kern="1200" cap="none" spc="0" normalizeH="0" baseline="0" noProof="0" dirty="0" smtClean="0">
                <a:ln>
                  <a:noFill/>
                </a:ln>
                <a:solidFill>
                  <a:srgbClr val="7F00FF"/>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7F00FF"/>
                </a:solidFill>
                <a:effectLst/>
                <a:uLnTx/>
                <a:uFillTx/>
                <a:latin typeface="Symbol" pitchFamily="18" charset="2"/>
                <a:ea typeface="+mn-ea"/>
                <a:cs typeface="+mn-cs"/>
              </a:rPr>
              <a:t>t	</a:t>
            </a:r>
            <a:r>
              <a:rPr kumimoji="1" lang="en-US" sz="1600" b="0" i="0" u="none" strike="noStrike" kern="1200" cap="none" spc="0" normalizeH="0" baseline="0" noProof="0" dirty="0" smtClean="0">
                <a:ln>
                  <a:noFill/>
                </a:ln>
                <a:solidFill>
                  <a:srgbClr val="7F00FF"/>
                </a:solidFill>
                <a:effectLst/>
                <a:uLnTx/>
                <a:uFillTx/>
                <a:latin typeface="Palatino" charset="0"/>
                <a:ea typeface="+mn-ea"/>
                <a:cs typeface="+mn-cs"/>
              </a:rPr>
              <a:t>super-Earth	Successful (~200)</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rPr>
              <a:t>Astrometry	</a:t>
            </a:r>
            <a:r>
              <a:rPr kumimoji="1" lang="en-US" sz="1600" b="0" i="1" u="none" strike="noStrike" kern="1200" cap="none" spc="0" normalizeH="0" baseline="0" noProof="0" dirty="0" smtClean="0">
                <a:ln>
                  <a:noFill/>
                </a:ln>
                <a:solidFill>
                  <a:srgbClr val="000000"/>
                </a:solidFill>
                <a:effectLst/>
                <a:uLnTx/>
                <a:uFillTx/>
                <a:latin typeface="Palatino" charset="0"/>
                <a:ea typeface="+mn-ea"/>
                <a:cs typeface="+mn-cs"/>
              </a:rPr>
              <a:t>m </a:t>
            </a:r>
            <a:r>
              <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000000"/>
                </a:solidFill>
                <a:effectLst/>
                <a:uLnTx/>
                <a:uFillTx/>
                <a:latin typeface="Symbol" pitchFamily="18" charset="2"/>
                <a:ea typeface="+mn-ea"/>
                <a:cs typeface="+mn-cs"/>
              </a:rPr>
              <a:t>t ; </a:t>
            </a:r>
            <a:r>
              <a:rPr kumimoji="1" lang="en-US" sz="1600" b="0" i="1" u="none" strike="noStrike" kern="1200" cap="none" spc="0" normalizeH="0" baseline="0" noProof="0" dirty="0" smtClean="0">
                <a:ln>
                  <a:noFill/>
                </a:ln>
                <a:solidFill>
                  <a:srgbClr val="000000"/>
                </a:solidFill>
                <a:effectLst/>
                <a:uLnTx/>
                <a:uFillTx/>
                <a:latin typeface="Palatino" charset="0"/>
                <a:ea typeface="+mn-ea"/>
                <a:cs typeface="+mn-cs"/>
              </a:rPr>
              <a:t>D</a:t>
            </a:r>
            <a:r>
              <a:rPr kumimoji="1" lang="en-US" sz="1200" b="0" i="1" u="none" strike="noStrike" kern="1200" cap="none" spc="0" normalizeH="0" baseline="0" noProof="0" dirty="0" smtClean="0">
                <a:ln>
                  <a:noFill/>
                </a:ln>
                <a:solidFill>
                  <a:srgbClr val="000000"/>
                </a:solidFill>
                <a:effectLst/>
                <a:uLnTx/>
                <a:uFillTx/>
                <a:latin typeface="Palatino" charset="0"/>
                <a:ea typeface="+mn-ea"/>
                <a:cs typeface="+mn-cs"/>
              </a:rPr>
              <a:t>s ;  a</a:t>
            </a: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rPr>
              <a:t>	Ground: Interferometer	sub-Jupiter	In development</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rPr>
              <a:t>	Space: Interferometer	Uranus	Being studied</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Transit Photometry	</a:t>
            </a:r>
            <a:r>
              <a:rPr kumimoji="1" lang="en-US" sz="1600" b="0" i="1" u="none" strike="noStrike" kern="1200" cap="none" spc="0" normalizeH="0" baseline="0" noProof="0" dirty="0" smtClean="0">
                <a:ln>
                  <a:noFill/>
                </a:ln>
                <a:solidFill>
                  <a:srgbClr val="FF0000"/>
                </a:solidFill>
                <a:effectLst/>
                <a:uLnTx/>
                <a:uFillTx/>
                <a:latin typeface="Palatino" charset="0"/>
                <a:ea typeface="+mn-ea"/>
                <a:cs typeface="+mn-cs"/>
              </a:rPr>
              <a:t>A </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FF0000"/>
                </a:solidFill>
                <a:effectLst/>
                <a:uLnTx/>
                <a:uFillTx/>
                <a:latin typeface="Symbol" pitchFamily="18" charset="2"/>
                <a:ea typeface="+mn-ea"/>
                <a:cs typeface="+mn-cs"/>
              </a:rPr>
              <a:t>t ; </a:t>
            </a:r>
            <a:r>
              <a:rPr kumimoji="1" lang="en-US" sz="1600" b="0" i="0" u="none" strike="noStrike" kern="1200" cap="none" spc="0" normalizeH="0" baseline="0" noProof="0" dirty="0" err="1" smtClean="0">
                <a:ln>
                  <a:noFill/>
                </a:ln>
                <a:solidFill>
                  <a:srgbClr val="FF0000"/>
                </a:solidFill>
                <a:effectLst/>
                <a:uLnTx/>
                <a:uFillTx/>
                <a:latin typeface="Palatino" charset="0"/>
                <a:ea typeface="+mn-ea"/>
                <a:cs typeface="+mn-cs"/>
              </a:rPr>
              <a:t>sin</a:t>
            </a:r>
            <a:r>
              <a:rPr kumimoji="1" lang="en-US" sz="1600" b="0" i="1" u="none" strike="noStrike" kern="1200" cap="none" spc="0" normalizeH="0" baseline="0" noProof="0" dirty="0" err="1" smtClean="0">
                <a:ln>
                  <a:noFill/>
                </a:ln>
                <a:solidFill>
                  <a:srgbClr val="FF0000"/>
                </a:solidFill>
                <a:effectLst/>
                <a:uLnTx/>
                <a:uFillTx/>
                <a:latin typeface="Palatino" charset="0"/>
                <a:ea typeface="+mn-ea"/>
                <a:cs typeface="+mn-cs"/>
              </a:rPr>
              <a:t>i</a:t>
            </a:r>
            <a:r>
              <a:rPr kumimoji="1" lang="en-US" sz="1600" b="0" i="1" u="none" strike="noStrike" kern="1200" cap="none" spc="0" normalizeH="0" baseline="0" noProof="0" dirty="0" smtClean="0">
                <a:ln>
                  <a:noFill/>
                </a:ln>
                <a:solidFill>
                  <a:srgbClr val="FF0000"/>
                </a:solidFill>
                <a:effectLst/>
                <a:uLnTx/>
                <a:uFillTx/>
                <a:latin typeface="Palatino" charset="0"/>
                <a:ea typeface="+mn-ea"/>
                <a:cs typeface="+mn-cs"/>
              </a:rPr>
              <a:t>=1</a:t>
            </a:r>
            <a:endPar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Ground 		sub-Jupiter	HD209458, OGLE TR-56</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Space (2006)		sub-Jupiter	</a:t>
            </a:r>
            <a:r>
              <a:rPr kumimoji="1" lang="en-US" sz="1600" b="0" i="0" u="none" strike="noStrike" kern="1200" cap="none" spc="0" normalizeH="0" baseline="0" noProof="0" dirty="0" err="1" smtClean="0">
                <a:ln>
                  <a:noFill/>
                </a:ln>
                <a:solidFill>
                  <a:srgbClr val="FF0000"/>
                </a:solidFill>
                <a:effectLst/>
                <a:uLnTx/>
                <a:uFillTx/>
                <a:latin typeface="Palatino" charset="0"/>
                <a:ea typeface="+mn-ea"/>
                <a:cs typeface="+mn-cs"/>
              </a:rPr>
              <a:t>HST</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(~16)</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Space (2006, 2008)		Venus	Planned </a:t>
            </a:r>
            <a:r>
              <a:rPr kumimoji="1" lang="en-US" sz="1600" b="0" i="0" u="none" strike="noStrike" kern="1200" cap="none" spc="0" normalizeH="0" baseline="0" noProof="0" dirty="0" err="1" smtClean="0">
                <a:ln>
                  <a:noFill/>
                </a:ln>
                <a:solidFill>
                  <a:srgbClr val="FF0000"/>
                </a:solidFill>
                <a:effectLst/>
                <a:uLnTx/>
                <a:uFillTx/>
                <a:latin typeface="Palatino" charset="0"/>
                <a:ea typeface="+mn-ea"/>
                <a:cs typeface="+mn-cs"/>
              </a:rPr>
              <a:t>CoRoT</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a:t>
            </a:r>
            <a:r>
              <a:rPr kumimoji="1" lang="en-US" sz="1600" b="0" i="1" u="none" strike="noStrike" kern="1200" cap="none" spc="0" normalizeH="0" baseline="0" noProof="0" dirty="0" err="1" smtClean="0">
                <a:ln>
                  <a:noFill/>
                </a:ln>
                <a:solidFill>
                  <a:srgbClr val="FF0000"/>
                </a:solidFill>
                <a:effectLst/>
                <a:uLnTx/>
                <a:uFillTx/>
                <a:latin typeface="Palatino" charset="0"/>
                <a:ea typeface="+mn-ea"/>
                <a:cs typeface="+mn-cs"/>
              </a:rPr>
              <a:t>Kepler</a:t>
            </a:r>
            <a:endPar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Reflection Photometry: 	</a:t>
            </a:r>
            <a:r>
              <a:rPr kumimoji="1" lang="en-US" sz="1600" b="0" i="1" u="none" strike="noStrike" kern="1200" cap="none" spc="0" normalizeH="0" baseline="0" noProof="0" dirty="0" err="1" smtClean="0">
                <a:ln>
                  <a:noFill/>
                </a:ln>
                <a:solidFill>
                  <a:srgbClr val="FF0000"/>
                </a:solidFill>
                <a:effectLst/>
                <a:uLnTx/>
                <a:uFillTx/>
                <a:latin typeface="Palatino" charset="0"/>
                <a:ea typeface="+mn-ea"/>
                <a:cs typeface="+mn-cs"/>
              </a:rPr>
              <a:t>albedo</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a:t>
            </a:r>
            <a:r>
              <a:rPr kumimoji="1" lang="en-US" sz="1600" b="0" i="1" u="none" strike="noStrike" kern="1200" cap="none" spc="0" normalizeH="0" baseline="0" noProof="0" dirty="0" smtClean="0">
                <a:ln>
                  <a:noFill/>
                </a:ln>
                <a:solidFill>
                  <a:srgbClr val="FF0000"/>
                </a:solidFill>
                <a:effectLst/>
                <a:uLnTx/>
                <a:uFillTx/>
                <a:latin typeface="Palatino" charset="0"/>
                <a:ea typeface="+mn-ea"/>
                <a:cs typeface="+mn-cs"/>
              </a:rPr>
              <a:t>A </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FF0000"/>
                </a:solidFill>
                <a:effectLst/>
                <a:uLnTx/>
                <a:uFillTx/>
                <a:latin typeface="Symbol" pitchFamily="18" charset="2"/>
                <a:ea typeface="+mn-ea"/>
                <a:cs typeface="+mn-cs"/>
              </a:rPr>
              <a:t>t</a:t>
            </a:r>
            <a:endPar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	Space	</a:t>
            </a:r>
            <a:r>
              <a:rPr kumimoji="1" lang="en-US" sz="1600" b="0" i="0" u="none" strike="noStrike" kern="1200" cap="none" spc="0" normalizeH="0" baseline="0" noProof="0" dirty="0" smtClean="0">
                <a:ln>
                  <a:noFill/>
                </a:ln>
                <a:solidFill>
                  <a:srgbClr val="FF0000"/>
                </a:solidFill>
                <a:effectLst/>
                <a:uLnTx/>
                <a:uFillTx/>
                <a:latin typeface="Symbol" pitchFamily="18" charset="2"/>
                <a:ea typeface="+mn-ea"/>
                <a:cs typeface="+mn-cs"/>
              </a:rPr>
              <a:t>	</a:t>
            </a:r>
            <a:r>
              <a:rPr kumimoji="1" lang="en-US" sz="1600" b="0" i="0" u="none" strike="noStrike" kern="1200" cap="none" spc="0" normalizeH="0" baseline="0" noProof="0" dirty="0" smtClean="0">
                <a:ln>
                  <a:noFill/>
                </a:ln>
                <a:solidFill>
                  <a:srgbClr val="FF0000"/>
                </a:solidFill>
                <a:effectLst/>
                <a:uLnTx/>
                <a:uFillTx/>
                <a:latin typeface="Palatino" charset="0"/>
                <a:ea typeface="+mn-ea"/>
                <a:cs typeface="+mn-cs"/>
              </a:rPr>
              <a:t>Saturn	Planned </a:t>
            </a:r>
            <a:r>
              <a:rPr kumimoji="1" lang="en-US" sz="1600" b="0" i="1" u="none" strike="noStrike" kern="1200" cap="none" spc="0" normalizeH="0" baseline="0" noProof="0" dirty="0" err="1" smtClean="0">
                <a:ln>
                  <a:noFill/>
                </a:ln>
                <a:solidFill>
                  <a:srgbClr val="FF0000"/>
                </a:solidFill>
                <a:effectLst/>
                <a:uLnTx/>
                <a:uFillTx/>
                <a:latin typeface="Palatino" charset="0"/>
                <a:ea typeface="+mn-ea"/>
                <a:cs typeface="+mn-cs"/>
              </a:rPr>
              <a:t>Kepler</a:t>
            </a: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err="1" smtClean="0">
                <a:ln>
                  <a:noFill/>
                </a:ln>
                <a:solidFill>
                  <a:srgbClr val="006600"/>
                </a:solidFill>
                <a:effectLst/>
                <a:uLnTx/>
                <a:uFillTx/>
                <a:latin typeface="Palatino" charset="0"/>
                <a:ea typeface="+mn-ea"/>
                <a:cs typeface="+mn-cs"/>
              </a:rPr>
              <a:t>Microlensing</a:t>
            </a:r>
            <a:r>
              <a:rPr kumimoji="1" lang="en-US" sz="1600" b="0" i="0" u="none" strike="noStrike" kern="1200" cap="none" spc="0" normalizeH="0" baseline="0" noProof="0" dirty="0" smtClean="0">
                <a:ln>
                  <a:noFill/>
                </a:ln>
                <a:solidFill>
                  <a:srgbClr val="006600"/>
                </a:solidFill>
                <a:effectLst/>
                <a:uLnTx/>
                <a:uFillTx/>
                <a:latin typeface="Palatino" charset="0"/>
                <a:ea typeface="+mn-ea"/>
                <a:cs typeface="+mn-cs"/>
              </a:rPr>
              <a:t>: 	f(</a:t>
            </a:r>
            <a:r>
              <a:rPr kumimoji="1" lang="en-US" sz="1600" b="0" i="1" u="none" strike="noStrike" kern="1200" cap="none" spc="0" normalizeH="0" baseline="0" noProof="0" dirty="0" err="1" smtClean="0">
                <a:ln>
                  <a:noFill/>
                </a:ln>
                <a:solidFill>
                  <a:srgbClr val="006600"/>
                </a:solidFill>
                <a:effectLst/>
                <a:uLnTx/>
                <a:uFillTx/>
                <a:latin typeface="Palatino" charset="0"/>
                <a:ea typeface="+mn-ea"/>
                <a:cs typeface="+mn-cs"/>
              </a:rPr>
              <a:t>m,M,r,D</a:t>
            </a:r>
            <a:r>
              <a:rPr kumimoji="1" lang="en-US" sz="1200" b="0" i="1" u="none" strike="noStrike" kern="1200" cap="none" spc="0" normalizeH="0" baseline="0" noProof="0" dirty="0" err="1" smtClean="0">
                <a:ln>
                  <a:noFill/>
                </a:ln>
                <a:solidFill>
                  <a:srgbClr val="006600"/>
                </a:solidFill>
                <a:effectLst/>
                <a:uLnTx/>
                <a:uFillTx/>
                <a:latin typeface="Palatino" charset="0"/>
                <a:ea typeface="+mn-ea"/>
                <a:cs typeface="+mn-cs"/>
              </a:rPr>
              <a:t>s</a:t>
            </a:r>
            <a:r>
              <a:rPr kumimoji="1" lang="en-US" sz="1600" b="0" i="1" u="none" strike="noStrike" kern="1200" cap="none" spc="0" normalizeH="0" baseline="0" noProof="0" dirty="0" err="1" smtClean="0">
                <a:ln>
                  <a:noFill/>
                </a:ln>
                <a:solidFill>
                  <a:srgbClr val="006600"/>
                </a:solidFill>
                <a:effectLst/>
                <a:uLnTx/>
                <a:uFillTx/>
                <a:latin typeface="Palatino" charset="0"/>
                <a:ea typeface="+mn-ea"/>
                <a:cs typeface="+mn-cs"/>
              </a:rPr>
              <a:t>,D</a:t>
            </a:r>
            <a:r>
              <a:rPr kumimoji="1" lang="en-US" sz="1200" b="0" i="1" u="none" strike="noStrike" kern="1200" cap="none" spc="0" normalizeH="0" baseline="0" noProof="0" dirty="0" err="1" smtClean="0">
                <a:ln>
                  <a:noFill/>
                </a:ln>
                <a:solidFill>
                  <a:srgbClr val="006600"/>
                </a:solidFill>
                <a:effectLst/>
                <a:uLnTx/>
                <a:uFillTx/>
                <a:latin typeface="Palatino" charset="0"/>
                <a:ea typeface="+mn-ea"/>
                <a:cs typeface="+mn-cs"/>
              </a:rPr>
              <a:t>L</a:t>
            </a:r>
            <a:r>
              <a:rPr kumimoji="1" lang="en-US" sz="1200" b="0" i="1" u="none" strike="noStrike" kern="1200" cap="none" spc="0" normalizeH="0" baseline="0" noProof="0" dirty="0" smtClean="0">
                <a:ln>
                  <a:noFill/>
                </a:ln>
                <a:solidFill>
                  <a:srgbClr val="006600"/>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006600"/>
                </a:solidFill>
                <a:effectLst/>
                <a:uLnTx/>
                <a:uFillTx/>
                <a:latin typeface="Palatino" charset="0"/>
                <a:ea typeface="+mn-ea"/>
                <a:cs typeface="+mn-cs"/>
              </a:rPr>
              <a:t>)	</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006600"/>
                </a:solidFill>
                <a:effectLst/>
                <a:uLnTx/>
                <a:uFillTx/>
                <a:latin typeface="Palatino" charset="0"/>
                <a:ea typeface="+mn-ea"/>
                <a:cs typeface="+mn-cs"/>
              </a:rPr>
              <a:t>	Ground		sub-Uranus	On-going</a:t>
            </a: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endParaRPr kumimoji="1" lang="en-US" sz="1600" b="0" i="0" u="none" strike="noStrike" kern="1200" cap="none" spc="0" normalizeH="0" baseline="0" noProof="0" dirty="0" smtClean="0">
              <a:ln>
                <a:noFill/>
              </a:ln>
              <a:solidFill>
                <a:srgbClr val="0000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Direct Imaging	</a:t>
            </a:r>
            <a:r>
              <a:rPr kumimoji="1" lang="en-US" sz="1600" b="0" i="1" u="none" strike="noStrike" kern="1200" cap="none" spc="0" normalizeH="0" baseline="0" noProof="0" dirty="0" err="1" smtClean="0">
                <a:ln>
                  <a:noFill/>
                </a:ln>
                <a:solidFill>
                  <a:srgbClr val="663300"/>
                </a:solidFill>
                <a:effectLst/>
                <a:uLnTx/>
                <a:uFillTx/>
                <a:latin typeface="Palatino" charset="0"/>
                <a:ea typeface="+mn-ea"/>
                <a:cs typeface="+mn-cs"/>
              </a:rPr>
              <a:t>albedo</a:t>
            </a: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a:t>
            </a:r>
            <a:r>
              <a:rPr kumimoji="1" lang="en-US" sz="1600" b="0" i="1" u="none" strike="noStrike" kern="1200" cap="none" spc="0" normalizeH="0" baseline="0" noProof="0" dirty="0" smtClean="0">
                <a:ln>
                  <a:noFill/>
                </a:ln>
                <a:solidFill>
                  <a:srgbClr val="663300"/>
                </a:solidFill>
                <a:effectLst/>
                <a:uLnTx/>
                <a:uFillTx/>
                <a:latin typeface="Palatino" charset="0"/>
                <a:ea typeface="+mn-ea"/>
                <a:cs typeface="+mn-cs"/>
              </a:rPr>
              <a:t>A </a:t>
            </a: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 </a:t>
            </a:r>
            <a:r>
              <a:rPr kumimoji="1" lang="en-US" sz="1600" b="0" i="0" u="none" strike="noStrike" kern="1200" cap="none" spc="0" normalizeH="0" baseline="0" noProof="0" dirty="0" smtClean="0">
                <a:ln>
                  <a:noFill/>
                </a:ln>
                <a:solidFill>
                  <a:srgbClr val="663300"/>
                </a:solidFill>
                <a:effectLst/>
                <a:uLnTx/>
                <a:uFillTx/>
                <a:latin typeface="Symbol" pitchFamily="18" charset="2"/>
                <a:ea typeface="+mn-ea"/>
                <a:cs typeface="+mn-cs"/>
              </a:rPr>
              <a:t>t ;</a:t>
            </a: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 </a:t>
            </a:r>
            <a:r>
              <a:rPr kumimoji="1" lang="en-US" sz="1600" b="0" i="1" u="none" strike="noStrike" kern="1200" cap="none" spc="0" normalizeH="0" baseline="0" noProof="0" dirty="0" smtClean="0">
                <a:ln>
                  <a:noFill/>
                </a:ln>
                <a:solidFill>
                  <a:srgbClr val="661900"/>
                </a:solidFill>
                <a:effectLst/>
                <a:uLnTx/>
                <a:uFillTx/>
                <a:latin typeface="Palatino" charset="0"/>
                <a:ea typeface="+mn-ea"/>
                <a:cs typeface="+mn-cs"/>
              </a:rPr>
              <a:t>D</a:t>
            </a:r>
            <a:r>
              <a:rPr kumimoji="1" lang="en-US" sz="1200" b="0" i="1" u="none" strike="noStrike" kern="1200" cap="none" spc="0" normalizeH="0" baseline="0" noProof="0" dirty="0" smtClean="0">
                <a:ln>
                  <a:noFill/>
                </a:ln>
                <a:solidFill>
                  <a:srgbClr val="661900"/>
                </a:solidFill>
                <a:effectLst/>
                <a:uLnTx/>
                <a:uFillTx/>
                <a:latin typeface="Palatino" charset="0"/>
                <a:ea typeface="+mn-ea"/>
                <a:cs typeface="+mn-cs"/>
              </a:rPr>
              <a:t>s </a:t>
            </a:r>
            <a:r>
              <a:rPr kumimoji="1" lang="en-US" sz="1600" b="0" i="1" u="none" strike="noStrike" kern="1200" cap="none" spc="0" normalizeH="0" baseline="0" noProof="0" dirty="0" smtClean="0">
                <a:ln>
                  <a:noFill/>
                </a:ln>
                <a:solidFill>
                  <a:srgbClr val="661900"/>
                </a:solidFill>
                <a:effectLst/>
                <a:uLnTx/>
                <a:uFillTx/>
                <a:latin typeface="Palatino" charset="0"/>
                <a:ea typeface="+mn-ea"/>
                <a:cs typeface="+mn-cs"/>
              </a:rPr>
              <a:t>; </a:t>
            </a:r>
            <a:r>
              <a:rPr kumimoji="1" lang="en-US" sz="1600" b="0" i="1" u="none" strike="noStrike" kern="1200" cap="none" spc="0" normalizeH="0" baseline="0" noProof="0" dirty="0" smtClean="0">
                <a:ln>
                  <a:noFill/>
                </a:ln>
                <a:solidFill>
                  <a:srgbClr val="663300"/>
                </a:solidFill>
                <a:effectLst/>
                <a:uLnTx/>
                <a:uFillTx/>
                <a:latin typeface="Palatino" charset="0"/>
                <a:ea typeface="+mn-ea"/>
                <a:cs typeface="+mn-cs"/>
              </a:rPr>
              <a:t>a ; M</a:t>
            </a:r>
            <a:endPar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endParaRP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	Ground		Saturn	Being studied</a:t>
            </a:r>
          </a:p>
          <a:p>
            <a:pPr marL="0" marR="0" lvl="0" indent="0" algn="l"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rPr>
              <a:t>	Space		Earth	Being studied</a:t>
            </a:r>
          </a:p>
          <a:p>
            <a:pPr marL="0" marR="0" lvl="0" indent="0" algn="r" defTabSz="914400" rtl="0" eaLnBrk="1" fontAlgn="auto" latinLnBrk="0" hangingPunct="1">
              <a:lnSpc>
                <a:spcPct val="90000"/>
              </a:lnSpc>
              <a:spcBef>
                <a:spcPct val="0"/>
              </a:spcBef>
              <a:spcAft>
                <a:spcPts val="0"/>
              </a:spcAft>
              <a:buClr>
                <a:schemeClr val="accent2">
                  <a:lumMod val="75000"/>
                </a:schemeClr>
              </a:buClr>
              <a:buSzPct val="85000"/>
              <a:buFontTx/>
              <a:buNone/>
              <a:tabLst>
                <a:tab pos="457200" algn="l"/>
                <a:tab pos="2174875" algn="l"/>
                <a:tab pos="3200400" algn="l"/>
                <a:tab pos="4348163" algn="l"/>
              </a:tabLst>
              <a:defRPr/>
            </a:pPr>
            <a:r>
              <a:rPr kumimoji="1" lang="en-US" sz="1200" b="0" i="0" u="none" strike="noStrike" kern="1200" cap="none" spc="0" normalizeH="0" baseline="0" noProof="0" dirty="0" smtClean="0">
                <a:ln>
                  <a:noFill/>
                </a:ln>
                <a:solidFill>
                  <a:schemeClr val="tx1"/>
                </a:solidFill>
                <a:effectLst/>
                <a:uLnTx/>
                <a:uFillTx/>
                <a:latin typeface="Palatino" charset="0"/>
                <a:ea typeface="+mn-ea"/>
                <a:cs typeface="+mn-cs"/>
              </a:rPr>
              <a:t>(Source: J. </a:t>
            </a:r>
            <a:r>
              <a:rPr kumimoji="1" lang="en-US" sz="1200" b="0" i="0" u="none" strike="noStrike" kern="1200" cap="none" spc="0" normalizeH="0" baseline="0" noProof="0" dirty="0" err="1" smtClean="0">
                <a:ln>
                  <a:noFill/>
                </a:ln>
                <a:solidFill>
                  <a:schemeClr val="tx1"/>
                </a:solidFill>
                <a:effectLst/>
                <a:uLnTx/>
                <a:uFillTx/>
                <a:latin typeface="Palatino" charset="0"/>
                <a:ea typeface="+mn-ea"/>
                <a:cs typeface="+mn-cs"/>
              </a:rPr>
              <a:t>Lissauer</a:t>
            </a:r>
            <a:r>
              <a:rPr kumimoji="1" lang="en-US" sz="1200" b="0" i="0" u="none" strike="noStrike" kern="1200" cap="none" spc="0" normalizeH="0" baseline="0" noProof="0" dirty="0" smtClean="0">
                <a:ln>
                  <a:noFill/>
                </a:ln>
                <a:solidFill>
                  <a:schemeClr val="tx1"/>
                </a:solidFill>
                <a:effectLst/>
                <a:uLnTx/>
                <a:uFillTx/>
                <a:latin typeface="Palatino" charset="0"/>
                <a:ea typeface="+mn-ea"/>
                <a:cs typeface="+mn-cs"/>
              </a:rPr>
              <a:t>)</a:t>
            </a:r>
            <a:endParaRPr kumimoji="1" lang="en-US" sz="1600" b="0" i="0" u="none" strike="noStrike" kern="1200" cap="none" spc="0" normalizeH="0" baseline="0" noProof="0" dirty="0" smtClean="0">
              <a:ln>
                <a:noFill/>
              </a:ln>
              <a:solidFill>
                <a:srgbClr val="663300"/>
              </a:solidFill>
              <a:effectLst/>
              <a:uLnTx/>
              <a:uFillTx/>
              <a:latin typeface="Palatino" charset="0"/>
              <a:ea typeface="+mn-ea"/>
              <a:cs typeface="+mn-cs"/>
            </a:endParaRPr>
          </a:p>
        </p:txBody>
      </p:sp>
      <p:pic>
        <p:nvPicPr>
          <p:cNvPr id="7" name="Picture 13"/>
          <p:cNvPicPr>
            <a:picLocks noChangeAspect="1" noChangeArrowheads="1"/>
          </p:cNvPicPr>
          <p:nvPr/>
        </p:nvPicPr>
        <p:blipFill>
          <a:blip r:embed="rId2"/>
          <a:srcRect/>
          <a:stretch>
            <a:fillRect/>
          </a:stretch>
        </p:blipFill>
        <p:spPr bwMode="auto">
          <a:xfrm>
            <a:off x="581025" y="1314450"/>
            <a:ext cx="962025" cy="491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218" name="Rectangle 2"/>
          <p:cNvSpPr>
            <a:spLocks noGrp="1" noChangeArrowheads="1"/>
          </p:cNvSpPr>
          <p:nvPr>
            <p:ph type="title"/>
          </p:nvPr>
        </p:nvSpPr>
        <p:spPr>
          <a:xfrm>
            <a:off x="457200" y="91440"/>
            <a:ext cx="7542449" cy="45720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Example: Exoplanet around HD 11964</a:t>
            </a:r>
          </a:p>
        </p:txBody>
      </p:sp>
      <p:sp>
        <p:nvSpPr>
          <p:cNvPr id="1161219" name="Rectangle 3"/>
          <p:cNvSpPr>
            <a:spLocks noGrp="1" noChangeArrowheads="1"/>
          </p:cNvSpPr>
          <p:nvPr>
            <p:ph idx="1"/>
          </p:nvPr>
        </p:nvSpPr>
        <p:spPr>
          <a:xfrm>
            <a:off x="457200" y="1219200"/>
            <a:ext cx="2286000" cy="4495800"/>
          </a:xfrm>
        </p:spPr>
        <p:txBody>
          <a:bodyPr/>
          <a:lstStyle/>
          <a:p>
            <a:r>
              <a:rPr lang="en-US" dirty="0"/>
              <a:t>Doppler shift:</a:t>
            </a:r>
          </a:p>
          <a:p>
            <a:endParaRPr lang="en-US" dirty="0"/>
          </a:p>
          <a:p>
            <a:pPr lvl="1">
              <a:buFontTx/>
              <a:buNone/>
            </a:pPr>
            <a:r>
              <a:rPr lang="en-US" dirty="0">
                <a:solidFill>
                  <a:srgbClr val="FF0000"/>
                </a:solidFill>
              </a:rPr>
              <a:t>Red</a:t>
            </a:r>
          </a:p>
          <a:p>
            <a:pPr lvl="1"/>
            <a:endParaRPr lang="en-US" dirty="0">
              <a:solidFill>
                <a:srgbClr val="FF0000"/>
              </a:solidFill>
            </a:endParaRPr>
          </a:p>
          <a:p>
            <a:pPr lvl="1"/>
            <a:endParaRPr lang="en-US" dirty="0"/>
          </a:p>
          <a:p>
            <a:pPr lvl="1"/>
            <a:endParaRPr lang="en-US" dirty="0"/>
          </a:p>
          <a:p>
            <a:pPr lvl="1">
              <a:buFontTx/>
              <a:buNone/>
            </a:pPr>
            <a:r>
              <a:rPr lang="en-US" dirty="0">
                <a:solidFill>
                  <a:schemeClr val="hlink"/>
                </a:solidFill>
              </a:rPr>
              <a:t>Blue</a:t>
            </a:r>
          </a:p>
          <a:p>
            <a:pPr lvl="1"/>
            <a:endParaRPr lang="en-US" dirty="0">
              <a:solidFill>
                <a:schemeClr val="hlink"/>
              </a:solidFill>
            </a:endParaRPr>
          </a:p>
        </p:txBody>
      </p:sp>
      <p:pic>
        <p:nvPicPr>
          <p:cNvPr id="1161220" name="Picture 4" descr="fig1_hd11964"/>
          <p:cNvPicPr>
            <a:picLocks noChangeAspect="1" noChangeArrowheads="1"/>
          </p:cNvPicPr>
          <p:nvPr/>
        </p:nvPicPr>
        <p:blipFill>
          <a:blip r:embed="rId2"/>
          <a:srcRect/>
          <a:stretch>
            <a:fillRect/>
          </a:stretch>
        </p:blipFill>
        <p:spPr bwMode="auto">
          <a:xfrm>
            <a:off x="2286000" y="1428750"/>
            <a:ext cx="6584375" cy="4914900"/>
          </a:xfrm>
          <a:prstGeom prst="rect">
            <a:avLst/>
          </a:prstGeom>
          <a:noFill/>
        </p:spPr>
      </p:pic>
      <p:sp>
        <p:nvSpPr>
          <p:cNvPr id="1161221" name="Line 5"/>
          <p:cNvSpPr>
            <a:spLocks noChangeShapeType="1"/>
          </p:cNvSpPr>
          <p:nvPr/>
        </p:nvSpPr>
        <p:spPr bwMode="auto">
          <a:xfrm flipH="1">
            <a:off x="381000" y="3886200"/>
            <a:ext cx="8458200" cy="0"/>
          </a:xfrm>
          <a:prstGeom prst="line">
            <a:avLst/>
          </a:prstGeom>
          <a:noFill/>
          <a:ln w="38100">
            <a:solidFill>
              <a:srgbClr val="00FF00"/>
            </a:solidFill>
            <a:round/>
            <a:headEnd/>
            <a:tailEnd/>
          </a:ln>
          <a:effectLst/>
        </p:spPr>
        <p:txBody>
          <a:bodyPr wrap="none"/>
          <a:lstStyle/>
          <a:p>
            <a:endParaRPr lang="en-US" dirty="0"/>
          </a:p>
        </p:txBody>
      </p:sp>
      <p:sp>
        <p:nvSpPr>
          <p:cNvPr id="1161222" name="Line 6"/>
          <p:cNvSpPr>
            <a:spLocks noChangeShapeType="1"/>
          </p:cNvSpPr>
          <p:nvPr/>
        </p:nvSpPr>
        <p:spPr bwMode="auto">
          <a:xfrm flipV="1">
            <a:off x="1752600" y="2819400"/>
            <a:ext cx="0" cy="990600"/>
          </a:xfrm>
          <a:prstGeom prst="line">
            <a:avLst/>
          </a:prstGeom>
          <a:noFill/>
          <a:ln w="76200">
            <a:solidFill>
              <a:srgbClr val="FF0000"/>
            </a:solidFill>
            <a:round/>
            <a:headEnd/>
            <a:tailEnd type="triangle" w="med" len="med"/>
          </a:ln>
          <a:effectLst/>
        </p:spPr>
        <p:txBody>
          <a:bodyPr wrap="none"/>
          <a:lstStyle/>
          <a:p>
            <a:endParaRPr lang="en-US" dirty="0"/>
          </a:p>
        </p:txBody>
      </p:sp>
      <p:sp>
        <p:nvSpPr>
          <p:cNvPr id="1161223" name="Line 7"/>
          <p:cNvSpPr>
            <a:spLocks noChangeShapeType="1"/>
          </p:cNvSpPr>
          <p:nvPr/>
        </p:nvSpPr>
        <p:spPr bwMode="auto">
          <a:xfrm>
            <a:off x="1752600" y="4000500"/>
            <a:ext cx="0" cy="1066800"/>
          </a:xfrm>
          <a:prstGeom prst="line">
            <a:avLst/>
          </a:prstGeom>
          <a:noFill/>
          <a:ln w="76200">
            <a:solidFill>
              <a:schemeClr val="hlink"/>
            </a:solidFill>
            <a:round/>
            <a:headEnd/>
            <a:tailEnd type="triangle" w="med" len="med"/>
          </a:ln>
          <a:effectLst/>
        </p:spPr>
        <p:txBody>
          <a:bodyPr wrap="none"/>
          <a:lstStyle/>
          <a:p>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0434" name="Rectangle 2"/>
          <p:cNvSpPr>
            <a:spLocks noGrp="1" noChangeArrowheads="1"/>
          </p:cNvSpPr>
          <p:nvPr>
            <p:ph type="title"/>
          </p:nvPr>
        </p:nvSpPr>
        <p:spPr>
          <a:xfrm>
            <a:off x="457200" y="91440"/>
            <a:ext cx="7994496" cy="369332"/>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1800" dirty="0">
                <a:solidFill>
                  <a:srgbClr val="33CC33"/>
                </a:solidFill>
                <a:latin typeface="OCR A Extended" pitchFamily="50" charset="0"/>
                <a:ea typeface="+mn-ea"/>
                <a:cs typeface="+mn-cs"/>
              </a:rPr>
              <a:t>Doppler Detection: The Automated Planet Finder Telescope</a:t>
            </a:r>
          </a:p>
        </p:txBody>
      </p:sp>
      <p:sp>
        <p:nvSpPr>
          <p:cNvPr id="1170435" name="Rectangle 3"/>
          <p:cNvSpPr>
            <a:spLocks noGrp="1" noChangeArrowheads="1"/>
          </p:cNvSpPr>
          <p:nvPr>
            <p:ph idx="1"/>
          </p:nvPr>
        </p:nvSpPr>
        <p:spPr>
          <a:xfrm>
            <a:off x="590550" y="1428750"/>
            <a:ext cx="4667250" cy="4724400"/>
          </a:xfrm>
        </p:spPr>
        <p:txBody>
          <a:bodyPr>
            <a:normAutofit/>
          </a:bodyPr>
          <a:lstStyle/>
          <a:p>
            <a:pPr>
              <a:lnSpc>
                <a:spcPct val="80000"/>
              </a:lnSpc>
            </a:pPr>
            <a:r>
              <a:rPr lang="en-US" sz="2400" dirty="0"/>
              <a:t>“The Automated Planet Finder Telescope is optimized specifically for the Doppler detection of planets having masses 5 to 20 times that of Earth. Such planets would likely be rocky with atmospheres, and able to retain water. The 2.4-meter, robotic, telescope will be dedicated every night to this planet search.” </a:t>
            </a:r>
          </a:p>
          <a:p>
            <a:pPr>
              <a:lnSpc>
                <a:spcPct val="80000"/>
              </a:lnSpc>
            </a:pPr>
            <a:r>
              <a:rPr lang="en-US" sz="2000" dirty="0">
                <a:solidFill>
                  <a:srgbClr val="99CCFF"/>
                </a:solidFill>
              </a:rPr>
              <a:t>http://exoplanets.org/telescope.html</a:t>
            </a:r>
          </a:p>
        </p:txBody>
      </p:sp>
      <p:pic>
        <p:nvPicPr>
          <p:cNvPr id="1170436" name="Picture 4" descr="rps_technical"/>
          <p:cNvPicPr>
            <a:picLocks noChangeAspect="1" noChangeArrowheads="1"/>
          </p:cNvPicPr>
          <p:nvPr/>
        </p:nvPicPr>
        <p:blipFill>
          <a:blip r:embed="rId2"/>
          <a:srcRect/>
          <a:stretch>
            <a:fillRect/>
          </a:stretch>
        </p:blipFill>
        <p:spPr bwMode="auto">
          <a:xfrm>
            <a:off x="5314950" y="1257300"/>
            <a:ext cx="3492500" cy="4619625"/>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170" name="Rectangle 2"/>
          <p:cNvSpPr>
            <a:spLocks noGrp="1" noChangeArrowheads="1"/>
          </p:cNvSpPr>
          <p:nvPr>
            <p:ph type="title"/>
          </p:nvPr>
        </p:nvSpPr>
        <p:spPr>
          <a:xfrm>
            <a:off x="457200" y="91440"/>
            <a:ext cx="7326044"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Eclipsing (Transiting) Exoplanets</a:t>
            </a:r>
          </a:p>
        </p:txBody>
      </p:sp>
      <p:sp>
        <p:nvSpPr>
          <p:cNvPr id="1159171" name="Rectangle 3"/>
          <p:cNvSpPr>
            <a:spLocks noGrp="1" noChangeArrowheads="1"/>
          </p:cNvSpPr>
          <p:nvPr>
            <p:ph idx="1"/>
          </p:nvPr>
        </p:nvSpPr>
        <p:spPr>
          <a:xfrm>
            <a:off x="460375" y="955675"/>
            <a:ext cx="8312150" cy="2016125"/>
          </a:xfrm>
        </p:spPr>
        <p:txBody>
          <a:bodyPr/>
          <a:lstStyle/>
          <a:p>
            <a:r>
              <a:rPr lang="en-US" sz="2800" dirty="0"/>
              <a:t>Orbital plane of the planet need to be almost edge-on to our line of sight</a:t>
            </a:r>
          </a:p>
          <a:p>
            <a:r>
              <a:rPr lang="en-US" sz="2800" dirty="0"/>
              <a:t>We observe periodic changes in the starlight as the (dark) planet passes in front of the star</a:t>
            </a:r>
          </a:p>
          <a:p>
            <a:endParaRPr lang="en-US" sz="2800" dirty="0"/>
          </a:p>
        </p:txBody>
      </p:sp>
      <p:sp>
        <p:nvSpPr>
          <p:cNvPr id="1159173" name="Rectangle 5"/>
          <p:cNvSpPr>
            <a:spLocks noChangeArrowheads="1"/>
          </p:cNvSpPr>
          <p:nvPr/>
        </p:nvSpPr>
        <p:spPr bwMode="auto">
          <a:xfrm>
            <a:off x="2114550" y="3086100"/>
            <a:ext cx="4914900" cy="3086100"/>
          </a:xfrm>
          <a:prstGeom prst="rect">
            <a:avLst/>
          </a:prstGeom>
          <a:solidFill>
            <a:schemeClr val="tx1"/>
          </a:solidFill>
          <a:ln w="9525">
            <a:solidFill>
              <a:schemeClr val="tx1"/>
            </a:solidFill>
            <a:miter lim="800000"/>
            <a:headEnd/>
            <a:tailEnd/>
          </a:ln>
          <a:effectLst/>
        </p:spPr>
        <p:txBody>
          <a:bodyPr wrap="none" anchor="ctr"/>
          <a:lstStyle/>
          <a:p>
            <a:endParaRPr lang="en-US" dirty="0"/>
          </a:p>
        </p:txBody>
      </p:sp>
      <p:pic>
        <p:nvPicPr>
          <p:cNvPr id="7" name="Picture 6" descr="trans_ani[1].gif"/>
          <p:cNvPicPr>
            <a:picLocks noChangeAspect="1"/>
          </p:cNvPicPr>
          <p:nvPr/>
        </p:nvPicPr>
        <p:blipFill>
          <a:blip r:embed="rId2"/>
          <a:stretch>
            <a:fillRect/>
          </a:stretch>
        </p:blipFill>
        <p:spPr>
          <a:xfrm>
            <a:off x="2103120" y="3086100"/>
            <a:ext cx="4937760" cy="3086100"/>
          </a:xfrm>
          <a:prstGeom prst="rect">
            <a:avLst/>
          </a:prstGeom>
          <a:ln>
            <a:solidFill>
              <a:schemeClr val="tx1"/>
            </a:solidFill>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0" name="Rectangle 2"/>
          <p:cNvSpPr>
            <a:spLocks noGrp="1" noChangeArrowheads="1"/>
          </p:cNvSpPr>
          <p:nvPr>
            <p:ph type="title"/>
          </p:nvPr>
        </p:nvSpPr>
        <p:spPr>
          <a:xfrm>
            <a:off x="457200" y="91440"/>
            <a:ext cx="7975260"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Example: Amateur discovers Exoplanet</a:t>
            </a:r>
          </a:p>
        </p:txBody>
      </p:sp>
      <p:pic>
        <p:nvPicPr>
          <p:cNvPr id="1164293" name="Picture 5" descr="TrES_1_2004_sep_01"/>
          <p:cNvPicPr>
            <a:picLocks noChangeAspect="1" noChangeArrowheads="1"/>
          </p:cNvPicPr>
          <p:nvPr/>
        </p:nvPicPr>
        <p:blipFill>
          <a:blip r:embed="rId2"/>
          <a:srcRect/>
          <a:stretch>
            <a:fillRect/>
          </a:stretch>
        </p:blipFill>
        <p:spPr bwMode="auto">
          <a:xfrm>
            <a:off x="571501" y="971550"/>
            <a:ext cx="8115300" cy="4648200"/>
          </a:xfrm>
          <a:prstGeom prst="rect">
            <a:avLst/>
          </a:prstGeom>
          <a:noFill/>
        </p:spPr>
      </p:pic>
      <p:sp>
        <p:nvSpPr>
          <p:cNvPr id="1164296" name="Text Box 8"/>
          <p:cNvSpPr txBox="1">
            <a:spLocks noChangeArrowheads="1"/>
          </p:cNvSpPr>
          <p:nvPr/>
        </p:nvSpPr>
        <p:spPr bwMode="auto">
          <a:xfrm>
            <a:off x="1714500" y="4343400"/>
            <a:ext cx="2332690" cy="400110"/>
          </a:xfrm>
          <a:prstGeom prst="rect">
            <a:avLst/>
          </a:prstGeom>
          <a:noFill/>
          <a:ln w="9525">
            <a:noFill/>
            <a:miter lim="800000"/>
            <a:headEnd/>
            <a:tailEnd/>
          </a:ln>
          <a:effectLst/>
        </p:spPr>
        <p:txBody>
          <a:bodyPr wrap="none">
            <a:spAutoFit/>
          </a:bodyPr>
          <a:lstStyle/>
          <a:p>
            <a:r>
              <a:rPr lang="en-US" b="1" dirty="0" smtClean="0">
                <a:solidFill>
                  <a:schemeClr val="bg2">
                    <a:lumMod val="75000"/>
                  </a:schemeClr>
                </a:solidFill>
              </a:rPr>
              <a:t>Brightness</a:t>
            </a:r>
            <a:r>
              <a:rPr lang="en-US" b="1" dirty="0" smtClean="0">
                <a:solidFill>
                  <a:schemeClr val="bg1"/>
                </a:solidFill>
              </a:rPr>
              <a:t> / </a:t>
            </a:r>
            <a:r>
              <a:rPr lang="en-US" b="1" dirty="0">
                <a:solidFill>
                  <a:srgbClr val="00B0F0"/>
                </a:solidFill>
              </a:rPr>
              <a:t>time</a:t>
            </a:r>
            <a:r>
              <a:rPr lang="en-US" b="1" dirty="0">
                <a:solidFill>
                  <a:schemeClr val="bg1"/>
                </a:solidFill>
              </a:rPr>
              <a:t> </a:t>
            </a:r>
          </a:p>
        </p:txBody>
      </p:sp>
      <p:sp>
        <p:nvSpPr>
          <p:cNvPr id="1164297" name="Line 9"/>
          <p:cNvSpPr>
            <a:spLocks noChangeShapeType="1"/>
          </p:cNvSpPr>
          <p:nvPr/>
        </p:nvSpPr>
        <p:spPr bwMode="auto">
          <a:xfrm flipV="1">
            <a:off x="1657350" y="2171700"/>
            <a:ext cx="0" cy="2514600"/>
          </a:xfrm>
          <a:prstGeom prst="line">
            <a:avLst/>
          </a:prstGeom>
          <a:noFill/>
          <a:ln w="76200">
            <a:solidFill>
              <a:schemeClr val="folHlink"/>
            </a:solidFill>
            <a:round/>
            <a:headEnd/>
            <a:tailEnd type="triangle" w="med" len="med"/>
          </a:ln>
          <a:effectLst/>
        </p:spPr>
        <p:txBody>
          <a:bodyPr wrap="none"/>
          <a:lstStyle/>
          <a:p>
            <a:endParaRPr lang="en-US" dirty="0"/>
          </a:p>
        </p:txBody>
      </p:sp>
      <p:sp>
        <p:nvSpPr>
          <p:cNvPr id="1164298" name="Line 10"/>
          <p:cNvSpPr>
            <a:spLocks noChangeShapeType="1"/>
          </p:cNvSpPr>
          <p:nvPr/>
        </p:nvSpPr>
        <p:spPr bwMode="auto">
          <a:xfrm flipV="1">
            <a:off x="1828800" y="4800600"/>
            <a:ext cx="6057900" cy="0"/>
          </a:xfrm>
          <a:prstGeom prst="line">
            <a:avLst/>
          </a:prstGeom>
          <a:noFill/>
          <a:ln w="76200">
            <a:solidFill>
              <a:srgbClr val="00CCFF"/>
            </a:solidFill>
            <a:round/>
            <a:headEnd/>
            <a:tailEnd type="triangle" w="med" len="med"/>
          </a:ln>
          <a:effectLst/>
        </p:spPr>
        <p:txBody>
          <a:bodyPr wrap="none"/>
          <a:lstStyle/>
          <a:p>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330" name="Rectangle 2"/>
          <p:cNvSpPr>
            <a:spLocks noGrp="1" noChangeArrowheads="1"/>
          </p:cNvSpPr>
          <p:nvPr>
            <p:ph type="title"/>
          </p:nvPr>
        </p:nvSpPr>
        <p:spPr>
          <a:xfrm>
            <a:off x="457200" y="91440"/>
            <a:ext cx="5378395"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Kepler Satellite Mission</a:t>
            </a:r>
          </a:p>
        </p:txBody>
      </p:sp>
      <p:sp>
        <p:nvSpPr>
          <p:cNvPr id="1123331" name="Rectangle 3"/>
          <p:cNvSpPr>
            <a:spLocks noGrp="1" noChangeArrowheads="1"/>
          </p:cNvSpPr>
          <p:nvPr>
            <p:ph idx="1"/>
          </p:nvPr>
        </p:nvSpPr>
        <p:spPr>
          <a:xfrm>
            <a:off x="571500" y="971550"/>
            <a:ext cx="2305050" cy="1676400"/>
          </a:xfrm>
        </p:spPr>
        <p:txBody>
          <a:bodyPr>
            <a:noAutofit/>
          </a:bodyPr>
          <a:lstStyle/>
          <a:p>
            <a:r>
              <a:rPr lang="en-US" sz="2800" dirty="0"/>
              <a:t>Detect Earth-size exoplanets by observing transits</a:t>
            </a:r>
          </a:p>
        </p:txBody>
      </p:sp>
      <p:pic>
        <p:nvPicPr>
          <p:cNvPr id="1123334" name="Picture 6" descr="Kepler Home graphic">
            <a:hlinkClick r:id="rId2"/>
          </p:cNvPr>
          <p:cNvPicPr>
            <a:picLocks noChangeAspect="1" noChangeArrowheads="1"/>
          </p:cNvPicPr>
          <p:nvPr/>
        </p:nvPicPr>
        <p:blipFill>
          <a:blip r:embed="rId3"/>
          <a:srcRect/>
          <a:stretch>
            <a:fillRect/>
          </a:stretch>
        </p:blipFill>
        <p:spPr bwMode="auto">
          <a:xfrm>
            <a:off x="2743200" y="1343025"/>
            <a:ext cx="6109950" cy="4171950"/>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450" name="Rectangle 2"/>
          <p:cNvSpPr>
            <a:spLocks noGrp="1" noChangeArrowheads="1"/>
          </p:cNvSpPr>
          <p:nvPr>
            <p:ph type="title"/>
          </p:nvPr>
        </p:nvSpPr>
        <p:spPr>
          <a:xfrm>
            <a:off x="457200" y="91440"/>
            <a:ext cx="6244017" cy="523220"/>
          </a:xfrm>
          <a:noFill/>
          <a:ln w="9525">
            <a:noFill/>
            <a:miter lim="800000"/>
            <a:headEnd/>
            <a:tailEnd/>
          </a:ln>
        </p:spPr>
        <p:txBody>
          <a:bodyPr vert="horz" wrap="squar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What do exoplanets teach us</a:t>
            </a:r>
            <a:r>
              <a:rPr lang="en-US" sz="2800" dirty="0" smtClean="0">
                <a:solidFill>
                  <a:srgbClr val="33CC33"/>
                </a:solidFill>
                <a:latin typeface="OCR A Extended" pitchFamily="50" charset="0"/>
                <a:ea typeface="+mn-ea"/>
                <a:cs typeface="+mn-cs"/>
              </a:rPr>
              <a:t>?</a:t>
            </a:r>
            <a:endParaRPr lang="en-US" sz="2800" dirty="0">
              <a:solidFill>
                <a:srgbClr val="33CC33"/>
              </a:solidFill>
              <a:latin typeface="OCR A Extended" pitchFamily="50" charset="0"/>
              <a:ea typeface="+mn-ea"/>
              <a:cs typeface="+mn-cs"/>
            </a:endParaRPr>
          </a:p>
        </p:txBody>
      </p:sp>
      <p:sp>
        <p:nvSpPr>
          <p:cNvPr id="1128451" name="Rectangle 3"/>
          <p:cNvSpPr>
            <a:spLocks noGrp="1" noChangeArrowheads="1"/>
          </p:cNvSpPr>
          <p:nvPr>
            <p:ph idx="1"/>
          </p:nvPr>
        </p:nvSpPr>
        <p:spPr>
          <a:xfrm>
            <a:off x="571500" y="1314450"/>
            <a:ext cx="8172450" cy="4783948"/>
          </a:xfrm>
        </p:spPr>
        <p:txBody>
          <a:bodyPr/>
          <a:lstStyle/>
          <a:p>
            <a:r>
              <a:rPr lang="en-US" dirty="0"/>
              <a:t>Is our picture of a “typical” solar system correct?</a:t>
            </a:r>
          </a:p>
          <a:p>
            <a:endParaRPr lang="en-US" dirty="0"/>
          </a:p>
          <a:p>
            <a:r>
              <a:rPr lang="en-US" dirty="0"/>
              <a:t>Is our theory about the formation of solar systems correct?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title"/>
          </p:nvPr>
        </p:nvSpPr>
        <p:spPr>
          <a:xfrm>
            <a:off x="457200" y="91440"/>
            <a:ext cx="6460423"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Formation of the Solar System</a:t>
            </a:r>
          </a:p>
        </p:txBody>
      </p:sp>
      <p:sp>
        <p:nvSpPr>
          <p:cNvPr id="1107971" name="Rectangle 3"/>
          <p:cNvSpPr>
            <a:spLocks noGrp="1" noChangeArrowheads="1"/>
          </p:cNvSpPr>
          <p:nvPr>
            <p:ph idx="1"/>
          </p:nvPr>
        </p:nvSpPr>
        <p:spPr>
          <a:xfrm>
            <a:off x="514350" y="1028700"/>
            <a:ext cx="8343900" cy="4697412"/>
          </a:xfrm>
        </p:spPr>
        <p:txBody>
          <a:bodyPr>
            <a:normAutofit fontScale="92500" lnSpcReduction="20000"/>
          </a:bodyPr>
          <a:lstStyle/>
          <a:p>
            <a:pPr marL="457200" indent="-457200">
              <a:lnSpc>
                <a:spcPct val="90000"/>
              </a:lnSpc>
            </a:pPr>
            <a:r>
              <a:rPr lang="en-US" sz="2800" dirty="0">
                <a:solidFill>
                  <a:srgbClr val="99CCFF"/>
                </a:solidFill>
              </a:rPr>
              <a:t>Features to explain:</a:t>
            </a:r>
          </a:p>
          <a:p>
            <a:pPr marL="838200" lvl="1" indent="-381000">
              <a:lnSpc>
                <a:spcPct val="90000"/>
              </a:lnSpc>
            </a:pPr>
            <a:r>
              <a:rPr lang="en-US" sz="2400" dirty="0"/>
              <a:t>planets are far apart, not bunched together</a:t>
            </a:r>
          </a:p>
          <a:p>
            <a:pPr marL="838200" lvl="1" indent="-381000">
              <a:lnSpc>
                <a:spcPct val="90000"/>
              </a:lnSpc>
            </a:pPr>
            <a:r>
              <a:rPr lang="en-US" sz="2400" dirty="0"/>
              <a:t>orbits of planets are nearly circular </a:t>
            </a:r>
          </a:p>
          <a:p>
            <a:pPr marL="838200" lvl="1" indent="-381000">
              <a:lnSpc>
                <a:spcPct val="90000"/>
              </a:lnSpc>
            </a:pPr>
            <a:r>
              <a:rPr lang="en-US" sz="2400" dirty="0"/>
              <a:t>orbits of planets lie mostly in a single plane</a:t>
            </a:r>
          </a:p>
          <a:p>
            <a:pPr marL="838200" lvl="1" indent="-381000">
              <a:lnSpc>
                <a:spcPct val="90000"/>
              </a:lnSpc>
            </a:pPr>
            <a:r>
              <a:rPr lang="en-US" sz="2400" dirty="0"/>
              <a:t>directions of revolution of planets about Sun is the same, and is the same as the direction of the Sun's rotation</a:t>
            </a:r>
          </a:p>
          <a:p>
            <a:pPr marL="838200" lvl="1" indent="-381000">
              <a:lnSpc>
                <a:spcPct val="90000"/>
              </a:lnSpc>
            </a:pPr>
            <a:r>
              <a:rPr lang="en-US" sz="2400" dirty="0"/>
              <a:t>directions of rotation of planets about their axes is also mostly in the same direction as the Sun's (exceptions: Venus, Uranus, Pluto)</a:t>
            </a:r>
          </a:p>
          <a:p>
            <a:pPr marL="838200" lvl="1" indent="-381000">
              <a:lnSpc>
                <a:spcPct val="90000"/>
              </a:lnSpc>
            </a:pPr>
            <a:r>
              <a:rPr lang="en-US" sz="2400" dirty="0"/>
              <a:t>most moons revolve around their planets in the same direction as the rotation of the planets</a:t>
            </a:r>
          </a:p>
          <a:p>
            <a:pPr marL="838200" lvl="1" indent="-381000">
              <a:lnSpc>
                <a:spcPct val="90000"/>
              </a:lnSpc>
            </a:pPr>
            <a:r>
              <a:rPr lang="en-US" sz="2400" dirty="0"/>
              <a:t>differentiation between inner (terrestrial) and outer (Jovian) planets</a:t>
            </a:r>
          </a:p>
          <a:p>
            <a:pPr marL="838200" lvl="1" indent="-381000">
              <a:lnSpc>
                <a:spcPct val="90000"/>
              </a:lnSpc>
            </a:pPr>
            <a:r>
              <a:rPr lang="en-US" sz="2400" dirty="0"/>
              <a:t>existence and properties of the asteroids</a:t>
            </a:r>
          </a:p>
          <a:p>
            <a:pPr marL="838200" lvl="1" indent="-381000">
              <a:lnSpc>
                <a:spcPct val="90000"/>
              </a:lnSpc>
            </a:pPr>
            <a:r>
              <a:rPr lang="en-US" sz="2400" dirty="0"/>
              <a:t>existence and properties of the comets</a:t>
            </a:r>
            <a:endParaRPr lang="en-US" sz="2400" b="1" dirty="0"/>
          </a:p>
          <a:p>
            <a:pPr marL="457200" indent="-457200">
              <a:lnSpc>
                <a:spcPct val="90000"/>
              </a:lnSpc>
            </a:pPr>
            <a:endParaRPr lang="en-US" sz="2400"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994" name="Rectangle 2"/>
          <p:cNvSpPr>
            <a:spLocks noGrp="1" noChangeArrowheads="1"/>
          </p:cNvSpPr>
          <p:nvPr>
            <p:ph type="title"/>
          </p:nvPr>
        </p:nvSpPr>
        <p:spPr>
          <a:xfrm>
            <a:off x="457200" y="91440"/>
            <a:ext cx="7436651" cy="369332"/>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1800" dirty="0">
                <a:solidFill>
                  <a:srgbClr val="33CC33"/>
                </a:solidFill>
                <a:latin typeface="OCR A Extended" pitchFamily="50" charset="0"/>
                <a:ea typeface="+mn-ea"/>
                <a:cs typeface="+mn-cs"/>
              </a:rPr>
              <a:t>Standard Theory of the formation of the Solar System</a:t>
            </a:r>
          </a:p>
        </p:txBody>
      </p:sp>
      <p:sp>
        <p:nvSpPr>
          <p:cNvPr id="1108995" name="Rectangle 3"/>
          <p:cNvSpPr>
            <a:spLocks noGrp="1" noChangeArrowheads="1"/>
          </p:cNvSpPr>
          <p:nvPr>
            <p:ph idx="1"/>
          </p:nvPr>
        </p:nvSpPr>
        <p:spPr>
          <a:xfrm>
            <a:off x="685800" y="1714500"/>
            <a:ext cx="4394200" cy="4114800"/>
          </a:xfrm>
        </p:spPr>
        <p:txBody>
          <a:bodyPr/>
          <a:lstStyle/>
          <a:p>
            <a:pPr>
              <a:lnSpc>
                <a:spcPct val="90000"/>
              </a:lnSpc>
            </a:pPr>
            <a:r>
              <a:rPr lang="en-US" dirty="0"/>
              <a:t>Condenses from a rotating cloud of gas and dust</a:t>
            </a:r>
          </a:p>
          <a:p>
            <a:pPr lvl="1">
              <a:lnSpc>
                <a:spcPct val="90000"/>
              </a:lnSpc>
            </a:pPr>
            <a:r>
              <a:rPr lang="en-US" dirty="0">
                <a:solidFill>
                  <a:srgbClr val="00CCFF"/>
                </a:solidFill>
              </a:rPr>
              <a:t>Conservation of angular momentum flattens it</a:t>
            </a:r>
          </a:p>
          <a:p>
            <a:pPr>
              <a:lnSpc>
                <a:spcPct val="90000"/>
              </a:lnSpc>
            </a:pPr>
            <a:r>
              <a:rPr lang="en-US" dirty="0"/>
              <a:t>Dust helps cool the nebula and acts as seeds for the clumping of matter</a:t>
            </a:r>
          </a:p>
          <a:p>
            <a:pPr>
              <a:lnSpc>
                <a:spcPct val="90000"/>
              </a:lnSpc>
            </a:pPr>
            <a:endParaRPr lang="en-US" dirty="0"/>
          </a:p>
        </p:txBody>
      </p:sp>
      <p:pic>
        <p:nvPicPr>
          <p:cNvPr id="1108996" name="Picture 4" descr="nebula"/>
          <p:cNvPicPr>
            <a:picLocks noChangeAspect="1" noChangeArrowheads="1"/>
          </p:cNvPicPr>
          <p:nvPr/>
        </p:nvPicPr>
        <p:blipFill>
          <a:blip r:embed="rId2"/>
          <a:srcRect l="11237" t="4616" r="8791" b="3076"/>
          <a:stretch>
            <a:fillRect/>
          </a:stretch>
        </p:blipFill>
        <p:spPr bwMode="auto">
          <a:xfrm>
            <a:off x="5540375" y="1028700"/>
            <a:ext cx="3089275" cy="5257800"/>
          </a:xfrm>
          <a:prstGeom prst="rect">
            <a:avLst/>
          </a:prstGeom>
          <a:no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8" name="Rectangle 2"/>
          <p:cNvSpPr>
            <a:spLocks noGrp="1" noChangeArrowheads="1"/>
          </p:cNvSpPr>
          <p:nvPr>
            <p:ph type="title"/>
          </p:nvPr>
        </p:nvSpPr>
        <p:spPr>
          <a:xfrm>
            <a:off x="457200" y="91440"/>
            <a:ext cx="4512774"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Formation of Planets</a:t>
            </a:r>
          </a:p>
        </p:txBody>
      </p:sp>
      <p:sp>
        <p:nvSpPr>
          <p:cNvPr id="1110019" name="Rectangle 3"/>
          <p:cNvSpPr>
            <a:spLocks noGrp="1" noChangeArrowheads="1"/>
          </p:cNvSpPr>
          <p:nvPr>
            <p:ph idx="1"/>
          </p:nvPr>
        </p:nvSpPr>
        <p:spPr>
          <a:xfrm>
            <a:off x="577850" y="1028700"/>
            <a:ext cx="6238875" cy="5470525"/>
          </a:xfrm>
        </p:spPr>
        <p:txBody>
          <a:bodyPr/>
          <a:lstStyle/>
          <a:p>
            <a:r>
              <a:rPr lang="en-US" sz="3600" dirty="0"/>
              <a:t>Orbiting dust – planitesimals</a:t>
            </a:r>
          </a:p>
          <a:p>
            <a:r>
              <a:rPr lang="en-US" sz="3600" dirty="0">
                <a:solidFill>
                  <a:srgbClr val="00CCFF"/>
                </a:solidFill>
              </a:rPr>
              <a:t>Planitesimals collide</a:t>
            </a:r>
          </a:p>
          <a:p>
            <a:r>
              <a:rPr lang="en-US" sz="3600" dirty="0"/>
              <a:t>Different elements form in different regions due to temperature</a:t>
            </a:r>
          </a:p>
          <a:p>
            <a:r>
              <a:rPr lang="en-US" sz="3600" dirty="0"/>
              <a:t>Asteroids</a:t>
            </a:r>
          </a:p>
          <a:p>
            <a:r>
              <a:rPr lang="en-US" sz="3600" dirty="0"/>
              <a:t>Remaining gas</a:t>
            </a:r>
          </a:p>
        </p:txBody>
      </p:sp>
      <p:pic>
        <p:nvPicPr>
          <p:cNvPr id="1110020" name="Picture 4" descr="planetform"/>
          <p:cNvPicPr>
            <a:picLocks noChangeAspect="1" noChangeArrowheads="1"/>
          </p:cNvPicPr>
          <p:nvPr/>
        </p:nvPicPr>
        <p:blipFill>
          <a:blip r:embed="rId2"/>
          <a:srcRect l="5957" t="3334" r="7401" b="3334"/>
          <a:stretch>
            <a:fillRect/>
          </a:stretch>
        </p:blipFill>
        <p:spPr bwMode="auto">
          <a:xfrm>
            <a:off x="6940709" y="971550"/>
            <a:ext cx="1917541" cy="5372100"/>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042" name="Rectangle 2"/>
          <p:cNvSpPr>
            <a:spLocks noGrp="1" noChangeArrowheads="1"/>
          </p:cNvSpPr>
          <p:nvPr>
            <p:ph type="title"/>
          </p:nvPr>
        </p:nvSpPr>
        <p:spPr>
          <a:xfrm>
            <a:off x="625475" y="0"/>
            <a:ext cx="7542449"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Structure of the Planets explained</a:t>
            </a:r>
          </a:p>
        </p:txBody>
      </p:sp>
      <p:sp>
        <p:nvSpPr>
          <p:cNvPr id="1111043" name="Rectangle 3"/>
          <p:cNvSpPr>
            <a:spLocks noGrp="1" noChangeArrowheads="1"/>
          </p:cNvSpPr>
          <p:nvPr>
            <p:ph idx="1"/>
          </p:nvPr>
        </p:nvSpPr>
        <p:spPr>
          <a:xfrm>
            <a:off x="485775" y="5429250"/>
            <a:ext cx="8172450" cy="571500"/>
          </a:xfrm>
        </p:spPr>
        <p:txBody>
          <a:bodyPr>
            <a:normAutofit fontScale="92500"/>
          </a:bodyPr>
          <a:lstStyle/>
          <a:p>
            <a:pPr algn="ctr">
              <a:buFontTx/>
              <a:buNone/>
            </a:pPr>
            <a:r>
              <a:rPr lang="en-US" sz="2400" dirty="0"/>
              <a:t>Temperature and density of materials drop with distance to </a:t>
            </a:r>
            <a:r>
              <a:rPr lang="en-US" sz="2400" dirty="0" smtClean="0"/>
              <a:t>sun</a:t>
            </a:r>
            <a:endParaRPr lang="en-US" sz="2400" dirty="0"/>
          </a:p>
        </p:txBody>
      </p:sp>
      <p:pic>
        <p:nvPicPr>
          <p:cNvPr id="1111044" name="Picture 4" descr="tempdistance"/>
          <p:cNvPicPr>
            <a:picLocks noChangeAspect="1" noChangeArrowheads="1"/>
          </p:cNvPicPr>
          <p:nvPr/>
        </p:nvPicPr>
        <p:blipFill>
          <a:blip r:embed="rId2"/>
          <a:srcRect t="2077" r="4286"/>
          <a:stretch>
            <a:fillRect/>
          </a:stretch>
        </p:blipFill>
        <p:spPr bwMode="auto">
          <a:xfrm>
            <a:off x="2073275" y="1028700"/>
            <a:ext cx="4997450" cy="4100002"/>
          </a:xfrm>
          <a:prstGeom prst="rect">
            <a:avLst/>
          </a:prstGeo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title"/>
          </p:nvPr>
        </p:nvSpPr>
        <p:spPr>
          <a:xfrm>
            <a:off x="457200" y="91440"/>
            <a:ext cx="624401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Cleaning up the Solar System</a:t>
            </a:r>
          </a:p>
        </p:txBody>
      </p:sp>
      <p:sp>
        <p:nvSpPr>
          <p:cNvPr id="1112067" name="Rectangle 3"/>
          <p:cNvSpPr>
            <a:spLocks noGrp="1" noChangeArrowheads="1"/>
          </p:cNvSpPr>
          <p:nvPr>
            <p:ph idx="1"/>
          </p:nvPr>
        </p:nvSpPr>
        <p:spPr>
          <a:xfrm>
            <a:off x="682625" y="1485900"/>
            <a:ext cx="4860925" cy="4114800"/>
          </a:xfrm>
        </p:spPr>
        <p:txBody>
          <a:bodyPr/>
          <a:lstStyle/>
          <a:p>
            <a:r>
              <a:rPr lang="en-US" dirty="0"/>
              <a:t>Small objects are forced out of the inner Solar System by </a:t>
            </a:r>
            <a:r>
              <a:rPr lang="en-US" dirty="0">
                <a:solidFill>
                  <a:srgbClr val="99CCFF"/>
                </a:solidFill>
              </a:rPr>
              <a:t>gravitational pull</a:t>
            </a:r>
            <a:r>
              <a:rPr lang="en-US" dirty="0"/>
              <a:t> of bigger planets</a:t>
            </a:r>
          </a:p>
          <a:p>
            <a:r>
              <a:rPr lang="en-US" dirty="0"/>
              <a:t>Small planetesimals collide and </a:t>
            </a:r>
            <a:r>
              <a:rPr lang="en-US" dirty="0">
                <a:solidFill>
                  <a:srgbClr val="66FF33"/>
                </a:solidFill>
              </a:rPr>
              <a:t>form planets</a:t>
            </a:r>
          </a:p>
          <a:p>
            <a:pPr>
              <a:buFontTx/>
              <a:buNone/>
            </a:pPr>
            <a:r>
              <a:rPr lang="en-US" dirty="0"/>
              <a:t> </a:t>
            </a:r>
            <a:r>
              <a:rPr lang="en-US" dirty="0">
                <a:solidFill>
                  <a:srgbClr val="FF0000"/>
                </a:solidFill>
              </a:rPr>
              <a:t>-- or are thrown out!</a:t>
            </a:r>
          </a:p>
          <a:p>
            <a:endParaRPr lang="en-US" dirty="0">
              <a:solidFill>
                <a:srgbClr val="FF0000"/>
              </a:solidFill>
            </a:endParaRPr>
          </a:p>
        </p:txBody>
      </p:sp>
      <p:pic>
        <p:nvPicPr>
          <p:cNvPr id="1112068" name="Picture 4" descr="AACHCXZ0"/>
          <p:cNvPicPr>
            <a:picLocks noChangeAspect="1" noChangeArrowheads="1"/>
          </p:cNvPicPr>
          <p:nvPr/>
        </p:nvPicPr>
        <p:blipFill>
          <a:blip r:embed="rId2"/>
          <a:srcRect/>
          <a:stretch>
            <a:fillRect/>
          </a:stretch>
        </p:blipFill>
        <p:spPr bwMode="auto">
          <a:xfrm>
            <a:off x="6000750" y="1002584"/>
            <a:ext cx="2800350" cy="5341066"/>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114" name="Rectangle 2"/>
          <p:cNvSpPr>
            <a:spLocks noGrp="1" noChangeArrowheads="1"/>
          </p:cNvSpPr>
          <p:nvPr>
            <p:ph type="title"/>
          </p:nvPr>
        </p:nvSpPr>
        <p:spPr>
          <a:xfrm>
            <a:off x="914400" y="512064"/>
            <a:ext cx="862447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What kind of exoplanets are we finding?</a:t>
            </a:r>
          </a:p>
        </p:txBody>
      </p:sp>
      <p:sp>
        <p:nvSpPr>
          <p:cNvPr id="1114115" name="Rectangle 3"/>
          <p:cNvSpPr>
            <a:spLocks noGrp="1" noChangeArrowheads="1"/>
          </p:cNvSpPr>
          <p:nvPr>
            <p:ph idx="1"/>
          </p:nvPr>
        </p:nvSpPr>
        <p:spPr/>
        <p:txBody>
          <a:bodyPr/>
          <a:lstStyle/>
          <a:p>
            <a:r>
              <a:rPr lang="en-US" dirty="0"/>
              <a:t>So far mostly “</a:t>
            </a:r>
            <a:r>
              <a:rPr lang="en-US" dirty="0">
                <a:solidFill>
                  <a:schemeClr val="accent1"/>
                </a:solidFill>
              </a:rPr>
              <a:t>big Jupiters</a:t>
            </a:r>
            <a:r>
              <a:rPr lang="en-US" dirty="0"/>
              <a:t>”, as expected</a:t>
            </a:r>
          </a:p>
          <a:p>
            <a:endParaRPr lang="en-US" dirty="0"/>
          </a:p>
          <a:p>
            <a:r>
              <a:rPr lang="en-US" dirty="0"/>
              <a:t>Two types of orbits:</a:t>
            </a:r>
          </a:p>
          <a:p>
            <a:pPr lvl="1"/>
            <a:r>
              <a:rPr lang="en-US" dirty="0">
                <a:solidFill>
                  <a:srgbClr val="00CCFF"/>
                </a:solidFill>
              </a:rPr>
              <a:t>Either highly eccentric and close to star</a:t>
            </a:r>
          </a:p>
          <a:p>
            <a:pPr lvl="1"/>
            <a:r>
              <a:rPr lang="en-US" dirty="0">
                <a:solidFill>
                  <a:srgbClr val="00CCFF"/>
                </a:solidFill>
              </a:rPr>
              <a:t>Or circular orbits and “typical” spacing </a:t>
            </a:r>
          </a:p>
          <a:p>
            <a:endParaRPr lang="en-US" dirty="0">
              <a:solidFill>
                <a:srgbClr val="00CCFF"/>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138" name="Rectangle 2"/>
          <p:cNvSpPr>
            <a:spLocks noGrp="1" noChangeArrowheads="1"/>
          </p:cNvSpPr>
          <p:nvPr>
            <p:ph type="title"/>
          </p:nvPr>
        </p:nvSpPr>
        <p:spPr>
          <a:xfrm>
            <a:off x="457200" y="91440"/>
            <a:ext cx="5378395"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Distances from Host Star</a:t>
            </a:r>
          </a:p>
        </p:txBody>
      </p:sp>
      <p:pic>
        <p:nvPicPr>
          <p:cNvPr id="1115141" name="Picture 5" descr="fig7"/>
          <p:cNvPicPr>
            <a:picLocks noChangeAspect="1" noChangeArrowheads="1"/>
          </p:cNvPicPr>
          <p:nvPr/>
        </p:nvPicPr>
        <p:blipFill>
          <a:blip r:embed="rId2"/>
          <a:srcRect/>
          <a:stretch>
            <a:fillRect/>
          </a:stretch>
        </p:blipFill>
        <p:spPr bwMode="auto">
          <a:xfrm>
            <a:off x="1714500" y="1600200"/>
            <a:ext cx="6248400" cy="4640263"/>
          </a:xfrm>
          <a:prstGeom prst="rect">
            <a:avLst/>
          </a:prstGeom>
          <a:noFill/>
        </p:spPr>
      </p:pic>
      <p:sp>
        <p:nvSpPr>
          <p:cNvPr id="1115142" name="Text Box 6"/>
          <p:cNvSpPr txBox="1">
            <a:spLocks noChangeArrowheads="1"/>
          </p:cNvSpPr>
          <p:nvPr/>
        </p:nvSpPr>
        <p:spPr bwMode="auto">
          <a:xfrm>
            <a:off x="4000500" y="1219200"/>
            <a:ext cx="3397084" cy="400110"/>
          </a:xfrm>
          <a:prstGeom prst="rect">
            <a:avLst/>
          </a:prstGeom>
          <a:noFill/>
          <a:ln w="9525">
            <a:noFill/>
            <a:miter lim="800000"/>
            <a:headEnd/>
            <a:tailEnd/>
          </a:ln>
          <a:effectLst/>
        </p:spPr>
        <p:txBody>
          <a:bodyPr wrap="none">
            <a:spAutoFit/>
          </a:bodyPr>
          <a:lstStyle/>
          <a:p>
            <a:r>
              <a:rPr lang="en-US" b="1" dirty="0" smtClean="0">
                <a:solidFill>
                  <a:srgbClr val="FF0000"/>
                </a:solidFill>
              </a:rPr>
              <a:t>Mercury </a:t>
            </a:r>
            <a:r>
              <a:rPr lang="en-US" b="1" dirty="0" smtClean="0">
                <a:solidFill>
                  <a:srgbClr val="00FF00"/>
                </a:solidFill>
              </a:rPr>
              <a:t>Earth         </a:t>
            </a:r>
            <a:r>
              <a:rPr lang="en-US" b="1" dirty="0">
                <a:solidFill>
                  <a:schemeClr val="accent1"/>
                </a:solidFill>
              </a:rPr>
              <a:t>Jupiter</a:t>
            </a:r>
          </a:p>
        </p:txBody>
      </p:sp>
      <p:sp>
        <p:nvSpPr>
          <p:cNvPr id="1115143" name="Line 7"/>
          <p:cNvSpPr>
            <a:spLocks noChangeShapeType="1"/>
          </p:cNvSpPr>
          <p:nvPr/>
        </p:nvSpPr>
        <p:spPr bwMode="auto">
          <a:xfrm>
            <a:off x="5410200" y="1828800"/>
            <a:ext cx="0" cy="990600"/>
          </a:xfrm>
          <a:prstGeom prst="line">
            <a:avLst/>
          </a:prstGeom>
          <a:noFill/>
          <a:ln w="76200">
            <a:solidFill>
              <a:srgbClr val="00FF00"/>
            </a:solidFill>
            <a:round/>
            <a:headEnd/>
            <a:tailEnd type="triangle" w="med" len="med"/>
          </a:ln>
          <a:effectLst/>
        </p:spPr>
        <p:txBody>
          <a:bodyPr wrap="none"/>
          <a:lstStyle/>
          <a:p>
            <a:endParaRPr lang="en-US" dirty="0"/>
          </a:p>
        </p:txBody>
      </p:sp>
      <p:sp>
        <p:nvSpPr>
          <p:cNvPr id="1115144" name="Line 8"/>
          <p:cNvSpPr>
            <a:spLocks noChangeShapeType="1"/>
          </p:cNvSpPr>
          <p:nvPr/>
        </p:nvSpPr>
        <p:spPr bwMode="auto">
          <a:xfrm>
            <a:off x="6915150" y="1828800"/>
            <a:ext cx="0" cy="914400"/>
          </a:xfrm>
          <a:prstGeom prst="line">
            <a:avLst/>
          </a:prstGeom>
          <a:noFill/>
          <a:ln w="76200">
            <a:solidFill>
              <a:schemeClr val="accent1"/>
            </a:solidFill>
            <a:round/>
            <a:headEnd/>
            <a:tailEnd type="triangle" w="med" len="med"/>
          </a:ln>
          <a:effectLst/>
        </p:spPr>
        <p:txBody>
          <a:bodyPr wrap="none"/>
          <a:lstStyle/>
          <a:p>
            <a:endParaRPr lang="en-US" dirty="0"/>
          </a:p>
        </p:txBody>
      </p:sp>
      <p:sp>
        <p:nvSpPr>
          <p:cNvPr id="1115145" name="Line 9"/>
          <p:cNvSpPr>
            <a:spLocks noChangeShapeType="1"/>
          </p:cNvSpPr>
          <p:nvPr/>
        </p:nvSpPr>
        <p:spPr bwMode="auto">
          <a:xfrm>
            <a:off x="4648200" y="1828800"/>
            <a:ext cx="0" cy="990600"/>
          </a:xfrm>
          <a:prstGeom prst="line">
            <a:avLst/>
          </a:prstGeom>
          <a:noFill/>
          <a:ln w="76200">
            <a:solidFill>
              <a:srgbClr val="FF0000"/>
            </a:solidFill>
            <a:round/>
            <a:headEnd/>
            <a:tailEnd type="triangle" w="med" len="med"/>
          </a:ln>
          <a:effectLst/>
        </p:spPr>
        <p:txBody>
          <a:bodyPr wrap="none"/>
          <a:lstStyle/>
          <a:p>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a:xfrm>
            <a:off x="457200" y="91440"/>
            <a:ext cx="7436651" cy="369332"/>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1800" dirty="0">
                <a:solidFill>
                  <a:srgbClr val="33CC33"/>
                </a:solidFill>
                <a:latin typeface="OCR A Extended" pitchFamily="50" charset="0"/>
                <a:ea typeface="+mn-ea"/>
                <a:cs typeface="+mn-cs"/>
              </a:rPr>
              <a:t>“Hot Jupiters” – very big and close to the host star</a:t>
            </a:r>
          </a:p>
        </p:txBody>
      </p:sp>
      <p:sp>
        <p:nvSpPr>
          <p:cNvPr id="1117187" name="Rectangle 3"/>
          <p:cNvSpPr>
            <a:spLocks noGrp="1" noChangeArrowheads="1"/>
          </p:cNvSpPr>
          <p:nvPr>
            <p:ph idx="1"/>
          </p:nvPr>
        </p:nvSpPr>
        <p:spPr>
          <a:xfrm>
            <a:off x="857250" y="5543550"/>
            <a:ext cx="7772400" cy="685800"/>
          </a:xfrm>
        </p:spPr>
        <p:txBody>
          <a:bodyPr/>
          <a:lstStyle/>
          <a:p>
            <a:r>
              <a:rPr lang="en-US" dirty="0"/>
              <a:t>Earth has </a:t>
            </a:r>
            <a:r>
              <a:rPr lang="en-US" dirty="0" smtClean="0"/>
              <a:t>d = </a:t>
            </a:r>
            <a:r>
              <a:rPr lang="en-US" dirty="0"/>
              <a:t>365 days</a:t>
            </a:r>
          </a:p>
        </p:txBody>
      </p:sp>
      <p:pic>
        <p:nvPicPr>
          <p:cNvPr id="1117189" name="Picture 5" descr="fig8"/>
          <p:cNvPicPr>
            <a:picLocks noChangeAspect="1" noChangeArrowheads="1"/>
          </p:cNvPicPr>
          <p:nvPr/>
        </p:nvPicPr>
        <p:blipFill>
          <a:blip r:embed="rId2"/>
          <a:srcRect/>
          <a:stretch>
            <a:fillRect/>
          </a:stretch>
        </p:blipFill>
        <p:spPr bwMode="auto">
          <a:xfrm>
            <a:off x="1714500" y="1338262"/>
            <a:ext cx="5715000" cy="4181475"/>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0" name="Rectangle 2"/>
          <p:cNvSpPr>
            <a:spLocks noGrp="1" noChangeArrowheads="1"/>
          </p:cNvSpPr>
          <p:nvPr>
            <p:ph type="title"/>
          </p:nvPr>
        </p:nvSpPr>
        <p:spPr>
          <a:xfrm>
            <a:off x="685800" y="228600"/>
            <a:ext cx="5161991"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“Tidal circularization”</a:t>
            </a:r>
          </a:p>
        </p:txBody>
      </p:sp>
      <p:sp>
        <p:nvSpPr>
          <p:cNvPr id="1118211" name="Rectangle 3"/>
          <p:cNvSpPr>
            <a:spLocks noGrp="1" noChangeArrowheads="1"/>
          </p:cNvSpPr>
          <p:nvPr>
            <p:ph idx="1"/>
          </p:nvPr>
        </p:nvSpPr>
        <p:spPr>
          <a:xfrm>
            <a:off x="685800" y="5429250"/>
            <a:ext cx="7772400" cy="1066800"/>
          </a:xfrm>
        </p:spPr>
        <p:txBody>
          <a:bodyPr/>
          <a:lstStyle/>
          <a:p>
            <a:r>
              <a:rPr lang="en-US" dirty="0"/>
              <a:t>The closer an exoplanet is to its star, the more circular is its orbit</a:t>
            </a:r>
          </a:p>
        </p:txBody>
      </p:sp>
      <p:pic>
        <p:nvPicPr>
          <p:cNvPr id="1118213" name="Picture 5" descr="fig10"/>
          <p:cNvPicPr>
            <a:picLocks noChangeAspect="1" noChangeArrowheads="1"/>
          </p:cNvPicPr>
          <p:nvPr/>
        </p:nvPicPr>
        <p:blipFill>
          <a:blip r:embed="rId2"/>
          <a:srcRect/>
          <a:stretch>
            <a:fillRect/>
          </a:stretch>
        </p:blipFill>
        <p:spPr bwMode="auto">
          <a:xfrm>
            <a:off x="1714500" y="1028700"/>
            <a:ext cx="5724525" cy="4324350"/>
          </a:xfrm>
          <a:prstGeom prst="rect">
            <a:avLst/>
          </a:prstGeo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234" name="Rectangle 2"/>
          <p:cNvSpPr>
            <a:spLocks noGrp="1" noChangeArrowheads="1"/>
          </p:cNvSpPr>
          <p:nvPr>
            <p:ph type="title"/>
          </p:nvPr>
        </p:nvSpPr>
        <p:spPr>
          <a:xfrm>
            <a:off x="457200" y="91440"/>
            <a:ext cx="2348720"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Resonances</a:t>
            </a:r>
          </a:p>
        </p:txBody>
      </p:sp>
      <p:sp>
        <p:nvSpPr>
          <p:cNvPr id="1119235" name="Rectangle 3"/>
          <p:cNvSpPr>
            <a:spLocks noGrp="1" noChangeArrowheads="1"/>
          </p:cNvSpPr>
          <p:nvPr>
            <p:ph idx="1"/>
          </p:nvPr>
        </p:nvSpPr>
        <p:spPr>
          <a:xfrm>
            <a:off x="685800" y="1200150"/>
            <a:ext cx="7772400" cy="5105400"/>
          </a:xfrm>
        </p:spPr>
        <p:txBody>
          <a:bodyPr/>
          <a:lstStyle/>
          <a:p>
            <a:r>
              <a:rPr lang="en-US" sz="2800" dirty="0"/>
              <a:t>It seems that our solar system is very stable with respect to gravitational effects</a:t>
            </a:r>
          </a:p>
          <a:p>
            <a:pPr lvl="1"/>
            <a:r>
              <a:rPr lang="en-US" sz="2400" dirty="0">
                <a:solidFill>
                  <a:srgbClr val="00CCFF"/>
                </a:solidFill>
              </a:rPr>
              <a:t>The heavy planets are far out</a:t>
            </a:r>
          </a:p>
          <a:p>
            <a:pPr lvl="1"/>
            <a:r>
              <a:rPr lang="en-US" sz="2400" dirty="0">
                <a:solidFill>
                  <a:srgbClr val="00CCFF"/>
                </a:solidFill>
              </a:rPr>
              <a:t>The lighter planets are closer together</a:t>
            </a:r>
          </a:p>
          <a:p>
            <a:pPr lvl="1"/>
            <a:r>
              <a:rPr lang="en-US" sz="2400" dirty="0">
                <a:solidFill>
                  <a:srgbClr val="00CCFF"/>
                </a:solidFill>
              </a:rPr>
              <a:t>(Force of gravity grow with mass, decreases with distance)</a:t>
            </a:r>
          </a:p>
          <a:p>
            <a:r>
              <a:rPr lang="en-US" sz="2800" dirty="0">
                <a:solidFill>
                  <a:srgbClr val="00FF00"/>
                </a:solidFill>
              </a:rPr>
              <a:t>This is no accident!</a:t>
            </a:r>
            <a:r>
              <a:rPr lang="en-US" sz="2800" dirty="0"/>
              <a:t> If it weren’t like this, the big planets would gravitationally “bully” the others around:</a:t>
            </a:r>
          </a:p>
          <a:p>
            <a:pPr lvl="1"/>
            <a:r>
              <a:rPr lang="en-US" sz="2400" dirty="0">
                <a:solidFill>
                  <a:srgbClr val="00CCFF"/>
                </a:solidFill>
              </a:rPr>
              <a:t>Force them into eccentric orbits</a:t>
            </a:r>
          </a:p>
          <a:p>
            <a:pPr lvl="1"/>
            <a:r>
              <a:rPr lang="en-US" sz="2400" dirty="0">
                <a:solidFill>
                  <a:srgbClr val="00CCFF"/>
                </a:solidFill>
              </a:rPr>
              <a:t>Throw them out of the solar system</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8" name="Rectangle 2"/>
          <p:cNvSpPr>
            <a:spLocks noGrp="1" noChangeArrowheads="1"/>
          </p:cNvSpPr>
          <p:nvPr>
            <p:ph type="title"/>
          </p:nvPr>
        </p:nvSpPr>
        <p:spPr>
          <a:xfrm>
            <a:off x="457200" y="91440"/>
            <a:ext cx="4512774"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Masses of Exoplanets</a:t>
            </a:r>
          </a:p>
        </p:txBody>
      </p:sp>
      <p:sp>
        <p:nvSpPr>
          <p:cNvPr id="1120259" name="Rectangle 3"/>
          <p:cNvSpPr>
            <a:spLocks noGrp="1" noChangeArrowheads="1"/>
          </p:cNvSpPr>
          <p:nvPr>
            <p:ph idx="1"/>
          </p:nvPr>
        </p:nvSpPr>
        <p:spPr>
          <a:xfrm>
            <a:off x="685800" y="5257800"/>
            <a:ext cx="7772400" cy="1085850"/>
          </a:xfrm>
        </p:spPr>
        <p:txBody>
          <a:bodyPr/>
          <a:lstStyle/>
          <a:p>
            <a:r>
              <a:rPr lang="en-US" dirty="0"/>
              <a:t>There seem to be more planets out there with small masses</a:t>
            </a:r>
          </a:p>
        </p:txBody>
      </p:sp>
      <p:pic>
        <p:nvPicPr>
          <p:cNvPr id="1120261" name="Picture 5" descr="fig6"/>
          <p:cNvPicPr>
            <a:picLocks noChangeAspect="1" noChangeArrowheads="1"/>
          </p:cNvPicPr>
          <p:nvPr/>
        </p:nvPicPr>
        <p:blipFill>
          <a:blip r:embed="rId2"/>
          <a:srcRect/>
          <a:stretch>
            <a:fillRect/>
          </a:stretch>
        </p:blipFill>
        <p:spPr bwMode="auto">
          <a:xfrm>
            <a:off x="1728787" y="1028700"/>
            <a:ext cx="5686425" cy="4229100"/>
          </a:xfrm>
          <a:prstGeom prst="rect">
            <a:avLst/>
          </a:prstGeom>
          <a:noFill/>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title"/>
          </p:nvPr>
        </p:nvSpPr>
        <p:spPr>
          <a:xfrm>
            <a:off x="457200" y="91440"/>
            <a:ext cx="3863558"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A refined Picture</a:t>
            </a:r>
          </a:p>
        </p:txBody>
      </p:sp>
      <p:sp>
        <p:nvSpPr>
          <p:cNvPr id="1071107" name="Rectangle 3"/>
          <p:cNvSpPr>
            <a:spLocks noGrp="1" noChangeArrowheads="1"/>
          </p:cNvSpPr>
          <p:nvPr>
            <p:ph idx="1"/>
          </p:nvPr>
        </p:nvSpPr>
        <p:spPr>
          <a:xfrm>
            <a:off x="685800" y="1981200"/>
            <a:ext cx="7772400" cy="4495800"/>
          </a:xfrm>
        </p:spPr>
        <p:txBody>
          <a:bodyPr/>
          <a:lstStyle/>
          <a:p>
            <a:pPr>
              <a:lnSpc>
                <a:spcPct val="90000"/>
              </a:lnSpc>
            </a:pPr>
            <a:r>
              <a:rPr lang="en-US" dirty="0">
                <a:solidFill>
                  <a:srgbClr val="00FF00"/>
                </a:solidFill>
              </a:rPr>
              <a:t>New picture emerges from lessons learned from exoplanets</a:t>
            </a:r>
          </a:p>
          <a:p>
            <a:pPr lvl="1">
              <a:lnSpc>
                <a:spcPct val="90000"/>
              </a:lnSpc>
            </a:pPr>
            <a:r>
              <a:rPr lang="en-US" dirty="0"/>
              <a:t>Formation of a solar system is not necessarily the final word on appearance of a planetary system</a:t>
            </a:r>
          </a:p>
          <a:p>
            <a:pPr lvl="1">
              <a:lnSpc>
                <a:spcPct val="90000"/>
              </a:lnSpc>
            </a:pPr>
            <a:r>
              <a:rPr lang="en-US" dirty="0"/>
              <a:t>Dramatic changes can happen in the millions of years </a:t>
            </a:r>
          </a:p>
          <a:p>
            <a:pPr lvl="2">
              <a:lnSpc>
                <a:spcPct val="90000"/>
              </a:lnSpc>
            </a:pPr>
            <a:r>
              <a:rPr lang="en-US" dirty="0">
                <a:solidFill>
                  <a:srgbClr val="00CCFF"/>
                </a:solidFill>
              </a:rPr>
              <a:t>Collisions</a:t>
            </a:r>
          </a:p>
          <a:p>
            <a:pPr lvl="2">
              <a:lnSpc>
                <a:spcPct val="90000"/>
              </a:lnSpc>
            </a:pPr>
            <a:r>
              <a:rPr lang="en-US" dirty="0">
                <a:solidFill>
                  <a:srgbClr val="00CCFF"/>
                </a:solidFill>
              </a:rPr>
              <a:t>Clean up</a:t>
            </a:r>
          </a:p>
          <a:p>
            <a:pPr lvl="2">
              <a:lnSpc>
                <a:spcPct val="90000"/>
              </a:lnSpc>
            </a:pPr>
            <a:r>
              <a:rPr lang="en-US" dirty="0">
                <a:solidFill>
                  <a:srgbClr val="00CCFF"/>
                </a:solidFill>
              </a:rPr>
              <a:t>migration</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a:xfrm>
            <a:off x="457200" y="91440"/>
            <a:ext cx="4512774"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Heritage and History</a:t>
            </a:r>
          </a:p>
        </p:txBody>
      </p:sp>
      <p:sp>
        <p:nvSpPr>
          <p:cNvPr id="1166339" name="Rectangle 3"/>
          <p:cNvSpPr>
            <a:spLocks noGrp="1" noChangeArrowheads="1"/>
          </p:cNvSpPr>
          <p:nvPr>
            <p:ph idx="1"/>
          </p:nvPr>
        </p:nvSpPr>
        <p:spPr>
          <a:xfrm>
            <a:off x="685800" y="1428750"/>
            <a:ext cx="7772400" cy="4495800"/>
          </a:xfrm>
        </p:spPr>
        <p:txBody>
          <a:bodyPr/>
          <a:lstStyle/>
          <a:p>
            <a:r>
              <a:rPr lang="en-US" dirty="0">
                <a:solidFill>
                  <a:srgbClr val="00FF00"/>
                </a:solidFill>
              </a:rPr>
              <a:t>How a planetary system looks like today is determined by how it formed AND what happened in its history</a:t>
            </a:r>
          </a:p>
          <a:p>
            <a:r>
              <a:rPr lang="en-US" dirty="0"/>
              <a:t>Our solar system seems to be protected from “drama” by its hierarchy and associated stabilizing resonances</a:t>
            </a:r>
          </a:p>
          <a:p>
            <a:pPr lvl="1"/>
            <a:r>
              <a:rPr lang="en-US" dirty="0">
                <a:solidFill>
                  <a:schemeClr val="accent1"/>
                </a:solidFill>
              </a:rPr>
              <a:t>Still: Jupiter probably migrated inward by throwing out lots of small bodies (“gravitational slingshot”)</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Grp="1" noChangeArrowheads="1"/>
          </p:cNvSpPr>
          <p:nvPr>
            <p:ph type="title"/>
          </p:nvPr>
        </p:nvSpPr>
        <p:spPr>
          <a:xfrm>
            <a:off x="457200" y="91440"/>
            <a:ext cx="7109639"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Is there life around other suns?</a:t>
            </a:r>
          </a:p>
        </p:txBody>
      </p:sp>
      <p:sp>
        <p:nvSpPr>
          <p:cNvPr id="1070083" name="Rectangle 3"/>
          <p:cNvSpPr>
            <a:spLocks noGrp="1" noChangeArrowheads="1"/>
          </p:cNvSpPr>
          <p:nvPr>
            <p:ph idx="1"/>
          </p:nvPr>
        </p:nvSpPr>
        <p:spPr/>
        <p:txBody>
          <a:bodyPr/>
          <a:lstStyle/>
          <a:p>
            <a:r>
              <a:rPr lang="en-US" dirty="0"/>
              <a:t>“Habitable Zones” around the host stars depend on their </a:t>
            </a:r>
            <a:r>
              <a:rPr lang="en-US" dirty="0" smtClean="0"/>
              <a:t>temperature</a:t>
            </a:r>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4" name="Rectangle 2"/>
          <p:cNvSpPr>
            <a:spLocks noGrp="1" noChangeArrowheads="1"/>
          </p:cNvSpPr>
          <p:nvPr>
            <p:ph type="title"/>
          </p:nvPr>
        </p:nvSpPr>
        <p:spPr>
          <a:xfrm>
            <a:off x="457200" y="91440"/>
            <a:ext cx="343074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Habitable Zones</a:t>
            </a:r>
          </a:p>
        </p:txBody>
      </p:sp>
      <p:sp>
        <p:nvSpPr>
          <p:cNvPr id="1165315" name="Rectangle 3"/>
          <p:cNvSpPr>
            <a:spLocks noGrp="1" noChangeArrowheads="1"/>
          </p:cNvSpPr>
          <p:nvPr>
            <p:ph idx="1"/>
          </p:nvPr>
        </p:nvSpPr>
        <p:spPr>
          <a:xfrm>
            <a:off x="685800" y="1878013"/>
            <a:ext cx="7772400" cy="4419600"/>
          </a:xfrm>
        </p:spPr>
        <p:txBody>
          <a:bodyPr>
            <a:normAutofit lnSpcReduction="10000"/>
          </a:bodyPr>
          <a:lstStyle/>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r>
              <a:rPr lang="en-US" sz="2800" dirty="0"/>
              <a:t>1 A.U. = average Earth-Sun distance</a:t>
            </a:r>
          </a:p>
        </p:txBody>
      </p:sp>
      <p:pic>
        <p:nvPicPr>
          <p:cNvPr id="1165316" name="Picture 4" descr="AAAKLGJ0"/>
          <p:cNvPicPr>
            <a:picLocks noChangeAspect="1" noChangeArrowheads="1"/>
          </p:cNvPicPr>
          <p:nvPr/>
        </p:nvPicPr>
        <p:blipFill>
          <a:blip r:embed="rId2"/>
          <a:srcRect l="887" t="4427" r="3546" b="1476"/>
          <a:stretch>
            <a:fillRect/>
          </a:stretch>
        </p:blipFill>
        <p:spPr bwMode="auto">
          <a:xfrm>
            <a:off x="1281113" y="1584325"/>
            <a:ext cx="6557962" cy="3879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p:cNvPicPr>
            <a:picLocks noChangeAspect="1" noChangeArrowheads="1"/>
          </p:cNvPicPr>
          <p:nvPr/>
        </p:nvPicPr>
        <p:blipFill>
          <a:blip r:embed="rId2"/>
          <a:srcRect/>
          <a:stretch>
            <a:fillRect/>
          </a:stretch>
        </p:blipFill>
        <p:spPr bwMode="auto">
          <a:xfrm>
            <a:off x="628650" y="1028700"/>
            <a:ext cx="8058150" cy="5318836"/>
          </a:xfrm>
          <a:prstGeom prst="rect">
            <a:avLst/>
          </a:prstGeom>
          <a:noFill/>
          <a:ln w="9525">
            <a:noFill/>
            <a:miter lim="800000"/>
            <a:headEnd/>
            <a:tailEnd/>
          </a:ln>
        </p:spPr>
      </p:pic>
      <p:sp>
        <p:nvSpPr>
          <p:cNvPr id="5" name="Rectangle 2"/>
          <p:cNvSpPr>
            <a:spLocks noGrp="1" noChangeArrowheads="1"/>
          </p:cNvSpPr>
          <p:nvPr>
            <p:ph type="title"/>
          </p:nvPr>
        </p:nvSpPr>
        <p:spPr>
          <a:xfrm>
            <a:off x="457200" y="91440"/>
            <a:ext cx="343074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Habitable Zones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Kevin Weiner\Desktop\Exoplanets\491px-Habitable_zone-en.svg[1].png"/>
          <p:cNvPicPr>
            <a:picLocks noChangeAspect="1" noChangeArrowheads="1"/>
          </p:cNvPicPr>
          <p:nvPr/>
        </p:nvPicPr>
        <p:blipFill>
          <a:blip r:embed="rId2"/>
          <a:srcRect/>
          <a:stretch>
            <a:fillRect/>
          </a:stretch>
        </p:blipFill>
        <p:spPr bwMode="auto">
          <a:xfrm>
            <a:off x="571500" y="1200149"/>
            <a:ext cx="8236268" cy="5032343"/>
          </a:xfrm>
          <a:prstGeom prst="rect">
            <a:avLst/>
          </a:prstGeom>
          <a:noFill/>
        </p:spPr>
      </p:pic>
      <p:sp>
        <p:nvSpPr>
          <p:cNvPr id="5" name="Rectangle 2"/>
          <p:cNvSpPr>
            <a:spLocks noGrp="1" noChangeArrowheads="1"/>
          </p:cNvSpPr>
          <p:nvPr>
            <p:ph type="title"/>
          </p:nvPr>
        </p:nvSpPr>
        <p:spPr>
          <a:xfrm>
            <a:off x="457200" y="91440"/>
            <a:ext cx="3430747"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a:solidFill>
                  <a:srgbClr val="33CC33"/>
                </a:solidFill>
                <a:latin typeface="OCR A Extended" pitchFamily="50" charset="0"/>
                <a:ea typeface="+mn-ea"/>
                <a:cs typeface="+mn-cs"/>
              </a:rPr>
              <a:t>Habitable Zones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srcRect l="35625" t="17000" r="14375" b="4000"/>
          <a:stretch>
            <a:fillRect/>
          </a:stretch>
        </p:blipFill>
        <p:spPr bwMode="auto">
          <a:xfrm>
            <a:off x="1885950" y="1028700"/>
            <a:ext cx="5372100" cy="5304949"/>
          </a:xfrm>
          <a:prstGeom prst="rect">
            <a:avLst/>
          </a:prstGeom>
          <a:noFill/>
          <a:ln w="9525">
            <a:noFill/>
            <a:miter lim="800000"/>
            <a:headEnd/>
            <a:tailEnd/>
          </a:ln>
          <a:effectLst/>
        </p:spPr>
      </p:pic>
      <p:sp>
        <p:nvSpPr>
          <p:cNvPr id="5" name="Text Box 17"/>
          <p:cNvSpPr txBox="1">
            <a:spLocks noChangeArrowheads="1"/>
          </p:cNvSpPr>
          <p:nvPr/>
        </p:nvSpPr>
        <p:spPr bwMode="auto">
          <a:xfrm>
            <a:off x="5715000" y="5819775"/>
            <a:ext cx="1543050" cy="523875"/>
          </a:xfrm>
          <a:prstGeom prst="rect">
            <a:avLst/>
          </a:prstGeom>
          <a:noFill/>
          <a:ln w="9525">
            <a:noFill/>
            <a:miter lim="800000"/>
            <a:headEnd/>
            <a:tailEnd/>
          </a:ln>
        </p:spPr>
        <p:txBody>
          <a:bodyPr>
            <a:spAutoFit/>
          </a:bodyPr>
          <a:lstStyle/>
          <a:p>
            <a:pPr algn="ctr">
              <a:spcBef>
                <a:spcPct val="50000"/>
              </a:spcBef>
            </a:pPr>
            <a:r>
              <a:rPr lang="en-US" sz="1400" b="1" dirty="0" smtClean="0">
                <a:solidFill>
                  <a:schemeClr val="hlink"/>
                </a:solidFill>
              </a:rPr>
              <a:t>June 23</a:t>
            </a:r>
            <a:r>
              <a:rPr lang="en-US" sz="1400" b="1" baseline="30000" dirty="0" smtClean="0">
                <a:solidFill>
                  <a:schemeClr val="hlink"/>
                </a:solidFill>
              </a:rPr>
              <a:t>th</a:t>
            </a:r>
            <a:r>
              <a:rPr lang="en-US" sz="1400" b="1" baseline="30000" dirty="0">
                <a:solidFill>
                  <a:schemeClr val="hlink"/>
                </a:solidFill>
              </a:rPr>
              <a:t/>
            </a:r>
            <a:br>
              <a:rPr lang="en-US" sz="1400" b="1" baseline="30000" dirty="0">
                <a:solidFill>
                  <a:schemeClr val="hlink"/>
                </a:solidFill>
              </a:rPr>
            </a:br>
            <a:r>
              <a:rPr lang="en-US" sz="1400" b="1" dirty="0">
                <a:solidFill>
                  <a:schemeClr val="hlink"/>
                </a:solidFill>
              </a:rPr>
              <a:t>at </a:t>
            </a:r>
            <a:r>
              <a:rPr lang="en-US" sz="1400" b="1" dirty="0" smtClean="0">
                <a:solidFill>
                  <a:schemeClr val="hlink"/>
                </a:solidFill>
              </a:rPr>
              <a:t>9:00 </a:t>
            </a:r>
            <a:r>
              <a:rPr lang="en-US" sz="1400" b="1" dirty="0">
                <a:solidFill>
                  <a:schemeClr val="hlink"/>
                </a:solidFill>
              </a:rPr>
              <a:t>p.m.</a:t>
            </a:r>
          </a:p>
        </p:txBody>
      </p:sp>
      <p:sp>
        <p:nvSpPr>
          <p:cNvPr id="6" name="Rectangle 2"/>
          <p:cNvSpPr>
            <a:spLocks noGrp="1" noChangeArrowheads="1"/>
          </p:cNvSpPr>
          <p:nvPr>
            <p:ph type="title"/>
          </p:nvPr>
        </p:nvSpPr>
        <p:spPr>
          <a:xfrm>
            <a:off x="457200" y="91440"/>
            <a:ext cx="7758855" cy="523220"/>
          </a:xfrm>
          <a:noFill/>
          <a:ln w="9525">
            <a:noFill/>
            <a:miter lim="800000"/>
            <a:headEnd/>
            <a:tailEnd/>
          </a:ln>
        </p:spPr>
        <p:txBody>
          <a:bodyPr vert="horz" wrap="none" anchor="t">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base">
              <a:spcAft>
                <a:spcPct val="0"/>
              </a:spcAft>
            </a:pPr>
            <a:r>
              <a:rPr lang="en-US" sz="2800" dirty="0" smtClean="0">
                <a:solidFill>
                  <a:srgbClr val="33CC33"/>
                </a:solidFill>
                <a:latin typeface="OCR A Extended" pitchFamily="50" charset="0"/>
                <a:ea typeface="+mn-ea"/>
                <a:cs typeface="+mn-cs"/>
              </a:rPr>
              <a:t>Visible Stars tonight with Planets</a:t>
            </a:r>
            <a:endParaRPr lang="en-US" sz="2800" dirty="0">
              <a:solidFill>
                <a:srgbClr val="33CC33"/>
              </a:solidFill>
              <a:latin typeface="OCR A Extended" pitchFamily="50" charset="0"/>
              <a:ea typeface="+mn-ea"/>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57200" y="0"/>
            <a:ext cx="8686800" cy="849313"/>
          </a:xfrm>
        </p:spPr>
        <p:txBody>
          <a:bodyPr/>
          <a:lstStyle/>
          <a:p>
            <a:pPr eaLnBrk="1" hangingPunct="1"/>
            <a:r>
              <a:rPr lang="en-US" sz="3200" dirty="0" smtClean="0">
                <a:solidFill>
                  <a:srgbClr val="FFFF66"/>
                </a:solidFill>
              </a:rPr>
              <a:t>Out of this World Fun for Kids</a:t>
            </a:r>
            <a:r>
              <a:rPr lang="en-US" sz="2400" dirty="0" smtClean="0">
                <a:solidFill>
                  <a:srgbClr val="FFFF66"/>
                </a:solidFill>
              </a:rPr>
              <a:t> </a:t>
            </a:r>
          </a:p>
        </p:txBody>
      </p:sp>
      <p:sp>
        <p:nvSpPr>
          <p:cNvPr id="13315" name="Rectangle 3"/>
          <p:cNvSpPr>
            <a:spLocks noGrp="1" noChangeArrowheads="1"/>
          </p:cNvSpPr>
          <p:nvPr>
            <p:ph type="body" idx="4294967295"/>
          </p:nvPr>
        </p:nvSpPr>
        <p:spPr>
          <a:xfrm>
            <a:off x="539750" y="4005263"/>
            <a:ext cx="8229600" cy="2106612"/>
          </a:xfrm>
        </p:spPr>
        <p:txBody>
          <a:bodyPr/>
          <a:lstStyle/>
          <a:p>
            <a:pPr eaLnBrk="1" hangingPunct="1"/>
            <a:r>
              <a:rPr lang="en-US" dirty="0" smtClean="0">
                <a:hlinkClick r:id="rId3"/>
              </a:rPr>
              <a:t>http://www.nasa.gov/audience/forkids/kidsclub/flash/index.html</a:t>
            </a:r>
            <a:endParaRPr lang="en-US" dirty="0" smtClean="0"/>
          </a:p>
          <a:p>
            <a:pPr eaLnBrk="1" hangingPunct="1">
              <a:buFontTx/>
              <a:buNone/>
            </a:pPr>
            <a:r>
              <a:rPr lang="en-US" dirty="0" smtClean="0">
                <a:solidFill>
                  <a:srgbClr val="FF0000"/>
                </a:solidFill>
              </a:rPr>
              <a:t>	http://spaceplace.nasa.gov/en/kids/</a:t>
            </a:r>
          </a:p>
        </p:txBody>
      </p:sp>
      <p:sp>
        <p:nvSpPr>
          <p:cNvPr id="13316" name="Text Box 4"/>
          <p:cNvSpPr txBox="1">
            <a:spLocks noChangeArrowheads="1"/>
          </p:cNvSpPr>
          <p:nvPr/>
        </p:nvSpPr>
        <p:spPr bwMode="auto">
          <a:xfrm>
            <a:off x="1000125" y="1296988"/>
            <a:ext cx="7777163" cy="1792287"/>
          </a:xfrm>
          <a:prstGeom prst="rect">
            <a:avLst/>
          </a:prstGeom>
          <a:noFill/>
          <a:ln w="9525">
            <a:noFill/>
            <a:miter lim="800000"/>
            <a:headEnd/>
            <a:tailEnd/>
          </a:ln>
        </p:spPr>
        <p:txBody>
          <a:bodyPr>
            <a:spAutoFit/>
          </a:bodyPr>
          <a:lstStyle/>
          <a:p>
            <a:pPr algn="ctr">
              <a:spcBef>
                <a:spcPct val="50000"/>
              </a:spcBef>
            </a:pPr>
            <a:r>
              <a:rPr lang="en-US" sz="2800" dirty="0">
                <a:solidFill>
                  <a:srgbClr val="FF3399"/>
                </a:solidFill>
              </a:rPr>
              <a:t>A kid-friendly (and parent-friendly)</a:t>
            </a:r>
            <a:br>
              <a:rPr lang="en-US" sz="2800" dirty="0">
                <a:solidFill>
                  <a:srgbClr val="FF3399"/>
                </a:solidFill>
              </a:rPr>
            </a:br>
            <a:r>
              <a:rPr lang="en-US" sz="2800" dirty="0">
                <a:solidFill>
                  <a:srgbClr val="FF3399"/>
                </a:solidFill>
              </a:rPr>
              <a:t>Web site by NASA</a:t>
            </a:r>
          </a:p>
          <a:p>
            <a:pPr algn="ctr">
              <a:spcBef>
                <a:spcPct val="50000"/>
              </a:spcBef>
            </a:pPr>
            <a:endParaRPr lang="en-US" sz="900" dirty="0">
              <a:solidFill>
                <a:srgbClr val="FF3399"/>
              </a:solidFill>
            </a:endParaRPr>
          </a:p>
          <a:p>
            <a:pPr algn="ctr">
              <a:spcBef>
                <a:spcPct val="50000"/>
              </a:spcBef>
            </a:pPr>
            <a:r>
              <a:rPr lang="en-US" sz="2800" dirty="0">
                <a:solidFill>
                  <a:srgbClr val="FF3399"/>
                </a:solidFill>
              </a:rPr>
              <a:t>FUN learning about Space and Exploration!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p:cNvSpPr>
            <a:spLocks noChangeArrowheads="1" noChangeShapeType="1" noTextEdit="1"/>
          </p:cNvSpPr>
          <p:nvPr/>
        </p:nvSpPr>
        <p:spPr bwMode="auto">
          <a:xfrm>
            <a:off x="2036763" y="1816100"/>
            <a:ext cx="5257800" cy="3962400"/>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Space Exploration . . . </a:t>
            </a:r>
          </a:p>
          <a:p>
            <a:pPr algn="ctr"/>
            <a:r>
              <a:rPr lang="en-US" sz="3600" kern="10" dirty="0">
                <a:ln w="9525">
                  <a:round/>
                  <a:headEnd/>
                  <a:tailEnd/>
                </a:ln>
                <a:gradFill rotWithShape="1">
                  <a:gsLst>
                    <a:gs pos="0">
                      <a:srgbClr val="FFE701"/>
                    </a:gs>
                    <a:gs pos="100000">
                      <a:srgbClr val="FE3E02"/>
                    </a:gs>
                  </a:gsLst>
                  <a:lin ang="5400000" scaled="1"/>
                </a:gradFill>
                <a:latin typeface="Impact"/>
              </a:rPr>
              <a:t>The Final Frontier</a:t>
            </a:r>
          </a:p>
        </p:txBody>
      </p:sp>
      <p:pic>
        <p:nvPicPr>
          <p:cNvPr id="57349" name="Picture 5">
            <a:hlinkClick r:id="" action="ppaction://media"/>
          </p:cNvPr>
          <p:cNvPicPr>
            <a:picLocks noRot="1" noChangeAspect="1" noChangeArrowheads="1"/>
          </p:cNvPicPr>
          <p:nvPr>
            <a:wavAudioFile r:embed="rId1" name="space.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57346"/>
                                        </p:tgtEl>
                                      </p:cBhvr>
                                      <p:by x="150000" y="150000"/>
                                    </p:animScale>
                                  </p:childTnLst>
                                </p:cTn>
                              </p:par>
                              <p:par>
                                <p:cTn id="7" presetID="1" presetClass="mediacall" presetSubtype="0" fill="hold" nodeType="withEffect">
                                  <p:stCondLst>
                                    <p:cond delay="500"/>
                                  </p:stCondLst>
                                  <p:childTnLst>
                                    <p:cmd type="call" cmd="playFrom(0.0)">
                                      <p:cBhvr>
                                        <p:cTn id="8" dur="7007" fill="hold"/>
                                        <p:tgtEl>
                                          <p:spTgt spid="573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57349"/>
                </p:tgtEl>
              </p:cMediaNode>
            </p:audio>
          </p:childTnLst>
        </p:cTn>
      </p:par>
    </p:tnLst>
    <p:bldLst>
      <p:bldP spid="5734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57200" y="92075"/>
            <a:ext cx="6027738"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Current Events in Astronomy</a:t>
            </a:r>
          </a:p>
        </p:txBody>
      </p:sp>
      <p:sp>
        <p:nvSpPr>
          <p:cNvPr id="62468" name="Text Box 4"/>
          <p:cNvSpPr txBox="1">
            <a:spLocks noChangeArrowheads="1"/>
          </p:cNvSpPr>
          <p:nvPr/>
        </p:nvSpPr>
        <p:spPr bwMode="auto">
          <a:xfrm>
            <a:off x="482600" y="893763"/>
            <a:ext cx="8458200" cy="3785652"/>
          </a:xfrm>
          <a:prstGeom prst="rect">
            <a:avLst/>
          </a:prstGeom>
          <a:noFill/>
          <a:ln w="9525">
            <a:noFill/>
            <a:miter lim="800000"/>
            <a:headEnd/>
            <a:tailEnd/>
          </a:ln>
        </p:spPr>
        <p:txBody>
          <a:bodyPr>
            <a:spAutoFit/>
          </a:bodyPr>
          <a:lstStyle/>
          <a:p>
            <a:pPr>
              <a:buFontTx/>
              <a:buChar char="•"/>
            </a:pPr>
            <a:r>
              <a:rPr lang="en-US" b="1" dirty="0">
                <a:solidFill>
                  <a:srgbClr val="FFFF66"/>
                </a:solidFill>
                <a:latin typeface="OCR A Extended" pitchFamily="50" charset="0"/>
              </a:rPr>
              <a:t>TONIGHT . . </a:t>
            </a:r>
            <a:r>
              <a:rPr lang="en-US" b="1" dirty="0" smtClean="0">
                <a:solidFill>
                  <a:srgbClr val="FFFF66"/>
                </a:solidFill>
                <a:latin typeface="OCR A Extended" pitchFamily="50" charset="0"/>
              </a:rPr>
              <a:t>.</a:t>
            </a:r>
          </a:p>
          <a:p>
            <a:pPr>
              <a:buFontTx/>
              <a:buChar char="•"/>
            </a:pPr>
            <a:r>
              <a:rPr lang="en-US" b="1" dirty="0" smtClean="0">
                <a:solidFill>
                  <a:srgbClr val="FFFF66"/>
                </a:solidFill>
                <a:latin typeface="OCR A Extended" pitchFamily="50" charset="0"/>
              </a:rPr>
              <a:t>Star with Planet – Iota </a:t>
            </a:r>
            <a:r>
              <a:rPr lang="en-US" b="1" dirty="0" err="1" smtClean="0">
                <a:solidFill>
                  <a:srgbClr val="FFFF66"/>
                </a:solidFill>
                <a:latin typeface="OCR A Extended" pitchFamily="50" charset="0"/>
              </a:rPr>
              <a:t>Draconis</a:t>
            </a:r>
            <a:r>
              <a:rPr lang="en-US" b="1" dirty="0" smtClean="0">
                <a:solidFill>
                  <a:srgbClr val="FFFF66"/>
                </a:solidFill>
                <a:latin typeface="OCR A Extended" pitchFamily="50" charset="0"/>
              </a:rPr>
              <a:t>, Iota </a:t>
            </a:r>
            <a:r>
              <a:rPr lang="en-US" b="1" dirty="0" err="1" smtClean="0">
                <a:solidFill>
                  <a:srgbClr val="FFFF66"/>
                </a:solidFill>
                <a:latin typeface="OCR A Extended" pitchFamily="50" charset="0"/>
              </a:rPr>
              <a:t>Dra</a:t>
            </a:r>
            <a:r>
              <a:rPr lang="en-US" b="1" dirty="0" smtClean="0">
                <a:solidFill>
                  <a:srgbClr val="FFFF66"/>
                </a:solidFill>
                <a:latin typeface="OCR A Extended" pitchFamily="50" charset="0"/>
              </a:rPr>
              <a:t>, 12 </a:t>
            </a:r>
            <a:r>
              <a:rPr lang="en-US" b="1" dirty="0" err="1" smtClean="0">
                <a:solidFill>
                  <a:srgbClr val="FFFF66"/>
                </a:solidFill>
                <a:latin typeface="OCR A Extended" pitchFamily="50" charset="0"/>
              </a:rPr>
              <a:t>Dra</a:t>
            </a:r>
            <a:endParaRPr lang="en-US" b="1" dirty="0" smtClean="0">
              <a:solidFill>
                <a:srgbClr val="FFFF66"/>
              </a:solidFill>
              <a:latin typeface="OCR A Extended" pitchFamily="50" charset="0"/>
            </a:endParaRPr>
          </a:p>
          <a:p>
            <a:pPr lvl="1">
              <a:buFontTx/>
              <a:buChar char="•"/>
            </a:pPr>
            <a:r>
              <a:rPr lang="en-US" b="1" dirty="0" smtClean="0">
                <a:solidFill>
                  <a:srgbClr val="FFFF66"/>
                </a:solidFill>
                <a:latin typeface="OCR A Extended" pitchFamily="50" charset="0"/>
              </a:rPr>
              <a:t>HD 137759, SAO 29520, HIP 75458, </a:t>
            </a:r>
            <a:r>
              <a:rPr lang="en-US" b="1" dirty="0" err="1" smtClean="0">
                <a:solidFill>
                  <a:srgbClr val="FFFF66"/>
                </a:solidFill>
                <a:latin typeface="OCR A Extended" pitchFamily="50" charset="0"/>
              </a:rPr>
              <a:t>TYC</a:t>
            </a:r>
            <a:r>
              <a:rPr lang="en-US" b="1" dirty="0" smtClean="0">
                <a:solidFill>
                  <a:srgbClr val="FFFF66"/>
                </a:solidFill>
                <a:latin typeface="OCR A Extended" pitchFamily="50" charset="0"/>
              </a:rPr>
              <a:t> 03875-1620 1</a:t>
            </a:r>
          </a:p>
          <a:p>
            <a:pPr lvl="1">
              <a:buFontTx/>
              <a:buChar char="•"/>
            </a:pPr>
            <a:r>
              <a:rPr lang="en-US" b="1" dirty="0" smtClean="0">
                <a:solidFill>
                  <a:srgbClr val="FFFF66"/>
                </a:solidFill>
                <a:latin typeface="OCR A Extended" pitchFamily="50" charset="0"/>
              </a:rPr>
              <a:t>It also has the traditional name </a:t>
            </a:r>
            <a:r>
              <a:rPr lang="en-US" b="1" dirty="0" err="1" smtClean="0">
                <a:solidFill>
                  <a:srgbClr val="FFFF66"/>
                </a:solidFill>
                <a:latin typeface="OCR A Extended" pitchFamily="50" charset="0"/>
              </a:rPr>
              <a:t>Edasich</a:t>
            </a:r>
            <a:r>
              <a:rPr lang="en-US" b="1" dirty="0" smtClean="0">
                <a:solidFill>
                  <a:srgbClr val="FFFF66"/>
                </a:solidFill>
                <a:latin typeface="OCR A Extended" pitchFamily="50" charset="0"/>
              </a:rPr>
              <a:t>.</a:t>
            </a:r>
          </a:p>
          <a:p>
            <a:pPr>
              <a:buFontTx/>
              <a:buChar char="•"/>
            </a:pPr>
            <a:endParaRPr lang="en-US" b="1" dirty="0" smtClean="0">
              <a:solidFill>
                <a:srgbClr val="FFFF66"/>
              </a:solidFill>
              <a:latin typeface="OCR A Extended" pitchFamily="50" charset="0"/>
            </a:endParaRPr>
          </a:p>
          <a:p>
            <a:pPr>
              <a:buFontTx/>
              <a:buChar char="•"/>
            </a:pPr>
            <a:r>
              <a:rPr lang="en-US" b="1" dirty="0" smtClean="0">
                <a:solidFill>
                  <a:srgbClr val="FFFF66"/>
                </a:solidFill>
                <a:latin typeface="OCR A Extended" pitchFamily="50" charset="0"/>
              </a:rPr>
              <a:t>Observation data (Epoch J2000.0)</a:t>
            </a:r>
          </a:p>
          <a:p>
            <a:pPr lvl="1">
              <a:buFontTx/>
              <a:buChar char="•"/>
            </a:pPr>
            <a:r>
              <a:rPr lang="en-US" b="1" dirty="0" smtClean="0">
                <a:solidFill>
                  <a:srgbClr val="FFFF66"/>
                </a:solidFill>
                <a:latin typeface="OCR A Extended" pitchFamily="50" charset="0"/>
              </a:rPr>
              <a:t>Constellation Draco</a:t>
            </a:r>
          </a:p>
          <a:p>
            <a:pPr lvl="1">
              <a:buFontTx/>
              <a:buChar char="•"/>
            </a:pPr>
            <a:r>
              <a:rPr lang="en-US" b="1" dirty="0" smtClean="0">
                <a:solidFill>
                  <a:srgbClr val="FFFF66"/>
                </a:solidFill>
                <a:latin typeface="OCR A Extended" pitchFamily="50" charset="0"/>
              </a:rPr>
              <a:t>orange giant star</a:t>
            </a:r>
          </a:p>
          <a:p>
            <a:pPr lvl="1">
              <a:buFontTx/>
              <a:buChar char="•"/>
            </a:pPr>
            <a:r>
              <a:rPr lang="en-US" b="1" dirty="0" smtClean="0">
                <a:solidFill>
                  <a:srgbClr val="FFFF66"/>
                </a:solidFill>
                <a:latin typeface="OCR A Extended" pitchFamily="50" charset="0"/>
              </a:rPr>
              <a:t>Right ascension 15h 24m 55.7747s</a:t>
            </a:r>
          </a:p>
          <a:p>
            <a:pPr lvl="1">
              <a:buFontTx/>
              <a:buChar char="•"/>
            </a:pPr>
            <a:r>
              <a:rPr lang="en-US" b="1" dirty="0" smtClean="0">
                <a:solidFill>
                  <a:srgbClr val="FFFF66"/>
                </a:solidFill>
                <a:latin typeface="OCR A Extended" pitchFamily="50" charset="0"/>
              </a:rPr>
              <a:t>Declination +58° 57' 57.836“</a:t>
            </a:r>
          </a:p>
          <a:p>
            <a:pPr lvl="1">
              <a:buFontTx/>
              <a:buChar char="•"/>
            </a:pPr>
            <a:r>
              <a:rPr lang="en-US" b="1" dirty="0" smtClean="0">
                <a:solidFill>
                  <a:srgbClr val="FFFF66"/>
                </a:solidFill>
                <a:latin typeface="OCR A Extended" pitchFamily="50" charset="0"/>
              </a:rPr>
              <a:t>Apparent magnitude (V) 3.31</a:t>
            </a:r>
          </a:p>
          <a:p>
            <a:pPr lvl="1">
              <a:buFontTx/>
              <a:buChar char="•"/>
            </a:pPr>
            <a:r>
              <a:rPr lang="en-US" b="1" dirty="0" smtClean="0">
                <a:solidFill>
                  <a:srgbClr val="FFFF66"/>
                </a:solidFill>
                <a:latin typeface="OCR A Extended" pitchFamily="50" charset="0"/>
              </a:rPr>
              <a:t>Distance 102.7 </a:t>
            </a:r>
            <a:r>
              <a:rPr lang="en-US" b="1" dirty="0" err="1" smtClean="0">
                <a:solidFill>
                  <a:srgbClr val="FFFF66"/>
                </a:solidFill>
                <a:latin typeface="OCR A Extended" pitchFamily="50" charset="0"/>
              </a:rPr>
              <a:t>ly</a:t>
            </a:r>
            <a:endParaRPr lang="en-US" b="1" dirty="0" smtClean="0">
              <a:solidFill>
                <a:srgbClr val="FFFF66"/>
              </a:solidFill>
              <a:latin typeface="OCR A Extended"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2466"/>
                                        </p:tgtEl>
                                        <p:attrNameLst>
                                          <p:attrName>style.visibility</p:attrName>
                                        </p:attrNameLst>
                                      </p:cBhvr>
                                      <p:to>
                                        <p:strVal val="visible"/>
                                      </p:to>
                                    </p:set>
                                    <p:anim calcmode="discrete" valueType="clr">
                                      <p:cBhvr override="childStyle">
                                        <p:cTn id="7" dur="80"/>
                                        <p:tgtEl>
                                          <p:spTgt spid="6246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66"/>
                                        </p:tgtEl>
                                        <p:attrNameLst>
                                          <p:attrName>fillcolor</p:attrName>
                                        </p:attrNameLst>
                                      </p:cBhvr>
                                      <p:tavLst>
                                        <p:tav tm="0">
                                          <p:val>
                                            <p:clrVal>
                                              <a:schemeClr val="accent2"/>
                                            </p:clrVal>
                                          </p:val>
                                        </p:tav>
                                        <p:tav tm="50000">
                                          <p:val>
                                            <p:clrVal>
                                              <a:schemeClr val="hlink"/>
                                            </p:clrVal>
                                          </p:val>
                                        </p:tav>
                                      </p:tavLst>
                                    </p:anim>
                                    <p:set>
                                      <p:cBhvr>
                                        <p:cTn id="9" dur="80"/>
                                        <p:tgtEl>
                                          <p:spTgt spid="62466"/>
                                        </p:tgtEl>
                                        <p:attrNameLst>
                                          <p:attrName>fill.type</p:attrName>
                                        </p:attrNameLst>
                                      </p:cBhvr>
                                      <p:to>
                                        <p:strVal val="solid"/>
                                      </p:to>
                                    </p:se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2468"/>
                                        </p:tgtEl>
                                        <p:attrNameLst>
                                          <p:attrName>style.visibility</p:attrName>
                                        </p:attrNameLst>
                                      </p:cBhvr>
                                      <p:to>
                                        <p:strVal val="visible"/>
                                      </p:to>
                                    </p:set>
                                    <p:anim calcmode="discrete" valueType="clr">
                                      <p:cBhvr override="childStyle">
                                        <p:cTn id="13" dur="80"/>
                                        <p:tgtEl>
                                          <p:spTgt spid="6246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2468"/>
                                        </p:tgtEl>
                                        <p:attrNameLst>
                                          <p:attrName>fillcolor</p:attrName>
                                        </p:attrNameLst>
                                      </p:cBhvr>
                                      <p:tavLst>
                                        <p:tav tm="0">
                                          <p:val>
                                            <p:clrVal>
                                              <a:schemeClr val="accent2"/>
                                            </p:clrVal>
                                          </p:val>
                                        </p:tav>
                                        <p:tav tm="50000">
                                          <p:val>
                                            <p:clrVal>
                                              <a:schemeClr val="hlink"/>
                                            </p:clrVal>
                                          </p:val>
                                        </p:tav>
                                      </p:tavLst>
                                    </p:anim>
                                    <p:set>
                                      <p:cBhvr>
                                        <p:cTn id="15" dur="80"/>
                                        <p:tgtEl>
                                          <p:spTgt spid="624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619125" y="0"/>
            <a:ext cx="7974013" cy="792163"/>
          </a:xfrm>
        </p:spPr>
        <p:txBody>
          <a:bodyPr/>
          <a:lstStyle/>
          <a:p>
            <a:pPr eaLnBrk="1" hangingPunct="1"/>
            <a:r>
              <a:rPr lang="en-US" b="1" i="1" dirty="0" smtClean="0">
                <a:solidFill>
                  <a:srgbClr val="FFFF66"/>
                </a:solidFill>
              </a:rPr>
              <a:t>TONIGHT’S SKY</a:t>
            </a:r>
          </a:p>
        </p:txBody>
      </p:sp>
      <p:pic>
        <p:nvPicPr>
          <p:cNvPr id="19461" name="Picture 5"/>
          <p:cNvPicPr>
            <a:picLocks noChangeAspect="1" noChangeArrowheads="1"/>
          </p:cNvPicPr>
          <p:nvPr/>
        </p:nvPicPr>
        <p:blipFill>
          <a:blip r:embed="rId3"/>
          <a:srcRect l="36250" t="16000" r="13750" b="4000"/>
          <a:stretch>
            <a:fillRect/>
          </a:stretch>
        </p:blipFill>
        <p:spPr bwMode="auto">
          <a:xfrm>
            <a:off x="1857375" y="971550"/>
            <a:ext cx="5429250" cy="5429250"/>
          </a:xfrm>
          <a:prstGeom prst="rect">
            <a:avLst/>
          </a:prstGeom>
          <a:noFill/>
          <a:ln w="9525">
            <a:noFill/>
            <a:miter lim="800000"/>
            <a:headEnd/>
            <a:tailEnd/>
          </a:ln>
          <a:effectLst/>
        </p:spPr>
      </p:pic>
      <p:sp>
        <p:nvSpPr>
          <p:cNvPr id="19460" name="Text Box 17"/>
          <p:cNvSpPr txBox="1">
            <a:spLocks noChangeArrowheads="1"/>
          </p:cNvSpPr>
          <p:nvPr/>
        </p:nvSpPr>
        <p:spPr bwMode="auto">
          <a:xfrm>
            <a:off x="5715000" y="5819775"/>
            <a:ext cx="1543050" cy="523875"/>
          </a:xfrm>
          <a:prstGeom prst="rect">
            <a:avLst/>
          </a:prstGeom>
          <a:noFill/>
          <a:ln w="9525">
            <a:noFill/>
            <a:miter lim="800000"/>
            <a:headEnd/>
            <a:tailEnd/>
          </a:ln>
        </p:spPr>
        <p:txBody>
          <a:bodyPr>
            <a:spAutoFit/>
          </a:bodyPr>
          <a:lstStyle/>
          <a:p>
            <a:pPr algn="ctr">
              <a:spcBef>
                <a:spcPct val="50000"/>
              </a:spcBef>
            </a:pPr>
            <a:r>
              <a:rPr lang="en-US" sz="1400" b="1" dirty="0" smtClean="0">
                <a:solidFill>
                  <a:schemeClr val="hlink"/>
                </a:solidFill>
              </a:rPr>
              <a:t>June 23</a:t>
            </a:r>
            <a:r>
              <a:rPr lang="en-US" sz="1400" b="1" baseline="30000" dirty="0" smtClean="0">
                <a:solidFill>
                  <a:schemeClr val="hlink"/>
                </a:solidFill>
              </a:rPr>
              <a:t>th</a:t>
            </a:r>
            <a:r>
              <a:rPr lang="en-US" sz="1400" b="1" baseline="30000" dirty="0">
                <a:solidFill>
                  <a:schemeClr val="hlink"/>
                </a:solidFill>
              </a:rPr>
              <a:t/>
            </a:r>
            <a:br>
              <a:rPr lang="en-US" sz="1400" b="1" baseline="30000" dirty="0">
                <a:solidFill>
                  <a:schemeClr val="hlink"/>
                </a:solidFill>
              </a:rPr>
            </a:br>
            <a:r>
              <a:rPr lang="en-US" sz="1400" b="1" dirty="0">
                <a:solidFill>
                  <a:schemeClr val="hlink"/>
                </a:solidFill>
              </a:rPr>
              <a:t>at </a:t>
            </a:r>
            <a:r>
              <a:rPr lang="en-US" sz="1400" b="1" dirty="0" smtClean="0">
                <a:solidFill>
                  <a:schemeClr val="hlink"/>
                </a:solidFill>
              </a:rPr>
              <a:t>9:00 </a:t>
            </a:r>
            <a:r>
              <a:rPr lang="en-US" sz="1400" b="1" dirty="0">
                <a:solidFill>
                  <a:schemeClr val="hlink"/>
                </a:solidFill>
              </a:rPr>
              <a:t>p.m.</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92075"/>
            <a:ext cx="2132013"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dirty="0">
                <a:solidFill>
                  <a:srgbClr val="FFFF66"/>
                </a:solidFill>
                <a:latin typeface="OCR A Extended" pitchFamily="50" charset="0"/>
              </a:rPr>
              <a:t>Questions</a:t>
            </a:r>
          </a:p>
          <a:p>
            <a:pPr algn="ctr"/>
            <a:r>
              <a:rPr lang="en-US" sz="10600" b="1" dirty="0">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dirty="0">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dirty="0">
              <a:solidFill>
                <a:srgbClr val="FF0000"/>
              </a:solidFill>
              <a:latin typeface="OCR A Extended" pitchFamily="50" charset="0"/>
            </a:endParaRPr>
          </a:p>
          <a:p>
            <a:pPr algn="ctr"/>
            <a:r>
              <a:rPr lang="en-US" sz="3200" b="1" dirty="0">
                <a:solidFill>
                  <a:srgbClr val="FF0000"/>
                </a:solidFill>
                <a:latin typeface="OCR A Extended" pitchFamily="50" charset="0"/>
              </a:rPr>
              <a:t>Please remember, </a:t>
            </a:r>
            <a:r>
              <a:rPr lang="en-US" sz="3200" b="1" u="sng" dirty="0">
                <a:solidFill>
                  <a:srgbClr val="FF0000"/>
                </a:solidFill>
                <a:latin typeface="OCR A Extended" pitchFamily="50" charset="0"/>
              </a:rPr>
              <a:t>Safety First!</a:t>
            </a:r>
          </a:p>
          <a:p>
            <a:endParaRPr lang="en-US" sz="3200" b="1" dirty="0">
              <a:solidFill>
                <a:srgbClr val="FF0000"/>
              </a:solidFill>
              <a:latin typeface="OCR A Extended" pitchFamily="50" charset="0"/>
            </a:endParaRPr>
          </a:p>
          <a:p>
            <a:r>
              <a:rPr lang="en-US" sz="2400" b="1" dirty="0">
                <a:solidFill>
                  <a:srgbClr val="FF0000"/>
                </a:solidFill>
                <a:latin typeface="OCR A Extended" pitchFamily="50" charset="0"/>
              </a:rPr>
              <a:t>Please do not run or horseplay around the water fountains and telescopes.</a:t>
            </a:r>
          </a:p>
        </p:txBody>
      </p:sp>
      <p:sp>
        <p:nvSpPr>
          <p:cNvPr id="60422" name="Text Box 6"/>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dirty="0">
              <a:solidFill>
                <a:srgbClr val="FFFF00"/>
              </a:solidFill>
              <a:latin typeface="OCR A Extended" pitchFamily="50" charset="0"/>
            </a:endParaRPr>
          </a:p>
          <a:p>
            <a:pPr algn="ctr"/>
            <a:r>
              <a:rPr lang="en-US" sz="3200" b="1" dirty="0">
                <a:solidFill>
                  <a:srgbClr val="FFFF00"/>
                </a:solidFill>
                <a:latin typeface="OCR A Extended" pitchFamily="50" charset="0"/>
              </a:rPr>
              <a:t>Please remember, </a:t>
            </a:r>
            <a:r>
              <a:rPr lang="en-US" sz="3200" b="1" u="sng" dirty="0">
                <a:solidFill>
                  <a:srgbClr val="FFFF00"/>
                </a:solidFill>
                <a:latin typeface="OCR A Extended" pitchFamily="50" charset="0"/>
              </a:rPr>
              <a:t>Safety First!</a:t>
            </a:r>
          </a:p>
          <a:p>
            <a:endParaRPr lang="en-US" sz="3200" b="1" dirty="0">
              <a:solidFill>
                <a:srgbClr val="FFFF00"/>
              </a:solidFill>
              <a:latin typeface="OCR A Extended" pitchFamily="50" charset="0"/>
            </a:endParaRPr>
          </a:p>
          <a:p>
            <a:r>
              <a:rPr lang="en-US" sz="2400" b="1" dirty="0">
                <a:solidFill>
                  <a:srgbClr val="FFFF00"/>
                </a:solidFill>
                <a:latin typeface="OCR A Extended" pitchFamily="50" charset="0"/>
              </a:rPr>
              <a:t>Please do not run or horseplay around the water fountains and telescopes.</a:t>
            </a:r>
          </a:p>
        </p:txBody>
      </p:sp>
      <p:sp>
        <p:nvSpPr>
          <p:cNvPr id="60418"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dirty="0">
                <a:solidFill>
                  <a:srgbClr val="33CC33"/>
                </a:solidFill>
                <a:latin typeface="OCR A Extended" pitchFamily="50" charset="0"/>
              </a:rPr>
              <a:t>Safety First!</a:t>
            </a:r>
          </a:p>
        </p:txBody>
      </p:sp>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dirty="0">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3600" b="1" dirty="0">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pPr eaLnBrk="0" hangingPunct="0"/>
            <a:r>
              <a:rPr lang="en-US" sz="7200" i="1" dirty="0">
                <a:solidFill>
                  <a:srgbClr val="FFFF00"/>
                </a:solidFill>
                <a:latin typeface="Impact" pitchFamily="34" charset="0"/>
              </a:rPr>
              <a:t>Boldly GO!</a:t>
            </a:r>
          </a:p>
        </p:txBody>
      </p:sp>
      <p:sp>
        <p:nvSpPr>
          <p:cNvPr id="59397" name="Rectangle 5"/>
          <p:cNvSpPr>
            <a:spLocks noChangeArrowheads="1"/>
          </p:cNvSpPr>
          <p:nvPr/>
        </p:nvSpPr>
        <p:spPr bwMode="auto">
          <a:xfrm>
            <a:off x="596900" y="1585913"/>
            <a:ext cx="8237538" cy="3751262"/>
          </a:xfrm>
          <a:prstGeom prst="rect">
            <a:avLst/>
          </a:prstGeom>
          <a:noFill/>
          <a:ln w="9525">
            <a:noFill/>
            <a:miter lim="800000"/>
            <a:headEnd/>
            <a:tailEnd/>
          </a:ln>
        </p:spPr>
        <p:txBody>
          <a:bodyPr>
            <a:spAutoFit/>
          </a:bodyPr>
          <a:lstStyle/>
          <a:p>
            <a:pPr algn="ctr"/>
            <a:r>
              <a:rPr lang="en-US" sz="4800" b="1" dirty="0">
                <a:solidFill>
                  <a:srgbClr val="FFFF66"/>
                </a:solidFill>
              </a:rPr>
              <a:t>Now, please Join us outside for a “tour” of the night sky followed by a look through the telescopes.</a:t>
            </a:r>
          </a:p>
        </p:txBody>
      </p:sp>
      <p:sp>
        <p:nvSpPr>
          <p:cNvPr id="23557" name="Text Box 6"/>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50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ppt_w</p:attrName>
                                        </p:attrNameLst>
                                      </p:cBhvr>
                                      <p:tavLst>
                                        <p:tav tm="0">
                                          <p:val>
                                            <p:fltVal val="0"/>
                                          </p:val>
                                        </p:tav>
                                        <p:tav tm="100000">
                                          <p:val>
                                            <p:strVal val="#ppt_w"/>
                                          </p:val>
                                        </p:tav>
                                      </p:tavLst>
                                    </p:anim>
                                    <p:anim calcmode="lin" valueType="num">
                                      <p:cBhvr>
                                        <p:cTn id="8" dur="500" fill="hold"/>
                                        <p:tgtEl>
                                          <p:spTgt spid="5939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stCondLst>
                                    <p:cond delay="0"/>
                                  </p:stCondLst>
                                  <p:childTnLst>
                                    <p:animScale>
                                      <p:cBhvr>
                                        <p:cTn id="10" dur="2000" fill="hold"/>
                                        <p:tgtEl>
                                          <p:spTgt spid="59394"/>
                                        </p:tgtEl>
                                      </p:cBhvr>
                                      <p:by x="150000" y="150000"/>
                                    </p:animScale>
                                  </p:childTnLst>
                                </p:cTn>
                              </p:par>
                              <p:par>
                                <p:cTn id="11" presetID="8" presetClass="emph" presetSubtype="0" repeatCount="2000" fill="hold" grpId="2" nodeType="withEffect">
                                  <p:stCondLst>
                                    <p:cond delay="0"/>
                                  </p:stCondLst>
                                  <p:childTnLst>
                                    <p:animRot by="21600000">
                                      <p:cBhvr>
                                        <p:cTn id="12" dur="1000" fill="hold"/>
                                        <p:tgtEl>
                                          <p:spTgt spid="59394"/>
                                        </p:tgtEl>
                                        <p:attrNameLst>
                                          <p:attrName>r</p:attrName>
                                        </p:attrNameLst>
                                      </p:cBhvr>
                                    </p:animRot>
                                  </p:childTnLst>
                                </p:cTn>
                              </p:par>
                              <p:par>
                                <p:cTn id="13" presetID="10" presetClass="exit" presetSubtype="0" fill="hold" grpId="3" nodeType="withEffect">
                                  <p:stCondLst>
                                    <p:cond delay="4000"/>
                                  </p:stCondLst>
                                  <p:childTnLst>
                                    <p:animEffect transition="out" filter="fade">
                                      <p:cBhvr>
                                        <p:cTn id="14" dur="5000"/>
                                        <p:tgtEl>
                                          <p:spTgt spid="59394"/>
                                        </p:tgtEl>
                                      </p:cBhvr>
                                    </p:animEffect>
                                    <p:set>
                                      <p:cBhvr>
                                        <p:cTn id="15" dur="1" fill="hold">
                                          <p:stCondLst>
                                            <p:cond delay="4999"/>
                                          </p:stCondLst>
                                        </p:cTn>
                                        <p:tgtEl>
                                          <p:spTgt spid="59394"/>
                                        </p:tgtEl>
                                        <p:attrNameLst>
                                          <p:attrName>style.visibility</p:attrName>
                                        </p:attrNameLst>
                                      </p:cBhvr>
                                      <p:to>
                                        <p:strVal val="hidden"/>
                                      </p:to>
                                    </p:set>
                                  </p:childTnLst>
                                </p:cTn>
                              </p:par>
                              <p:par>
                                <p:cTn id="16" presetID="10" presetClass="entr" presetSubtype="0" fill="hold" grpId="0" nodeType="withEffect">
                                  <p:stCondLst>
                                    <p:cond delay="5000"/>
                                  </p:stCondLst>
                                  <p:childTnLst>
                                    <p:set>
                                      <p:cBhvr>
                                        <p:cTn id="17" dur="1" fill="hold">
                                          <p:stCondLst>
                                            <p:cond delay="0"/>
                                          </p:stCondLst>
                                        </p:cTn>
                                        <p:tgtEl>
                                          <p:spTgt spid="59397"/>
                                        </p:tgtEl>
                                        <p:attrNameLst>
                                          <p:attrName>style.visibility</p:attrName>
                                        </p:attrNameLst>
                                      </p:cBhvr>
                                      <p:to>
                                        <p:strVal val="visible"/>
                                      </p:to>
                                    </p:set>
                                    <p:animEffect transition="in" filter="fade">
                                      <p:cBhvr>
                                        <p:cTn id="18" dur="2000"/>
                                        <p:tgtEl>
                                          <p:spTgt spid="5939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2000"/>
                                        <p:tgtEl>
                                          <p:spTgt spid="59397"/>
                                        </p:tgtEl>
                                      </p:cBhvr>
                                    </p:animEffect>
                                    <p:set>
                                      <p:cBhvr>
                                        <p:cTn id="23" dur="1" fill="hold">
                                          <p:stCondLst>
                                            <p:cond delay="1999"/>
                                          </p:stCondLst>
                                        </p:cTn>
                                        <p:tgtEl>
                                          <p:spTgt spid="593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4" grpId="1"/>
      <p:bldP spid="59394" grpId="2"/>
      <p:bldP spid="59394" grpId="3"/>
      <p:bldP spid="59397" grpId="0"/>
      <p:bldP spid="59397"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6"/>
          <p:cNvSpPr txBox="1">
            <a:spLocks noChangeArrowheads="1"/>
          </p:cNvSpPr>
          <p:nvPr/>
        </p:nvSpPr>
        <p:spPr bwMode="auto">
          <a:xfrm>
            <a:off x="1230313" y="2046288"/>
            <a:ext cx="6913562" cy="3441700"/>
          </a:xfrm>
          <a:prstGeom prst="rect">
            <a:avLst/>
          </a:prstGeom>
          <a:noFill/>
          <a:ln w="9525">
            <a:noFill/>
            <a:miter lim="800000"/>
            <a:headEnd/>
            <a:tailEnd/>
          </a:ln>
        </p:spPr>
        <p:txBody>
          <a:bodyPr>
            <a:spAutoFit/>
          </a:bodyPr>
          <a:lstStyle/>
          <a:p>
            <a:pPr>
              <a:spcBef>
                <a:spcPct val="50000"/>
              </a:spcBef>
            </a:pPr>
            <a:r>
              <a:rPr lang="en-US" sz="4400" b="1" i="1" dirty="0">
                <a:solidFill>
                  <a:srgbClr val="FF0000"/>
                </a:solidFill>
              </a:rPr>
              <a:t>Please remain seated for a few minutes with the lights out and let your eyes begin to adapt to the darkness.</a:t>
            </a:r>
          </a:p>
        </p:txBody>
      </p:sp>
      <p:sp>
        <p:nvSpPr>
          <p:cNvPr id="70660" name="Rectangle 4"/>
          <p:cNvSpPr>
            <a:spLocks noChangeArrowheads="1"/>
          </p:cNvSpPr>
          <p:nvPr/>
        </p:nvSpPr>
        <p:spPr bwMode="auto">
          <a:xfrm>
            <a:off x="453231" y="1885950"/>
            <a:ext cx="8237538" cy="3751263"/>
          </a:xfrm>
          <a:prstGeom prst="rect">
            <a:avLst/>
          </a:prstGeom>
          <a:noFill/>
          <a:ln w="9525">
            <a:noFill/>
            <a:miter lim="800000"/>
            <a:headEnd/>
            <a:tailEnd/>
          </a:ln>
        </p:spPr>
        <p:txBody>
          <a:bodyPr>
            <a:spAutoFit/>
          </a:bodyPr>
          <a:lstStyle/>
          <a:p>
            <a:pPr algn="ctr"/>
            <a:r>
              <a:rPr lang="en-US" sz="4800" b="1" dirty="0">
                <a:solidFill>
                  <a:srgbClr val="FFFF66"/>
                </a:solidFill>
              </a:rPr>
              <a:t>Now, please Join us outside for a “tour” of the night sky followed by a look through the telescopes.</a:t>
            </a:r>
          </a:p>
        </p:txBody>
      </p:sp>
      <p:sp>
        <p:nvSpPr>
          <p:cNvPr id="24582" name="Text Box 5"/>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1" nodeType="clickEffect">
                                  <p:stCondLst>
                                    <p:cond delay="0"/>
                                  </p:stCondLst>
                                  <p:childTnLst>
                                    <p:animEffect transition="out" filter="fade">
                                      <p:cBhvr>
                                        <p:cTn id="6" dur="2000"/>
                                        <p:tgtEl>
                                          <p:spTgt spid="70660"/>
                                        </p:tgtEl>
                                      </p:cBhvr>
                                    </p:animEffect>
                                    <p:set>
                                      <p:cBhvr>
                                        <p:cTn id="7" dur="1" fill="hold">
                                          <p:stCondLst>
                                            <p:cond delay="1999"/>
                                          </p:stCondLst>
                                        </p:cTn>
                                        <p:tgtEl>
                                          <p:spTgt spid="70660"/>
                                        </p:tgtEl>
                                        <p:attrNameLst>
                                          <p:attrName>style.visibility</p:attrName>
                                        </p:attrNameLst>
                                      </p:cBhvr>
                                      <p:to>
                                        <p:strVal val="hidden"/>
                                      </p:to>
                                    </p:se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70662"/>
                                        </p:tgtEl>
                                        <p:attrNameLst>
                                          <p:attrName>style.visibility</p:attrName>
                                        </p:attrNameLst>
                                      </p:cBhvr>
                                      <p:to>
                                        <p:strVal val="visible"/>
                                      </p:to>
                                    </p:set>
                                    <p:animEffect transition="in" filter="dissolve">
                                      <p:cBhvr>
                                        <p:cTn id="11" dur="500"/>
                                        <p:tgtEl>
                                          <p:spTgt spid="70662"/>
                                        </p:tgtEl>
                                      </p:cBhvr>
                                    </p:animEffect>
                                  </p:childTnLst>
                                </p:cTn>
                              </p:par>
                            </p:childTnLst>
                          </p:cTn>
                        </p:par>
                        <p:par>
                          <p:cTn id="12" fill="hold">
                            <p:stCondLst>
                              <p:cond delay="2500"/>
                            </p:stCondLst>
                            <p:childTnLst>
                              <p:par>
                                <p:cTn id="13" presetID="10" presetClass="exit" presetSubtype="0" fill="hold" grpId="1" nodeType="afterEffect">
                                  <p:stCondLst>
                                    <p:cond delay="0"/>
                                  </p:stCondLst>
                                  <p:childTnLst>
                                    <p:animEffect transition="out" filter="fade">
                                      <p:cBhvr>
                                        <p:cTn id="14" dur="60000"/>
                                        <p:tgtEl>
                                          <p:spTgt spid="70662"/>
                                        </p:tgtEl>
                                      </p:cBhvr>
                                    </p:animEffect>
                                    <p:set>
                                      <p:cBhvr>
                                        <p:cTn id="15" dur="1" fill="hold">
                                          <p:stCondLst>
                                            <p:cond delay="59999"/>
                                          </p:stCondLst>
                                        </p:cTn>
                                        <p:tgtEl>
                                          <p:spTgt spid="706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2" grpId="0"/>
      <p:bldP spid="70662" grpId="1"/>
      <p:bldP spid="70660" grpId="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wilight">
  <a:themeElements>
    <a:clrScheme name="Twilight">
      <a:dk1>
        <a:sysClr val="windowText" lastClr="000000"/>
      </a:dk1>
      <a:lt1>
        <a:sysClr val="window" lastClr="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Twilight">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wilight">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0" t="100000" r="5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0" t="100000" r="50000" b="10000"/>
          </a:path>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75000"/>
                <a:satMod val="105000"/>
              </a:schemeClr>
              <a:schemeClr val="phClr">
                <a:tint val="90000"/>
                <a:satMod val="200000"/>
              </a:schemeClr>
            </a:duotone>
          </a:blip>
          <a:tile tx="0" ty="0" sx="120000" sy="12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1777</TotalTime>
  <Words>2626</Words>
  <Application>Microsoft Office PowerPoint</Application>
  <PresentationFormat>On-screen Show (4:3)</PresentationFormat>
  <Paragraphs>394</Paragraphs>
  <Slides>67</Slides>
  <Notes>25</Notes>
  <HiddenSlides>0</HiddenSlides>
  <MMClips>1</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67</vt:i4>
      </vt:variant>
    </vt:vector>
  </HeadingPairs>
  <TitlesOfParts>
    <vt:vector size="70" baseType="lpstr">
      <vt:lpstr>Default Design</vt:lpstr>
      <vt:lpstr>Twilight</vt:lpstr>
      <vt:lpstr>Image</vt:lpstr>
      <vt:lpstr>Slide 1</vt:lpstr>
      <vt:lpstr>The Back Bay Amateur Astronomers</vt:lpstr>
      <vt:lpstr>Your “Solar System Ambassadors”</vt:lpstr>
      <vt:lpstr>Slide 4</vt:lpstr>
      <vt:lpstr>Slide 5</vt:lpstr>
      <vt:lpstr>Slide 6</vt:lpstr>
      <vt:lpstr>Slide 7</vt:lpstr>
      <vt:lpstr>Why can’t I see any stars?</vt:lpstr>
      <vt:lpstr>Slide 9</vt:lpstr>
      <vt:lpstr>Exoplanets</vt:lpstr>
      <vt:lpstr>What is a Planet? – Official Definition</vt:lpstr>
      <vt:lpstr>What are Exoplanets?</vt:lpstr>
      <vt:lpstr>Contents of a generic planetary system around a star</vt:lpstr>
      <vt:lpstr>Contents of our own solar system</vt:lpstr>
      <vt:lpstr>Features of our own solar system </vt:lpstr>
      <vt:lpstr>Size matters: radii of the Planets</vt:lpstr>
      <vt:lpstr>Typical distances in Solar Systems: The Astronomical Unit</vt:lpstr>
      <vt:lpstr>Side view: Inclination of Orbits </vt:lpstr>
      <vt:lpstr>Two types of planets </vt:lpstr>
      <vt:lpstr>The Terrestrial (inner) Planets</vt:lpstr>
      <vt:lpstr>The Jovian (Outer) Planets</vt:lpstr>
      <vt:lpstr>The Rest: Asteroids, Comets and Meteors</vt:lpstr>
      <vt:lpstr>What kind of exo-solar system do we expect to find?</vt:lpstr>
      <vt:lpstr>What kind of exoplanets do we expect to find?</vt:lpstr>
      <vt:lpstr>Brown dwarfs: Big planets or small Stars?</vt:lpstr>
      <vt:lpstr>How do we find Exoplanets?</vt:lpstr>
      <vt:lpstr>Direct Observation</vt:lpstr>
      <vt:lpstr>Doppler Shift</vt:lpstr>
      <vt:lpstr>Doppler Shift</vt:lpstr>
      <vt:lpstr>Compare lines in spectrum</vt:lpstr>
      <vt:lpstr>Doppler Detection</vt:lpstr>
      <vt:lpstr>Doppler Shift</vt:lpstr>
      <vt:lpstr>Slide 33</vt:lpstr>
      <vt:lpstr>Example: Exoplanet around HD 11964</vt:lpstr>
      <vt:lpstr>Doppler Detection: The Automated Planet Finder Telescope</vt:lpstr>
      <vt:lpstr>Eclipsing (Transiting) Exoplanets</vt:lpstr>
      <vt:lpstr>Example: Amateur discovers Exoplanet</vt:lpstr>
      <vt:lpstr>Kepler Satellite Mission</vt:lpstr>
      <vt:lpstr>What do exoplanets teach us?</vt:lpstr>
      <vt:lpstr>Formation of the Solar System</vt:lpstr>
      <vt:lpstr>Standard Theory of the formation of the Solar System</vt:lpstr>
      <vt:lpstr>Formation of Planets</vt:lpstr>
      <vt:lpstr>Structure of the Planets explained</vt:lpstr>
      <vt:lpstr>Cleaning up the Solar System</vt:lpstr>
      <vt:lpstr>What kind of exoplanets are we finding?</vt:lpstr>
      <vt:lpstr>Distances from Host Star</vt:lpstr>
      <vt:lpstr>“Hot Jupiters” – very big and close to the host star</vt:lpstr>
      <vt:lpstr>“Tidal circularization”</vt:lpstr>
      <vt:lpstr>Resonances</vt:lpstr>
      <vt:lpstr>Masses of Exoplanets</vt:lpstr>
      <vt:lpstr>A refined Picture</vt:lpstr>
      <vt:lpstr>Heritage and History</vt:lpstr>
      <vt:lpstr>Is there life around other suns?</vt:lpstr>
      <vt:lpstr>Habitable Zones</vt:lpstr>
      <vt:lpstr>Habitable Zones</vt:lpstr>
      <vt:lpstr>Habitable Zones</vt:lpstr>
      <vt:lpstr>Visible Stars tonight with Planets</vt:lpstr>
      <vt:lpstr>Out of this World Fun for Kids </vt:lpstr>
      <vt:lpstr>Slide 59</vt:lpstr>
      <vt:lpstr>Slide 60</vt:lpstr>
      <vt:lpstr>Slide 61</vt:lpstr>
      <vt:lpstr>TONIGHT’S SKY</vt:lpstr>
      <vt:lpstr>Slide 63</vt:lpstr>
      <vt:lpstr>Slide 64</vt:lpstr>
      <vt:lpstr>Slide 65</vt:lpstr>
      <vt:lpstr>Slide 66</vt:lpstr>
      <vt:lpstr>Slide 67</vt:lpstr>
    </vt:vector>
  </TitlesOfParts>
  <Company>HCAdvantage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GardenStars</dc:title>
  <dc:creator>Kevin Weiner</dc:creator>
  <cp:lastModifiedBy>Kevin Weiner</cp:lastModifiedBy>
  <cp:revision>121</cp:revision>
  <dcterms:created xsi:type="dcterms:W3CDTF">2005-06-18T18:37:40Z</dcterms:created>
  <dcterms:modified xsi:type="dcterms:W3CDTF">2008-09-30T01:34:05Z</dcterms:modified>
</cp:coreProperties>
</file>