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6" r:id="rId2"/>
    <p:sldId id="291" r:id="rId3"/>
    <p:sldId id="292" r:id="rId4"/>
    <p:sldId id="259" r:id="rId5"/>
    <p:sldId id="308" r:id="rId6"/>
    <p:sldId id="260" r:id="rId7"/>
    <p:sldId id="309" r:id="rId8"/>
    <p:sldId id="294" r:id="rId9"/>
    <p:sldId id="295" r:id="rId10"/>
    <p:sldId id="307" r:id="rId11"/>
    <p:sldId id="297" r:id="rId12"/>
    <p:sldId id="298" r:id="rId13"/>
    <p:sldId id="299" r:id="rId14"/>
    <p:sldId id="262" r:id="rId15"/>
    <p:sldId id="267" r:id="rId16"/>
    <p:sldId id="300" r:id="rId17"/>
    <p:sldId id="305" r:id="rId18"/>
    <p:sldId id="306" r:id="rId19"/>
    <p:sldId id="290" r:id="rId20"/>
    <p:sldId id="303" r:id="rId21"/>
    <p:sldId id="301" r:id="rId22"/>
    <p:sldId id="302" r:id="rId23"/>
    <p:sldId id="312" r:id="rId24"/>
  </p:sldIdLst>
  <p:sldSz cx="9144000" cy="6858000" type="screen4x3"/>
  <p:notesSz cx="6856413" cy="9083675"/>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a:srgbClr val="000066"/>
    <a:srgbClr val="FFFF66"/>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6276" autoAdjust="0"/>
    <p:restoredTop sz="99893" autoAdjust="0"/>
  </p:normalViewPr>
  <p:slideViewPr>
    <p:cSldViewPr>
      <p:cViewPr>
        <p:scale>
          <a:sx n="100" d="100"/>
          <a:sy n="100" d="100"/>
        </p:scale>
        <p:origin x="-298" y="1032"/>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notesViewPr>
    <p:cSldViewPr>
      <p:cViewPr varScale="1">
        <p:scale>
          <a:sx n="48" d="100"/>
          <a:sy n="48" d="100"/>
        </p:scale>
        <p:origin x="-1212" y="-90"/>
      </p:cViewPr>
      <p:guideLst>
        <p:guide orient="horz" pos="2861"/>
        <p:guide pos="2160"/>
      </p:guideLst>
    </p:cSldViewPr>
  </p:notesViewPr>
  <p:gridSpacing cx="58989913" cy="5898991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defTabSz="911225">
              <a:defRPr sz="1200" smtClean="0"/>
            </a:lvl1pPr>
          </a:lstStyle>
          <a:p>
            <a:pPr>
              <a:defRPr/>
            </a:pPr>
            <a:endParaRPr lang="en-US"/>
          </a:p>
        </p:txBody>
      </p:sp>
      <p:sp>
        <p:nvSpPr>
          <p:cNvPr id="115715" name="Rectangle 3"/>
          <p:cNvSpPr>
            <a:spLocks noGrp="1" noChangeArrowheads="1"/>
          </p:cNvSpPr>
          <p:nvPr>
            <p:ph type="dt" sz="quarter" idx="1"/>
          </p:nvPr>
        </p:nvSpPr>
        <p:spPr bwMode="auto">
          <a:xfrm>
            <a:off x="3883025"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algn="r" defTabSz="911225">
              <a:defRPr sz="1200" smtClean="0"/>
            </a:lvl1pPr>
          </a:lstStyle>
          <a:p>
            <a:pPr>
              <a:defRPr/>
            </a:pPr>
            <a:endParaRPr lang="en-US"/>
          </a:p>
        </p:txBody>
      </p:sp>
      <p:sp>
        <p:nvSpPr>
          <p:cNvPr id="115716" name="Rectangle 4"/>
          <p:cNvSpPr>
            <a:spLocks noGrp="1" noChangeArrowheads="1"/>
          </p:cNvSpPr>
          <p:nvPr>
            <p:ph type="ftr" sz="quarter" idx="2"/>
          </p:nvPr>
        </p:nvSpPr>
        <p:spPr bwMode="auto">
          <a:xfrm>
            <a:off x="0"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defTabSz="911225">
              <a:defRPr sz="1200" smtClean="0"/>
            </a:lvl1pPr>
          </a:lstStyle>
          <a:p>
            <a:pPr>
              <a:defRPr/>
            </a:pPr>
            <a:endParaRPr lang="en-US"/>
          </a:p>
        </p:txBody>
      </p:sp>
      <p:sp>
        <p:nvSpPr>
          <p:cNvPr id="115717" name="Rectangle 5"/>
          <p:cNvSpPr>
            <a:spLocks noGrp="1" noChangeArrowheads="1"/>
          </p:cNvSpPr>
          <p:nvPr>
            <p:ph type="sldNum" sz="quarter" idx="3"/>
          </p:nvPr>
        </p:nvSpPr>
        <p:spPr bwMode="auto">
          <a:xfrm>
            <a:off x="3883025"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algn="r" defTabSz="911225">
              <a:defRPr sz="1200" smtClean="0"/>
            </a:lvl1pPr>
          </a:lstStyle>
          <a:p>
            <a:pPr>
              <a:defRPr/>
            </a:pPr>
            <a:fld id="{70ACCFC6-FF17-4141-B92D-31A94D29BBB9}"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defTabSz="911225">
              <a:defRPr sz="1200" smtClean="0"/>
            </a:lvl1pPr>
          </a:lstStyle>
          <a:p>
            <a:pPr>
              <a:defRPr/>
            </a:pPr>
            <a:endParaRPr lang="en-US"/>
          </a:p>
        </p:txBody>
      </p:sp>
      <p:sp>
        <p:nvSpPr>
          <p:cNvPr id="71683" name="Rectangle 3"/>
          <p:cNvSpPr>
            <a:spLocks noGrp="1" noChangeArrowheads="1"/>
          </p:cNvSpPr>
          <p:nvPr>
            <p:ph type="dt" idx="1"/>
          </p:nvPr>
        </p:nvSpPr>
        <p:spPr bwMode="auto">
          <a:xfrm>
            <a:off x="3883025"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algn="r" defTabSz="911225">
              <a:defRPr sz="1200" smtClean="0"/>
            </a:lvl1pPr>
          </a:lstStyle>
          <a:p>
            <a:pPr>
              <a:defRPr/>
            </a:pPr>
            <a:endParaRPr lang="en-US"/>
          </a:p>
        </p:txBody>
      </p:sp>
      <p:sp>
        <p:nvSpPr>
          <p:cNvPr id="25604" name="Rectangle 4"/>
          <p:cNvSpPr>
            <a:spLocks noRot="1" noChangeArrowheads="1" noTextEdit="1"/>
          </p:cNvSpPr>
          <p:nvPr>
            <p:ph type="sldImg" idx="2"/>
          </p:nvPr>
        </p:nvSpPr>
        <p:spPr bwMode="auto">
          <a:xfrm>
            <a:off x="1157288" y="681038"/>
            <a:ext cx="4541837" cy="3406775"/>
          </a:xfrm>
          <a:prstGeom prst="rect">
            <a:avLst/>
          </a:prstGeom>
          <a:noFill/>
          <a:ln w="9525">
            <a:solidFill>
              <a:srgbClr val="000000"/>
            </a:solidFill>
            <a:miter lim="800000"/>
            <a:headEnd/>
            <a:tailEnd/>
          </a:ln>
        </p:spPr>
      </p:sp>
      <p:sp>
        <p:nvSpPr>
          <p:cNvPr id="71685" name="Rectangle 5"/>
          <p:cNvSpPr>
            <a:spLocks noGrp="1" noChangeArrowheads="1"/>
          </p:cNvSpPr>
          <p:nvPr>
            <p:ph type="body" sz="quarter" idx="3"/>
          </p:nvPr>
        </p:nvSpPr>
        <p:spPr bwMode="auto">
          <a:xfrm>
            <a:off x="685800" y="4314825"/>
            <a:ext cx="5484813" cy="4087813"/>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686" name="Rectangle 6"/>
          <p:cNvSpPr>
            <a:spLocks noGrp="1" noChangeArrowheads="1"/>
          </p:cNvSpPr>
          <p:nvPr>
            <p:ph type="ftr" sz="quarter" idx="4"/>
          </p:nvPr>
        </p:nvSpPr>
        <p:spPr bwMode="auto">
          <a:xfrm>
            <a:off x="0"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defTabSz="911225">
              <a:defRPr sz="1200" smtClean="0"/>
            </a:lvl1pPr>
          </a:lstStyle>
          <a:p>
            <a:pPr>
              <a:defRPr/>
            </a:pPr>
            <a:endParaRPr lang="en-US"/>
          </a:p>
        </p:txBody>
      </p:sp>
      <p:sp>
        <p:nvSpPr>
          <p:cNvPr id="71687" name="Rectangle 7"/>
          <p:cNvSpPr>
            <a:spLocks noGrp="1" noChangeArrowheads="1"/>
          </p:cNvSpPr>
          <p:nvPr>
            <p:ph type="sldNum" sz="quarter" idx="5"/>
          </p:nvPr>
        </p:nvSpPr>
        <p:spPr bwMode="auto">
          <a:xfrm>
            <a:off x="3883025"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algn="r" defTabSz="911225">
              <a:defRPr sz="1200" smtClean="0"/>
            </a:lvl1pPr>
          </a:lstStyle>
          <a:p>
            <a:pPr>
              <a:defRPr/>
            </a:pPr>
            <a:fld id="{BF68ECA6-405D-45F1-B230-4D97F3566C2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F030A9C4-CB55-4FF4-9ED9-7C85E17C6B22}" type="slidenum">
              <a:rPr lang="en-US"/>
              <a:pPr/>
              <a:t>1</a:t>
            </a:fld>
            <a:endParaRPr lang="en-US"/>
          </a:p>
        </p:txBody>
      </p:sp>
      <p:sp>
        <p:nvSpPr>
          <p:cNvPr id="26627" name="Rectangle 2"/>
          <p:cNvSpPr>
            <a:spLocks noRo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5BCB47F0-8057-4175-A823-B05C6E6D214D}" type="slidenum">
              <a:rPr lang="en-US"/>
              <a:pPr/>
              <a:t>2</a:t>
            </a:fld>
            <a:endParaRPr lang="en-US"/>
          </a:p>
        </p:txBody>
      </p:sp>
      <p:sp>
        <p:nvSpPr>
          <p:cNvPr id="27651" name="Rectangle 2"/>
          <p:cNvSpPr>
            <a:spLocks noRo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238B1620-3D8D-4C12-AE2A-8CD639DCABE5}" type="slidenum">
              <a:rPr lang="en-US"/>
              <a:pPr/>
              <a:t>3</a:t>
            </a:fld>
            <a:endParaRPr lang="en-US"/>
          </a:p>
        </p:txBody>
      </p:sp>
      <p:sp>
        <p:nvSpPr>
          <p:cNvPr id="28675" name="Rectangle 2"/>
          <p:cNvSpPr>
            <a:spLocks noRo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59409E89-1781-4F77-BF2C-9567C8ACB6C0}" type="slidenum">
              <a:rPr lang="en-US"/>
              <a:pPr/>
              <a:t>4</a:t>
            </a:fld>
            <a:endParaRPr lang="en-US"/>
          </a:p>
        </p:txBody>
      </p:sp>
      <p:sp>
        <p:nvSpPr>
          <p:cNvPr id="29699" name="Rectangle 2"/>
          <p:cNvSpPr>
            <a:spLocks noRo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A3CE555D-86BA-4577-8ED1-6054A5023263}" type="slidenum">
              <a:rPr lang="en-US"/>
              <a:pPr/>
              <a:t>5</a:t>
            </a:fld>
            <a:endParaRPr lang="en-US"/>
          </a:p>
        </p:txBody>
      </p:sp>
      <p:sp>
        <p:nvSpPr>
          <p:cNvPr id="30723" name="Rectangle 2"/>
          <p:cNvSpPr>
            <a:spLocks noRo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7072F552-B3FD-46D1-BBF3-8E1E2DA1F7E6}" type="slidenum">
              <a:rPr lang="en-US"/>
              <a:pPr/>
              <a:t>6</a:t>
            </a:fld>
            <a:endParaRPr lang="en-US"/>
          </a:p>
        </p:txBody>
      </p:sp>
      <p:sp>
        <p:nvSpPr>
          <p:cNvPr id="31747" name="Rectangle 2"/>
          <p:cNvSpPr>
            <a:spLocks noRo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sz="2000" smtClean="0"/>
              <a:t>Amateur Astronomers – What are they?</a:t>
            </a:r>
          </a:p>
          <a:p>
            <a:pPr eaLnBrk="1" hangingPunct="1"/>
            <a:endParaRPr lang="en-US" sz="2000" smtClean="0"/>
          </a:p>
          <a:p>
            <a:pPr eaLnBrk="1" hangingPunct="1"/>
            <a:r>
              <a:rPr lang="en-US" sz="2000" smtClean="0"/>
              <a:t>Well, some people stereotype astronomers as nerdy individuals with pocket protectors and taped-up glasses.</a:t>
            </a:r>
          </a:p>
          <a:p>
            <a:pPr eaLnBrk="1" hangingPunct="1"/>
            <a:endParaRPr lang="en-US" sz="2000" smtClean="0"/>
          </a:p>
          <a:p>
            <a:pPr eaLnBrk="1" hangingPunct="1"/>
            <a:r>
              <a:rPr lang="en-US" sz="2000" smtClean="0"/>
              <a:t>I will admit to wearing glasses, but I don’t own a pocket protector.  </a:t>
            </a:r>
            <a:r>
              <a:rPr lang="en-US" sz="4400" smtClean="0"/>
              <a:t>;-)</a:t>
            </a:r>
          </a:p>
          <a:p>
            <a:pPr eaLnBrk="1" hangingPunct="1"/>
            <a:endParaRPr lang="en-US" sz="20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C638BD42-CC61-453B-9B70-F823FE85506B}" type="slidenum">
              <a:rPr lang="en-US"/>
              <a:pPr/>
              <a:t>7</a:t>
            </a:fld>
            <a:endParaRPr lang="en-US"/>
          </a:p>
        </p:txBody>
      </p:sp>
      <p:sp>
        <p:nvSpPr>
          <p:cNvPr id="32771" name="Rectangle 2"/>
          <p:cNvSpPr>
            <a:spLocks noRot="1" noChangeArrowheads="1" noTextEdit="1"/>
          </p:cNvSpPr>
          <p:nvPr>
            <p:ph type="sldImg"/>
          </p:nvPr>
        </p:nvSpPr>
        <p:spPr>
          <a:xfrm>
            <a:off x="1196975" y="765175"/>
            <a:ext cx="4541838" cy="3406775"/>
          </a:xfrm>
          <a:ln/>
        </p:spPr>
      </p:sp>
      <p:sp>
        <p:nvSpPr>
          <p:cNvPr id="32772" name="Rectangle 3"/>
          <p:cNvSpPr>
            <a:spLocks noGrp="1" noChangeArrowheads="1"/>
          </p:cNvSpPr>
          <p:nvPr>
            <p:ph type="body" idx="1"/>
          </p:nvPr>
        </p:nvSpPr>
        <p:spPr>
          <a:noFill/>
          <a:ln/>
        </p:spPr>
        <p:txBody>
          <a:bodyPr/>
          <a:lstStyle/>
          <a:p>
            <a:pPr eaLnBrk="1" hangingPunct="1">
              <a:lnSpc>
                <a:spcPct val="90000"/>
              </a:lnSpc>
            </a:pPr>
            <a:r>
              <a:rPr lang="en-US" sz="2000" smtClean="0"/>
              <a:t>As the slide says, we are ordinary folks . . . With an interest in science, nature, Creation, you name it.  </a:t>
            </a:r>
          </a:p>
          <a:p>
            <a:pPr eaLnBrk="1" hangingPunct="1">
              <a:lnSpc>
                <a:spcPct val="90000"/>
              </a:lnSpc>
            </a:pPr>
            <a:endParaRPr lang="en-US" sz="2000" smtClean="0"/>
          </a:p>
          <a:p>
            <a:pPr eaLnBrk="1" hangingPunct="1">
              <a:lnSpc>
                <a:spcPct val="90000"/>
              </a:lnSpc>
            </a:pPr>
            <a:r>
              <a:rPr lang="en-US" sz="2000" smtClean="0"/>
              <a:t>Some of us are computer geeks, some work in offices or schools, some are students, and some are retired.  We have some ladies in the club, and a lot of guys.  We have a few teenagers, some old men, and a lot of in-between folks.</a:t>
            </a:r>
          </a:p>
          <a:p>
            <a:pPr eaLnBrk="1" hangingPunct="1">
              <a:lnSpc>
                <a:spcPct val="90000"/>
              </a:lnSpc>
            </a:pPr>
            <a:endParaRPr lang="en-US" sz="2000" smtClean="0"/>
          </a:p>
          <a:p>
            <a:pPr eaLnBrk="1" hangingPunct="1">
              <a:lnSpc>
                <a:spcPct val="90000"/>
              </a:lnSpc>
            </a:pPr>
            <a:r>
              <a:rPr lang="en-US" sz="2000" smtClean="0"/>
              <a:t>I know some people think that </a:t>
            </a:r>
            <a:r>
              <a:rPr lang="en-US" sz="2000" u="sng" smtClean="0"/>
              <a:t>science</a:t>
            </a:r>
            <a:r>
              <a:rPr lang="en-US" sz="2000" smtClean="0"/>
              <a:t> is BORING . . .                            </a:t>
            </a:r>
            <a:r>
              <a:rPr lang="en-US" sz="2000" smtClean="0">
                <a:sym typeface="Wingdings" pitchFamily="2" charset="2"/>
              </a:rPr>
              <a:t></a:t>
            </a:r>
            <a:endParaRPr lang="en-US" sz="20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2C94F705-366F-45BF-AC9B-92A206FABD2D}" type="slidenum">
              <a:rPr lang="en-US"/>
              <a:pPr/>
              <a:t>8</a:t>
            </a:fld>
            <a:endParaRPr lang="en-US"/>
          </a:p>
        </p:txBody>
      </p:sp>
      <p:sp>
        <p:nvSpPr>
          <p:cNvPr id="33795" name="Rectangle 2"/>
          <p:cNvSpPr>
            <a:spLocks noRo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r>
              <a:rPr lang="en-US" smtClean="0"/>
              <a:t>.</a:t>
            </a:r>
            <a:r>
              <a:rPr lang="en-US" sz="2000" smtClean="0"/>
              <a:t>. . . But I say that science is FUN!  </a:t>
            </a:r>
            <a:r>
              <a:rPr lang="en-US" sz="2000" smtClean="0">
                <a:sym typeface="Wingdings" pitchFamily="2" charset="2"/>
              </a:rPr>
              <a:t></a:t>
            </a: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512713D2-C05C-4CC0-BE73-44A7E94DD9EF}" type="slidenum">
              <a:rPr lang="en-US"/>
              <a:pPr/>
              <a:t>9</a:t>
            </a:fld>
            <a:endParaRPr lang="en-US"/>
          </a:p>
        </p:txBody>
      </p:sp>
      <p:sp>
        <p:nvSpPr>
          <p:cNvPr id="34819" name="Rectangle 2"/>
          <p:cNvSpPr>
            <a:spLocks noRo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z="2000" smtClean="0"/>
          </a:p>
          <a:p>
            <a:pPr eaLnBrk="1" hangingPunct="1"/>
            <a:endParaRPr lang="en-US" sz="2000" smtClean="0"/>
          </a:p>
          <a:p>
            <a:pPr eaLnBrk="1" hangingPunct="1"/>
            <a:endParaRPr lang="en-US" sz="2000" smtClean="0"/>
          </a:p>
          <a:p>
            <a:pPr eaLnBrk="1" hangingPunct="1"/>
            <a:endParaRPr lang="en-US" sz="2000" smtClean="0"/>
          </a:p>
          <a:p>
            <a:pPr eaLnBrk="1" hangingPunct="1"/>
            <a:endParaRPr lang="en-US" sz="2000" smtClean="0"/>
          </a:p>
          <a:p>
            <a:pPr eaLnBrk="1" hangingPunct="1"/>
            <a:r>
              <a:rPr lang="en-US" sz="2000" smtClean="0"/>
              <a:t>There are many Web sites kids can go to for fun and infromation about science and astronomy.  </a:t>
            </a:r>
          </a:p>
          <a:p>
            <a:pPr eaLnBrk="1" hangingPunct="1"/>
            <a:endParaRPr lang="en-US" sz="2000" smtClean="0"/>
          </a:p>
          <a:p>
            <a:pPr eaLnBrk="1" hangingPunct="1"/>
            <a:r>
              <a:rPr lang="en-US" sz="2000" smtClean="0"/>
              <a:t>Here are just a couple of examples . . . </a:t>
            </a:r>
            <a:r>
              <a:rPr lang="en-US" sz="2000" smtClean="0">
                <a:sym typeface="Wingdings" pitchFamily="2" charset="2"/>
              </a:rPr>
              <a:t></a:t>
            </a:r>
            <a:endParaRPr lang="en-US" sz="20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D4270EAD-5120-4F92-B431-A948FDF82577}" type="slidenum">
              <a:rPr lang="en-US"/>
              <a:pPr/>
              <a:t>10</a:t>
            </a:fld>
            <a:endParaRPr lang="en-US"/>
          </a:p>
        </p:txBody>
      </p:sp>
      <p:sp>
        <p:nvSpPr>
          <p:cNvPr id="35843" name="Rectangle 2"/>
          <p:cNvSpPr>
            <a:spLocks noRo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F08ECFEF-ECB5-4CB4-A300-1710CE97B5D4}" type="slidenum">
              <a:rPr lang="en-US"/>
              <a:pPr/>
              <a:t>11</a:t>
            </a:fld>
            <a:endParaRPr lang="en-US"/>
          </a:p>
        </p:txBody>
      </p:sp>
      <p:sp>
        <p:nvSpPr>
          <p:cNvPr id="36867" name="Rectangle 2"/>
          <p:cNvSpPr>
            <a:spLocks noRo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sz="2000" smtClean="0"/>
              <a:t>You may ask, “what is there to see up in the night sky?  When I look up, I don’t see much of anything.”</a:t>
            </a:r>
          </a:p>
          <a:p>
            <a:pPr eaLnBrk="1" hangingPunct="1"/>
            <a:endParaRPr lang="en-US" sz="2000" smtClean="0"/>
          </a:p>
          <a:p>
            <a:pPr eaLnBrk="1" hangingPunct="1"/>
            <a:r>
              <a:rPr lang="en-US" sz="2000" smtClean="0"/>
              <a:t>LIGHT POLLUTION:  streetlights, car lots, shopping centers, illuminated buildings, “security” lights, decorative lighting, etc., etc.</a:t>
            </a:r>
          </a:p>
          <a:p>
            <a:pPr eaLnBrk="1" hangingPunct="1"/>
            <a:endParaRPr lang="en-US" sz="200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C071D833-EB33-43EC-B0FC-701B327F9490}" type="slidenum">
              <a:rPr lang="en-US"/>
              <a:pPr/>
              <a:t>12</a:t>
            </a:fld>
            <a:endParaRPr lang="en-US"/>
          </a:p>
        </p:txBody>
      </p:sp>
      <p:sp>
        <p:nvSpPr>
          <p:cNvPr id="37891" name="Rectangle 2"/>
          <p:cNvSpPr>
            <a:spLocks noRo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sz="2000" smtClean="0"/>
              <a:t>The Milky Way – looking toward the center of our home galaxy in the summertime.</a:t>
            </a:r>
          </a:p>
          <a:p>
            <a:pPr eaLnBrk="1" hangingPunct="1"/>
            <a:r>
              <a:rPr lang="en-US" sz="2000" smtClean="0"/>
              <a:t>In the winter we are looking toward the outer edge of the galaxy, so it is not quite as bright.</a:t>
            </a:r>
          </a:p>
          <a:p>
            <a:pPr eaLnBrk="1" hangingPunct="1"/>
            <a:endParaRPr lang="en-US" sz="2000" smtClean="0"/>
          </a:p>
          <a:p>
            <a:pPr eaLnBrk="1" hangingPunct="1"/>
            <a:r>
              <a:rPr lang="en-US" sz="2000" smtClean="0"/>
              <a:t>In order to see the Milky Way and more stars, we find it necessary to get out of town, away from the skyglow and light pollution.  We need to drive an hour away to get a decent dark sky.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4076AEB7-4300-402A-8CDB-082CA33A8569}" type="slidenum">
              <a:rPr lang="en-US"/>
              <a:pPr/>
              <a:t>13</a:t>
            </a:fld>
            <a:endParaRPr lang="en-US"/>
          </a:p>
        </p:txBody>
      </p:sp>
      <p:sp>
        <p:nvSpPr>
          <p:cNvPr id="38915" name="Rectangle 2"/>
          <p:cNvSpPr>
            <a:spLocks noRo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sz="4800" smtClean="0"/>
              <a:t>HOW </a:t>
            </a:r>
            <a:r>
              <a:rPr lang="en-US" sz="3200" smtClean="0"/>
              <a:t>can I see . . . </a:t>
            </a:r>
            <a:endParaRPr lang="en-US" sz="480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F00CF27-53D2-424D-8402-0A9D7B0FC9ED}" type="slidenum">
              <a:rPr lang="en-US"/>
              <a:pPr/>
              <a:t>14</a:t>
            </a:fld>
            <a:endParaRPr lang="en-US"/>
          </a:p>
        </p:txBody>
      </p:sp>
      <p:sp>
        <p:nvSpPr>
          <p:cNvPr id="39939" name="Rectangle 2"/>
          <p:cNvSpPr>
            <a:spLocks noRo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lnSpc>
                <a:spcPct val="80000"/>
              </a:lnSpc>
            </a:pPr>
            <a:r>
              <a:rPr lang="en-US" sz="1800" smtClean="0"/>
              <a:t>These are some devices you can use to enhance your eyes’ ability to see faraway objects in the night sky:  Binoculars,  and Telescopes of various types and sizes.</a:t>
            </a:r>
          </a:p>
          <a:p>
            <a:pPr eaLnBrk="1" hangingPunct="1">
              <a:lnSpc>
                <a:spcPct val="80000"/>
              </a:lnSpc>
            </a:pPr>
            <a:endParaRPr lang="en-US" sz="1800" smtClean="0"/>
          </a:p>
          <a:p>
            <a:pPr eaLnBrk="1" hangingPunct="1">
              <a:lnSpc>
                <a:spcPct val="80000"/>
              </a:lnSpc>
            </a:pPr>
            <a:r>
              <a:rPr lang="en-US" sz="1800" smtClean="0"/>
              <a:t>Your next question may well be,  </a:t>
            </a:r>
            <a:r>
              <a:rPr lang="en-US" sz="4000" smtClean="0"/>
              <a:t>“WHAT </a:t>
            </a:r>
            <a:r>
              <a:rPr lang="en-US" sz="2800" smtClean="0"/>
              <a:t>can I expect to see in a dark sky?”</a:t>
            </a:r>
          </a:p>
          <a:p>
            <a:pPr eaLnBrk="1" hangingPunct="1">
              <a:lnSpc>
                <a:spcPct val="80000"/>
              </a:lnSpc>
            </a:pPr>
            <a:r>
              <a:rPr lang="en-US" sz="1800" smtClean="0"/>
              <a:t>Well, there are PLANETS, MOONS, COMETS, and ASTEROIDS in our SOLAR SYSTEM, and STARS, STAR Clusters, and NEBULAS in our GALAXY . . .  And outside our own galaxy, there are countless billions of other galaxies in the far reaches of outer space.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D3FD5FE7-B788-40C3-9FBA-D4EF5B722EB9}" type="slidenum">
              <a:rPr lang="en-US"/>
              <a:pPr/>
              <a:t>15</a:t>
            </a:fld>
            <a:endParaRPr lang="en-US"/>
          </a:p>
        </p:txBody>
      </p:sp>
      <p:sp>
        <p:nvSpPr>
          <p:cNvPr id="40963" name="Rectangle 2"/>
          <p:cNvSpPr>
            <a:spLocks noRo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lnSpc>
                <a:spcPct val="90000"/>
              </a:lnSpc>
            </a:pPr>
            <a:r>
              <a:rPr lang="en-US" sz="1800" smtClean="0"/>
              <a:t>Our SOLAR SYSTEM is the system of planets, moons, asteroids, comets, and other objects that trabvel in orbits around our SUN.  Our Sun has a name, and it is “SOL”.  That’s why it is called the “SOLar system”.  If we lived on a planet orbiting the star Rigel, we would be in the Rigelian System.</a:t>
            </a:r>
          </a:p>
          <a:p>
            <a:pPr eaLnBrk="1" hangingPunct="1">
              <a:lnSpc>
                <a:spcPct val="90000"/>
              </a:lnSpc>
            </a:pPr>
            <a:endParaRPr lang="en-US" sz="1800" smtClean="0"/>
          </a:p>
          <a:p>
            <a:pPr eaLnBrk="1" hangingPunct="1">
              <a:lnSpc>
                <a:spcPct val="90000"/>
              </a:lnSpc>
            </a:pPr>
            <a:r>
              <a:rPr lang="en-US" sz="1800" smtClean="0"/>
              <a:t>You may have heard that Pluto was recently demoted from full planet status to a “Dwarf Planet”.  Many astronomers don’t agree with that decision, and it may change again in a few years.  We’ll wait and see.</a:t>
            </a:r>
          </a:p>
          <a:p>
            <a:pPr eaLnBrk="1" hangingPunct="1">
              <a:lnSpc>
                <a:spcPct val="90000"/>
              </a:lnSpc>
            </a:pPr>
            <a:endParaRPr lang="en-US" sz="1800" smtClean="0"/>
          </a:p>
          <a:p>
            <a:pPr eaLnBrk="1" hangingPunct="1">
              <a:lnSpc>
                <a:spcPct val="90000"/>
              </a:lnSpc>
            </a:pPr>
            <a:r>
              <a:rPr lang="en-US" sz="1800" smtClean="0"/>
              <a:t>Let’s take a quick tour through our solar system. </a:t>
            </a:r>
            <a:r>
              <a:rPr lang="en-US" sz="1800" smtClean="0">
                <a:sym typeface="Wingdings" pitchFamily="2" charset="2"/>
              </a:rPr>
              <a:t></a:t>
            </a:r>
            <a:endParaRPr lang="en-US" sz="18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F4EAC8C7-C63B-4025-91B0-D26BD7DE4325}" type="slidenum">
              <a:rPr lang="en-US"/>
              <a:pPr/>
              <a:t>16</a:t>
            </a:fld>
            <a:endParaRPr lang="en-US"/>
          </a:p>
        </p:txBody>
      </p:sp>
      <p:sp>
        <p:nvSpPr>
          <p:cNvPr id="41987" name="Rectangle 2"/>
          <p:cNvSpPr>
            <a:spLocks noRo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1C9A1D18-1978-4879-B861-1FC5DD605659}" type="slidenum">
              <a:rPr lang="en-US"/>
              <a:pPr/>
              <a:t>17</a:t>
            </a:fld>
            <a:endParaRPr lang="en-US"/>
          </a:p>
        </p:txBody>
      </p:sp>
      <p:sp>
        <p:nvSpPr>
          <p:cNvPr id="43011" name="Rectangle 2"/>
          <p:cNvSpPr>
            <a:spLocks noRo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sz="2000" smtClean="0"/>
              <a:t>These are a few of the celestial objects it is possible to see in tonight’s sky.  We probably won’t see them all, depending on their position in the sky and our location with regard to obstacles such as trees, buildings, and perhaps some cloud cover.</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2DDA97C4-1DB5-44D6-87C5-7F9537E4F6BE}" type="slidenum">
              <a:rPr lang="en-US"/>
              <a:pPr/>
              <a:t>18</a:t>
            </a:fld>
            <a:endParaRPr lang="en-US"/>
          </a:p>
        </p:txBody>
      </p:sp>
      <p:sp>
        <p:nvSpPr>
          <p:cNvPr id="44035" name="Rectangle 2"/>
          <p:cNvSpPr>
            <a:spLocks noRot="1" noChangeArrowheads="1" noTextEdit="1"/>
          </p:cNvSpPr>
          <p:nvPr>
            <p:ph type="sldImg"/>
          </p:nvPr>
        </p:nvSpPr>
        <p:spPr>
          <a:ln/>
        </p:spPr>
      </p:sp>
      <p:sp>
        <p:nvSpPr>
          <p:cNvPr id="44036" name="Rectangle 3"/>
          <p:cNvSpPr>
            <a:spLocks noGrp="1" noChangeArrowheads="1"/>
          </p:cNvSpPr>
          <p:nvPr>
            <p:ph type="body" idx="1"/>
          </p:nvPr>
        </p:nvSpPr>
        <p:spPr>
          <a:xfrm>
            <a:off x="663575" y="4313238"/>
            <a:ext cx="5484813" cy="4087812"/>
          </a:xfrm>
          <a:noFill/>
          <a:ln/>
        </p:spPr>
        <p:txBody>
          <a:bodyPr/>
          <a:lstStyle/>
          <a:p>
            <a:pPr eaLnBrk="1" hangingPunct="1"/>
            <a:r>
              <a:rPr lang="en-US" sz="2000" smtClean="0"/>
              <a:t>If we had low horizons all around, like out on the ocean, here is what you could see tonight.  This sky chart shows the major constellations, groupings of stars that men have named over the centuries, to help us be more familiar with our starry tapestry above.</a:t>
            </a:r>
          </a:p>
          <a:p>
            <a:pPr eaLnBrk="1" hangingPunct="1"/>
            <a:endParaRPr lang="en-US" sz="2000" smtClean="0"/>
          </a:p>
          <a:p>
            <a:pPr eaLnBrk="1" hangingPunct="1"/>
            <a:r>
              <a:rPr lang="en-US" sz="2000" smtClean="0"/>
              <a:t>If conditions outside permit, we will point out some of these constellations to you.</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A717416C-D91D-44A7-829C-7EFF5E015514}" type="slidenum">
              <a:rPr lang="en-US"/>
              <a:pPr/>
              <a:t>19</a:t>
            </a:fld>
            <a:endParaRPr lang="en-US"/>
          </a:p>
        </p:txBody>
      </p:sp>
      <p:sp>
        <p:nvSpPr>
          <p:cNvPr id="45059" name="Rectangle 2"/>
          <p:cNvSpPr>
            <a:spLocks noRo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CB9E8BC-E04D-4C2A-9566-26A9DFC2136C}" type="slidenum">
              <a:rPr lang="en-US"/>
              <a:pPr/>
              <a:t>20</a:t>
            </a:fld>
            <a:endParaRPr lang="en-US"/>
          </a:p>
        </p:txBody>
      </p:sp>
      <p:sp>
        <p:nvSpPr>
          <p:cNvPr id="46083" name="Rectangle 2"/>
          <p:cNvSpPr>
            <a:spLocks noRo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FB7FC27D-95DD-45EA-94FF-9C90389BE414}" type="slidenum">
              <a:rPr lang="en-US"/>
              <a:pPr/>
              <a:t>21</a:t>
            </a:fld>
            <a:endParaRPr lang="en-US"/>
          </a:p>
        </p:txBody>
      </p:sp>
      <p:sp>
        <p:nvSpPr>
          <p:cNvPr id="47107" name="Rectangle 2"/>
          <p:cNvSpPr>
            <a:spLocks noRo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6F239D59-5430-4391-ACCA-CB9B03736AAE}" type="slidenum">
              <a:rPr lang="en-US"/>
              <a:pPr/>
              <a:t>22</a:t>
            </a:fld>
            <a:endParaRPr lang="en-US"/>
          </a:p>
        </p:txBody>
      </p:sp>
      <p:sp>
        <p:nvSpPr>
          <p:cNvPr id="48131" name="Rectangle 2"/>
          <p:cNvSpPr>
            <a:spLocks noRo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0E37E6CD-AECC-4D0C-A3E2-A7B36B06ABF6}" type="slidenum">
              <a:rPr lang="en-US"/>
              <a:pPr/>
              <a:t>23</a:t>
            </a:fld>
            <a:endParaRPr lang="en-US"/>
          </a:p>
        </p:txBody>
      </p:sp>
      <p:sp>
        <p:nvSpPr>
          <p:cNvPr id="49155" name="Rectangle 2"/>
          <p:cNvSpPr>
            <a:spLocks noRo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Text, and 2 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4100" name="Picture 8" descr="BackGround Base"/>
          <p:cNvPicPr>
            <a:picLocks noChangeAspect="1" noChangeArrowheads="1"/>
          </p:cNvPicPr>
          <p:nvPr userDrawn="1"/>
        </p:nvPicPr>
        <p:blipFill>
          <a:blip r:embed="rId8"/>
          <a:srcRect/>
          <a:stretch>
            <a:fillRect/>
          </a:stretch>
        </p:blipFill>
        <p:spPr bwMode="auto">
          <a:xfrm>
            <a:off x="0" y="0"/>
            <a:ext cx="9164638" cy="6858000"/>
          </a:xfrm>
          <a:prstGeom prst="rect">
            <a:avLst/>
          </a:prstGeom>
          <a:noFill/>
          <a:ln w="9525">
            <a:noFill/>
            <a:miter lim="800000"/>
            <a:headEnd/>
            <a:tailEnd/>
          </a:ln>
        </p:spPr>
      </p:pic>
      <p:sp>
        <p:nvSpPr>
          <p:cNvPr id="1033" name="Text Box 9"/>
          <p:cNvSpPr txBox="1">
            <a:spLocks noChangeArrowheads="1"/>
          </p:cNvSpPr>
          <p:nvPr userDrawn="1"/>
        </p:nvSpPr>
        <p:spPr bwMode="auto">
          <a:xfrm>
            <a:off x="3117850" y="6383338"/>
            <a:ext cx="5248275" cy="274637"/>
          </a:xfrm>
          <a:prstGeom prst="rect">
            <a:avLst/>
          </a:prstGeom>
          <a:noFill/>
          <a:ln w="9525">
            <a:noFill/>
            <a:miter lim="800000"/>
            <a:headEnd/>
            <a:tailEnd/>
          </a:ln>
          <a:effectLst/>
        </p:spPr>
        <p:txBody>
          <a:bodyPr wrap="none">
            <a:spAutoFit/>
          </a:bodyPr>
          <a:lstStyle/>
          <a:p>
            <a:pPr>
              <a:defRPr/>
            </a:pPr>
            <a:r>
              <a:rPr lang="en-US" sz="1200" b="1" dirty="0">
                <a:solidFill>
                  <a:schemeClr val="bg1"/>
                </a:solidFill>
                <a:latin typeface="OCR A Extended" pitchFamily="50" charset="0"/>
              </a:rPr>
              <a:t>Norfolk Botanical Garden / Back Bay Amateur Astronomers</a:t>
            </a:r>
          </a:p>
        </p:txBody>
      </p:sp>
      <p:pic>
        <p:nvPicPr>
          <p:cNvPr id="4102" name="Picture 11" descr="BBAA"/>
          <p:cNvPicPr>
            <a:picLocks noChangeAspect="1" noChangeArrowheads="1"/>
          </p:cNvPicPr>
          <p:nvPr userDrawn="1"/>
        </p:nvPicPr>
        <p:blipFill>
          <a:blip r:embed="rId9"/>
          <a:srcRect/>
          <a:stretch>
            <a:fillRect/>
          </a:stretch>
        </p:blipFill>
        <p:spPr bwMode="auto">
          <a:xfrm>
            <a:off x="8458200" y="114300"/>
            <a:ext cx="630238" cy="6207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audio" Target="../media/audio1.wav"/><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9.jpeg"/><Relationship Id="rId2" Type="http://schemas.openxmlformats.org/officeDocument/2006/relationships/slideLayout" Target="../slideLayouts/slideLayout5.xml"/><Relationship Id="rId1" Type="http://schemas.openxmlformats.org/officeDocument/2006/relationships/audio" Target="../media/audio2.wav"/><Relationship Id="rId6" Type="http://schemas.openxmlformats.org/officeDocument/2006/relationships/image" Target="../media/image6.pn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audio" Target="../media/audio3.wav"/><Relationship Id="rId5" Type="http://schemas.openxmlformats.org/officeDocument/2006/relationships/image" Target="../media/image13.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audio" Target="../media/audio4.wav"/><Relationship Id="rId5" Type="http://schemas.openxmlformats.org/officeDocument/2006/relationships/image" Target="../media/image13.pn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hyperlink" Target="http://www.nasa.gov/audience/forkids/kidsclub/flash/index.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21.gif"/><Relationship Id="rId3" Type="http://schemas.openxmlformats.org/officeDocument/2006/relationships/notesSlide" Target="../notesSlides/notesSlide13.xml"/><Relationship Id="rId7" Type="http://schemas.openxmlformats.org/officeDocument/2006/relationships/image" Target="../media/image20.gif"/><Relationship Id="rId2" Type="http://schemas.openxmlformats.org/officeDocument/2006/relationships/slideLayout" Target="../slideLayouts/slideLayout2.xml"/><Relationship Id="rId1" Type="http://schemas.openxmlformats.org/officeDocument/2006/relationships/audio" Target="../media/audio5.wav"/><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7.gif"/><Relationship Id="rId9"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4.xml"/><Relationship Id="rId7"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5.jpeg"/><Relationship Id="rId11" Type="http://schemas.openxmlformats.org/officeDocument/2006/relationships/image" Target="../media/image29.png"/><Relationship Id="rId5" Type="http://schemas.openxmlformats.org/officeDocument/2006/relationships/oleObject" Target="../embeddings/oleObject2.bin"/><Relationship Id="rId10" Type="http://schemas.openxmlformats.org/officeDocument/2006/relationships/image" Target="../media/image28.png"/><Relationship Id="rId4" Type="http://schemas.openxmlformats.org/officeDocument/2006/relationships/image" Target="../media/image24.jpeg"/><Relationship Id="rId9"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audio" Target="../media/audio6.wav"/><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audio" Target="../media/audio7.wav"/><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audio" Target="../media/audio7.wav"/><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457200" y="92075"/>
            <a:ext cx="6892925" cy="522288"/>
          </a:xfrm>
          <a:prstGeom prst="rect">
            <a:avLst/>
          </a:prstGeom>
          <a:noFill/>
          <a:ln w="9525">
            <a:noFill/>
            <a:miter lim="800000"/>
            <a:headEnd/>
            <a:tailEnd/>
          </a:ln>
        </p:spPr>
        <p:txBody>
          <a:bodyPr wrap="none">
            <a:spAutoFit/>
          </a:bodyPr>
          <a:lstStyle/>
          <a:p>
            <a:r>
              <a:rPr lang="en-US" sz="2800" b="1">
                <a:solidFill>
                  <a:srgbClr val="33CC33"/>
                </a:solidFill>
                <a:latin typeface="OCR A Extended" pitchFamily="50" charset="0"/>
              </a:rPr>
              <a:t>GardenStars – February 24, 2007</a:t>
            </a:r>
          </a:p>
        </p:txBody>
      </p:sp>
      <p:sp>
        <p:nvSpPr>
          <p:cNvPr id="2060" name="Text Box 12"/>
          <p:cNvSpPr txBox="1">
            <a:spLocks noChangeArrowheads="1"/>
          </p:cNvSpPr>
          <p:nvPr/>
        </p:nvSpPr>
        <p:spPr bwMode="auto">
          <a:xfrm>
            <a:off x="1447800" y="1447800"/>
            <a:ext cx="6261100" cy="1371600"/>
          </a:xfrm>
          <a:prstGeom prst="rect">
            <a:avLst/>
          </a:prstGeom>
          <a:noFill/>
          <a:ln w="9525">
            <a:noFill/>
            <a:miter lim="800000"/>
            <a:headEnd/>
            <a:tailEnd/>
          </a:ln>
        </p:spPr>
        <p:txBody>
          <a:bodyPr wrap="none">
            <a:spAutoFit/>
          </a:bodyPr>
          <a:lstStyle/>
          <a:p>
            <a:pPr algn="ctr"/>
            <a:r>
              <a:rPr lang="en-US" sz="3600" b="1">
                <a:solidFill>
                  <a:srgbClr val="33CC33"/>
                </a:solidFill>
                <a:latin typeface="OCR A Extended" pitchFamily="50" charset="0"/>
              </a:rPr>
              <a:t>Welcome to GardenStars</a:t>
            </a:r>
          </a:p>
          <a:p>
            <a:pPr algn="ctr"/>
            <a:endParaRPr lang="en-US" sz="2400" b="1">
              <a:solidFill>
                <a:srgbClr val="33CC33"/>
              </a:solidFill>
              <a:latin typeface="OCR A Extended" pitchFamily="50" charset="0"/>
            </a:endParaRPr>
          </a:p>
          <a:p>
            <a:pPr algn="ctr"/>
            <a:r>
              <a:rPr lang="en-US" sz="2400" b="1">
                <a:solidFill>
                  <a:srgbClr val="33CC33"/>
                </a:solidFill>
                <a:latin typeface="OCR A Extended" pitchFamily="50" charset="0"/>
              </a:rPr>
              <a:t>An Evening Under the Stars</a:t>
            </a:r>
          </a:p>
        </p:txBody>
      </p:sp>
      <p:sp>
        <p:nvSpPr>
          <p:cNvPr id="2061" name="Text Box 13"/>
          <p:cNvSpPr txBox="1">
            <a:spLocks noChangeArrowheads="1"/>
          </p:cNvSpPr>
          <p:nvPr/>
        </p:nvSpPr>
        <p:spPr bwMode="auto">
          <a:xfrm>
            <a:off x="1997075" y="3275013"/>
            <a:ext cx="5340350" cy="1736725"/>
          </a:xfrm>
          <a:prstGeom prst="rect">
            <a:avLst/>
          </a:prstGeom>
          <a:noFill/>
          <a:ln w="9525">
            <a:noFill/>
            <a:miter lim="800000"/>
            <a:headEnd/>
            <a:tailEnd/>
          </a:ln>
        </p:spPr>
        <p:txBody>
          <a:bodyPr wrap="none">
            <a:spAutoFit/>
          </a:bodyPr>
          <a:lstStyle/>
          <a:p>
            <a:pPr algn="ctr"/>
            <a:r>
              <a:rPr lang="en-US" sz="1800" b="1">
                <a:solidFill>
                  <a:srgbClr val="FFFF66"/>
                </a:solidFill>
                <a:latin typeface="OCR A Extended" pitchFamily="50" charset="0"/>
              </a:rPr>
              <a:t>Presented by</a:t>
            </a:r>
          </a:p>
          <a:p>
            <a:pPr algn="ctr"/>
            <a:endParaRPr lang="en-US" sz="1800" b="1">
              <a:solidFill>
                <a:srgbClr val="FFFF66"/>
              </a:solidFill>
              <a:latin typeface="OCR A Extended" pitchFamily="50" charset="0"/>
            </a:endParaRPr>
          </a:p>
          <a:p>
            <a:pPr algn="ctr"/>
            <a:r>
              <a:rPr lang="en-US" sz="2400" b="1">
                <a:solidFill>
                  <a:srgbClr val="FFFF66"/>
                </a:solidFill>
                <a:latin typeface="OCR A Extended" pitchFamily="50" charset="0"/>
              </a:rPr>
              <a:t>The Norfolk Botanical Garden</a:t>
            </a:r>
          </a:p>
          <a:p>
            <a:pPr algn="ctr"/>
            <a:r>
              <a:rPr lang="en-US" sz="2400" b="1">
                <a:solidFill>
                  <a:srgbClr val="FFFF66"/>
                </a:solidFill>
                <a:latin typeface="OCR A Extended" pitchFamily="50" charset="0"/>
              </a:rPr>
              <a:t>And</a:t>
            </a:r>
          </a:p>
          <a:p>
            <a:pPr algn="ctr"/>
            <a:r>
              <a:rPr lang="en-US" sz="2400" b="1">
                <a:solidFill>
                  <a:srgbClr val="FFFF66"/>
                </a:solidFill>
                <a:latin typeface="OCR A Extended" pitchFamily="50" charset="0"/>
              </a:rPr>
              <a:t>Back Bay Amateur Astronomers</a:t>
            </a:r>
          </a:p>
        </p:txBody>
      </p:sp>
      <p:pic>
        <p:nvPicPr>
          <p:cNvPr id="1030" name="Picture 15" descr="BBAA-Sm-ani"/>
          <p:cNvPicPr>
            <a:picLocks noChangeAspect="1" noChangeArrowheads="1" noCrop="1"/>
          </p:cNvPicPr>
          <p:nvPr/>
        </p:nvPicPr>
        <p:blipFill>
          <a:blip r:embed="rId4"/>
          <a:srcRect/>
          <a:stretch>
            <a:fillRect/>
          </a:stretch>
        </p:blipFill>
        <p:spPr bwMode="auto">
          <a:xfrm>
            <a:off x="7315200" y="4895850"/>
            <a:ext cx="1428750" cy="1428750"/>
          </a:xfrm>
          <a:prstGeom prst="rect">
            <a:avLst/>
          </a:prstGeom>
          <a:noFill/>
          <a:ln w="9525">
            <a:noFill/>
            <a:miter lim="800000"/>
            <a:headEnd/>
            <a:tailEnd/>
          </a:ln>
        </p:spPr>
      </p:pic>
      <p:graphicFrame>
        <p:nvGraphicFramePr>
          <p:cNvPr id="1026" name="Object 16"/>
          <p:cNvGraphicFramePr>
            <a:graphicFrameLocks noChangeAspect="1"/>
          </p:cNvGraphicFramePr>
          <p:nvPr/>
        </p:nvGraphicFramePr>
        <p:xfrm>
          <a:off x="609600" y="5038725"/>
          <a:ext cx="1454150" cy="1285875"/>
        </p:xfrm>
        <a:graphic>
          <a:graphicData uri="http://schemas.openxmlformats.org/presentationml/2006/ole">
            <p:oleObj spid="_x0000_s1026" name="Image" r:id="rId5" imgW="2095238" imgH="1853315" progId="Photoshop.Image.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053"/>
                                        </p:tgtEl>
                                        <p:attrNameLst>
                                          <p:attrName>style.visibility</p:attrName>
                                        </p:attrNameLst>
                                      </p:cBhvr>
                                      <p:to>
                                        <p:strVal val="visible"/>
                                      </p:to>
                                    </p:set>
                                    <p:anim calcmode="discrete" valueType="clr">
                                      <p:cBhvr override="childStyle">
                                        <p:cTn id="7" dur="80"/>
                                        <p:tgtEl>
                                          <p:spTgt spid="205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53"/>
                                        </p:tgtEl>
                                        <p:attrNameLst>
                                          <p:attrName>fillcolor</p:attrName>
                                        </p:attrNameLst>
                                      </p:cBhvr>
                                      <p:tavLst>
                                        <p:tav tm="0">
                                          <p:val>
                                            <p:clrVal>
                                              <a:schemeClr val="accent2"/>
                                            </p:clrVal>
                                          </p:val>
                                        </p:tav>
                                        <p:tav tm="50000">
                                          <p:val>
                                            <p:clrVal>
                                              <a:schemeClr val="hlink"/>
                                            </p:clrVal>
                                          </p:val>
                                        </p:tav>
                                      </p:tavLst>
                                    </p:anim>
                                    <p:set>
                                      <p:cBhvr>
                                        <p:cTn id="9" dur="80"/>
                                        <p:tgtEl>
                                          <p:spTgt spid="2053"/>
                                        </p:tgtEl>
                                        <p:attrNameLst>
                                          <p:attrName>fill.type</p:attrName>
                                        </p:attrNameLst>
                                      </p:cBhvr>
                                      <p:to>
                                        <p:strVal val="solid"/>
                                      </p:to>
                                    </p:set>
                                  </p:childTnLst>
                                </p:cTn>
                              </p:par>
                            </p:childTnLst>
                          </p:cTn>
                        </p:par>
                        <p:par>
                          <p:cTn id="10" fill="hold">
                            <p:stCondLst>
                              <p:cond delay="11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2060"/>
                                        </p:tgtEl>
                                        <p:attrNameLst>
                                          <p:attrName>style.visibility</p:attrName>
                                        </p:attrNameLst>
                                      </p:cBhvr>
                                      <p:to>
                                        <p:strVal val="visible"/>
                                      </p:to>
                                    </p:set>
                                    <p:anim calcmode="discrete" valueType="clr">
                                      <p:cBhvr override="childStyle">
                                        <p:cTn id="13" dur="80"/>
                                        <p:tgtEl>
                                          <p:spTgt spid="2060"/>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060"/>
                                        </p:tgtEl>
                                        <p:attrNameLst>
                                          <p:attrName>fillcolor</p:attrName>
                                        </p:attrNameLst>
                                      </p:cBhvr>
                                      <p:tavLst>
                                        <p:tav tm="0">
                                          <p:val>
                                            <p:clrVal>
                                              <a:schemeClr val="accent2"/>
                                            </p:clrVal>
                                          </p:val>
                                        </p:tav>
                                        <p:tav tm="50000">
                                          <p:val>
                                            <p:clrVal>
                                              <a:schemeClr val="hlink"/>
                                            </p:clrVal>
                                          </p:val>
                                        </p:tav>
                                      </p:tavLst>
                                    </p:anim>
                                    <p:set>
                                      <p:cBhvr>
                                        <p:cTn id="15" dur="80"/>
                                        <p:tgtEl>
                                          <p:spTgt spid="2060"/>
                                        </p:tgtEl>
                                        <p:attrNameLst>
                                          <p:attrName>fill.type</p:attrName>
                                        </p:attrNameLst>
                                      </p:cBhvr>
                                      <p:to>
                                        <p:strVal val="solid"/>
                                      </p:to>
                                    </p:set>
                                  </p:childTnLst>
                                </p:cTn>
                              </p:par>
                            </p:childTnLst>
                          </p:cTn>
                        </p:par>
                        <p:par>
                          <p:cTn id="16" fill="hold">
                            <p:stCondLst>
                              <p:cond delay="284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2061"/>
                                        </p:tgtEl>
                                        <p:attrNameLst>
                                          <p:attrName>style.visibility</p:attrName>
                                        </p:attrNameLst>
                                      </p:cBhvr>
                                      <p:to>
                                        <p:strVal val="visible"/>
                                      </p:to>
                                    </p:set>
                                    <p:anim calcmode="discrete" valueType="clr">
                                      <p:cBhvr override="childStyle">
                                        <p:cTn id="19" dur="80"/>
                                        <p:tgtEl>
                                          <p:spTgt spid="2061"/>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061"/>
                                        </p:tgtEl>
                                        <p:attrNameLst>
                                          <p:attrName>fillcolor</p:attrName>
                                        </p:attrNameLst>
                                      </p:cBhvr>
                                      <p:tavLst>
                                        <p:tav tm="0">
                                          <p:val>
                                            <p:clrVal>
                                              <a:schemeClr val="accent2"/>
                                            </p:clrVal>
                                          </p:val>
                                        </p:tav>
                                        <p:tav tm="50000">
                                          <p:val>
                                            <p:clrVal>
                                              <a:schemeClr val="hlink"/>
                                            </p:clrVal>
                                          </p:val>
                                        </p:tav>
                                      </p:tavLst>
                                    </p:anim>
                                    <p:set>
                                      <p:cBhvr>
                                        <p:cTn id="21" dur="80"/>
                                        <p:tgtEl>
                                          <p:spTgt spid="206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60" grpId="0"/>
      <p:bldP spid="2061"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457200" y="92075"/>
            <a:ext cx="7110413" cy="522288"/>
          </a:xfrm>
        </p:spPr>
        <p:txBody>
          <a:bodyPr wrap="none">
            <a:spAutoFit/>
          </a:bodyPr>
          <a:lstStyle/>
          <a:p>
            <a:pPr algn="l" eaLnBrk="1" hangingPunct="1">
              <a:defRPr/>
            </a:pPr>
            <a:r>
              <a:rPr lang="en-US" sz="2800" b="1" kern="1200" dirty="0" smtClean="0">
                <a:solidFill>
                  <a:srgbClr val="33CC33"/>
                </a:solidFill>
                <a:latin typeface="OCR A Extended" pitchFamily="50" charset="0"/>
                <a:ea typeface="+mn-ea"/>
                <a:cs typeface="+mn-cs"/>
              </a:rPr>
              <a:t>The Back Bay Amateur Astronomers</a:t>
            </a:r>
          </a:p>
        </p:txBody>
      </p:sp>
      <p:sp>
        <p:nvSpPr>
          <p:cNvPr id="5123" name="Rectangle 3"/>
          <p:cNvSpPr>
            <a:spLocks noGrp="1" noChangeArrowheads="1"/>
          </p:cNvSpPr>
          <p:nvPr>
            <p:ph type="body" sz="half" idx="4294967295"/>
          </p:nvPr>
        </p:nvSpPr>
        <p:spPr>
          <a:xfrm>
            <a:off x="596900" y="4062413"/>
            <a:ext cx="5300663" cy="2092325"/>
          </a:xfrm>
        </p:spPr>
        <p:txBody>
          <a:bodyPr/>
          <a:lstStyle/>
          <a:p>
            <a:pPr eaLnBrk="1" hangingPunct="1">
              <a:buFontTx/>
              <a:buNone/>
            </a:pPr>
            <a:r>
              <a:rPr lang="en-US" smtClean="0">
                <a:solidFill>
                  <a:schemeClr val="bg1"/>
                </a:solidFill>
              </a:rPr>
              <a:t>	The Back Bay Amateur Astronomers </a:t>
            </a:r>
            <a:br>
              <a:rPr lang="en-US" smtClean="0">
                <a:solidFill>
                  <a:schemeClr val="bg1"/>
                </a:solidFill>
              </a:rPr>
            </a:br>
            <a:r>
              <a:rPr lang="en-US" smtClean="0">
                <a:solidFill>
                  <a:schemeClr val="bg1"/>
                </a:solidFill>
              </a:rPr>
              <a:t>PO Box 9877</a:t>
            </a:r>
          </a:p>
          <a:p>
            <a:pPr eaLnBrk="1" hangingPunct="1">
              <a:buFontTx/>
              <a:buNone/>
            </a:pPr>
            <a:r>
              <a:rPr lang="en-US" smtClean="0">
                <a:solidFill>
                  <a:schemeClr val="bg1"/>
                </a:solidFill>
              </a:rPr>
              <a:t>	Virginia Beach, VA 23450</a:t>
            </a:r>
          </a:p>
        </p:txBody>
      </p:sp>
      <p:sp>
        <p:nvSpPr>
          <p:cNvPr id="5124" name="Text Box 4"/>
          <p:cNvSpPr txBox="1">
            <a:spLocks noChangeArrowheads="1"/>
          </p:cNvSpPr>
          <p:nvPr/>
        </p:nvSpPr>
        <p:spPr bwMode="auto">
          <a:xfrm>
            <a:off x="654050" y="1296988"/>
            <a:ext cx="3962400" cy="1554162"/>
          </a:xfrm>
          <a:prstGeom prst="rect">
            <a:avLst/>
          </a:prstGeom>
          <a:noFill/>
          <a:ln w="9525">
            <a:noFill/>
            <a:miter lim="800000"/>
            <a:headEnd/>
            <a:tailEnd/>
          </a:ln>
        </p:spPr>
        <p:txBody>
          <a:bodyPr>
            <a:spAutoFit/>
          </a:bodyPr>
          <a:lstStyle/>
          <a:p>
            <a:r>
              <a:rPr lang="en-US" sz="3200">
                <a:solidFill>
                  <a:schemeClr val="bg1"/>
                </a:solidFill>
              </a:rPr>
              <a:t>Bringing Astronomy to the People of Hampton Roads</a:t>
            </a:r>
          </a:p>
        </p:txBody>
      </p:sp>
      <p:pic>
        <p:nvPicPr>
          <p:cNvPr id="48133" name="Picture 5" descr="BBAA-cleaned"/>
          <p:cNvPicPr>
            <a:picLocks noChangeAspect="1" noChangeArrowheads="1"/>
          </p:cNvPicPr>
          <p:nvPr>
            <p:ph sz="quarter" idx="4294967295"/>
          </p:nvPr>
        </p:nvPicPr>
        <p:blipFill>
          <a:blip r:embed="rId4"/>
          <a:srcRect/>
          <a:stretch>
            <a:fillRect/>
          </a:stretch>
        </p:blipFill>
        <p:spPr>
          <a:xfrm>
            <a:off x="4914900" y="1085850"/>
            <a:ext cx="3810000" cy="3660775"/>
          </a:xfrm>
          <a:noFill/>
        </p:spPr>
      </p:pic>
      <p:pic>
        <p:nvPicPr>
          <p:cNvPr id="48137" name="Picture 9">
            <a:hlinkClick r:id="" action="ppaction://media"/>
          </p:cNvPr>
          <p:cNvPicPr>
            <a:picLocks noRot="1" noChangeAspect="1" noChangeArrowheads="1"/>
          </p:cNvPicPr>
          <p:nvPr>
            <a:wavAudioFile r:embed="rId1" name="tada2.wav"/>
          </p:nvPr>
        </p:nvPicPr>
        <p:blipFill>
          <a:blip r:embed="rId5"/>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00"/>
                                  </p:stCondLst>
                                  <p:childTnLst>
                                    <p:cmd type="call" cmd="playFrom(0.0)">
                                      <p:cBhvr>
                                        <p:cTn id="6" dur="1939" fill="hold"/>
                                        <p:tgtEl>
                                          <p:spTgt spid="48137"/>
                                        </p:tgtEl>
                                      </p:cBhvr>
                                    </p:cmd>
                                  </p:childTnLst>
                                </p:cTn>
                              </p:par>
                              <p:par>
                                <p:cTn id="7" presetID="2" presetClass="entr" presetSubtype="8" fill="hold" nodeType="withEffect">
                                  <p:stCondLst>
                                    <p:cond delay="0"/>
                                  </p:stCondLst>
                                  <p:childTnLst>
                                    <p:set>
                                      <p:cBhvr>
                                        <p:cTn id="8" dur="1" fill="hold">
                                          <p:stCondLst>
                                            <p:cond delay="0"/>
                                          </p:stCondLst>
                                        </p:cTn>
                                        <p:tgtEl>
                                          <p:spTgt spid="48133"/>
                                        </p:tgtEl>
                                        <p:attrNameLst>
                                          <p:attrName>style.visibility</p:attrName>
                                        </p:attrNameLst>
                                      </p:cBhvr>
                                      <p:to>
                                        <p:strVal val="visible"/>
                                      </p:to>
                                    </p:set>
                                    <p:anim calcmode="lin" valueType="num">
                                      <p:cBhvr additive="base">
                                        <p:cTn id="9" dur="250" fill="hold"/>
                                        <p:tgtEl>
                                          <p:spTgt spid="48133"/>
                                        </p:tgtEl>
                                        <p:attrNameLst>
                                          <p:attrName>ppt_x</p:attrName>
                                        </p:attrNameLst>
                                      </p:cBhvr>
                                      <p:tavLst>
                                        <p:tav tm="0">
                                          <p:val>
                                            <p:strVal val="0-#ppt_w/2"/>
                                          </p:val>
                                        </p:tav>
                                        <p:tav tm="100000">
                                          <p:val>
                                            <p:strVal val="#ppt_x"/>
                                          </p:val>
                                        </p:tav>
                                      </p:tavLst>
                                    </p:anim>
                                    <p:anim calcmode="lin" valueType="num">
                                      <p:cBhvr additive="base">
                                        <p:cTn id="10" dur="250" fill="hold"/>
                                        <p:tgtEl>
                                          <p:spTgt spid="48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1" fill="hold" display="0">
                  <p:stCondLst>
                    <p:cond delay="indefinite"/>
                  </p:stCondLst>
                  <p:endCondLst>
                    <p:cond evt="onNext" delay="0">
                      <p:tgtEl>
                        <p:sldTgt/>
                      </p:tgtEl>
                    </p:cond>
                    <p:cond evt="onPrev" delay="0">
                      <p:tgtEl>
                        <p:sldTgt/>
                      </p:tgtEl>
                    </p:cond>
                    <p:cond evt="onStopAudio" delay="0">
                      <p:tgtEl>
                        <p:sldTgt/>
                      </p:tgtEl>
                    </p:cond>
                  </p:endCondLst>
                </p:cTn>
                <p:tgtEl>
                  <p:spTgt spid="4813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457200" y="92075"/>
            <a:ext cx="6892925" cy="522288"/>
          </a:xfrm>
        </p:spPr>
        <p:txBody>
          <a:bodyPr wrap="none">
            <a:spAutoFit/>
          </a:bodyPr>
          <a:lstStyle/>
          <a:p>
            <a:pPr algn="l" eaLnBrk="1" hangingPunct="1">
              <a:defRPr/>
            </a:pPr>
            <a:r>
              <a:rPr lang="en-US" sz="2800" b="1" kern="1200" dirty="0" smtClean="0">
                <a:solidFill>
                  <a:srgbClr val="33CC33"/>
                </a:solidFill>
                <a:latin typeface="OCR A Extended" pitchFamily="50" charset="0"/>
                <a:ea typeface="+mn-ea"/>
                <a:cs typeface="+mn-cs"/>
              </a:rPr>
              <a:t>Your “Solar System Ambassadors”</a:t>
            </a:r>
          </a:p>
        </p:txBody>
      </p:sp>
      <p:sp>
        <p:nvSpPr>
          <p:cNvPr id="6147" name="Rectangle 3"/>
          <p:cNvSpPr>
            <a:spLocks noGrp="1" noChangeArrowheads="1"/>
          </p:cNvSpPr>
          <p:nvPr>
            <p:ph type="body" sz="half" idx="4294967295"/>
          </p:nvPr>
        </p:nvSpPr>
        <p:spPr>
          <a:xfrm>
            <a:off x="654050" y="1123950"/>
            <a:ext cx="2957513" cy="519113"/>
          </a:xfrm>
          <a:noFill/>
        </p:spPr>
        <p:txBody>
          <a:bodyPr wrap="none">
            <a:spAutoFit/>
          </a:bodyPr>
          <a:lstStyle/>
          <a:p>
            <a:pPr eaLnBrk="1" hangingPunct="1">
              <a:buFontTx/>
              <a:buNone/>
            </a:pPr>
            <a:r>
              <a:rPr lang="en-US" sz="2800" smtClean="0">
                <a:solidFill>
                  <a:schemeClr val="bg1"/>
                </a:solidFill>
              </a:rPr>
              <a:t>George Reynolds</a:t>
            </a:r>
          </a:p>
        </p:txBody>
      </p:sp>
      <p:pic>
        <p:nvPicPr>
          <p:cNvPr id="49156" name="Picture 4" descr="George"/>
          <p:cNvPicPr>
            <a:picLocks noChangeAspect="1" noChangeArrowheads="1"/>
          </p:cNvPicPr>
          <p:nvPr/>
        </p:nvPicPr>
        <p:blipFill>
          <a:blip r:embed="rId4"/>
          <a:srcRect/>
          <a:stretch>
            <a:fillRect/>
          </a:stretch>
        </p:blipFill>
        <p:spPr bwMode="auto">
          <a:xfrm>
            <a:off x="857250" y="1600200"/>
            <a:ext cx="3143250" cy="2071687"/>
          </a:xfrm>
          <a:prstGeom prst="rect">
            <a:avLst/>
          </a:prstGeom>
          <a:ln>
            <a:noFill/>
          </a:ln>
          <a:effectLst>
            <a:softEdge rad="112500"/>
          </a:effectLst>
        </p:spPr>
      </p:pic>
      <p:pic>
        <p:nvPicPr>
          <p:cNvPr id="6149" name="Picture 5"/>
          <p:cNvPicPr>
            <a:picLocks noChangeAspect="1" noChangeArrowheads="1"/>
          </p:cNvPicPr>
          <p:nvPr>
            <p:ph sz="half" idx="4294967295"/>
          </p:nvPr>
        </p:nvPicPr>
        <p:blipFill>
          <a:blip r:embed="rId5">
            <a:clrChange>
              <a:clrFrom>
                <a:srgbClr val="FFFFFF"/>
              </a:clrFrom>
              <a:clrTo>
                <a:srgbClr val="FFFFFF">
                  <a:alpha val="0"/>
                </a:srgbClr>
              </a:clrTo>
            </a:clrChange>
          </a:blip>
          <a:srcRect/>
          <a:stretch>
            <a:fillRect/>
          </a:stretch>
        </p:blipFill>
        <p:spPr>
          <a:xfrm>
            <a:off x="3028950" y="3200400"/>
            <a:ext cx="3086100" cy="3086100"/>
          </a:xfrm>
          <a:noFill/>
        </p:spPr>
      </p:pic>
      <p:pic>
        <p:nvPicPr>
          <p:cNvPr id="49160" name="Picture 8">
            <a:hlinkClick r:id="" action="ppaction://media"/>
          </p:cNvPr>
          <p:cNvPicPr>
            <a:picLocks noRot="1" noChangeAspect="1" noChangeArrowheads="1"/>
          </p:cNvPicPr>
          <p:nvPr>
            <a:wavAudioFile r:embed="rId1" name="wile.wav"/>
          </p:nvPr>
        </p:nvPicPr>
        <p:blipFill>
          <a:blip r:embed="rId6"/>
          <a:srcRect/>
          <a:stretch>
            <a:fillRect/>
          </a:stretch>
        </p:blipFill>
        <p:spPr bwMode="auto">
          <a:xfrm>
            <a:off x="8839200" y="6553200"/>
            <a:ext cx="304800" cy="304800"/>
          </a:xfrm>
          <a:prstGeom prst="rect">
            <a:avLst/>
          </a:prstGeom>
          <a:noFill/>
          <a:ln w="9525">
            <a:noFill/>
            <a:miter lim="800000"/>
            <a:headEnd/>
            <a:tailEnd/>
          </a:ln>
        </p:spPr>
      </p:pic>
      <p:pic>
        <p:nvPicPr>
          <p:cNvPr id="9" name="Picture 8" descr="Chuck_Rippel.jpg"/>
          <p:cNvPicPr>
            <a:picLocks noChangeAspect="1"/>
          </p:cNvPicPr>
          <p:nvPr/>
        </p:nvPicPr>
        <p:blipFill>
          <a:blip r:embed="rId7" cstate="screen">
            <a:lum bright="-10000"/>
          </a:blip>
          <a:stretch>
            <a:fillRect/>
          </a:stretch>
        </p:blipFill>
        <p:spPr>
          <a:xfrm>
            <a:off x="5486400" y="1600200"/>
            <a:ext cx="3130291" cy="2057400"/>
          </a:xfrm>
          <a:prstGeom prst="rect">
            <a:avLst/>
          </a:prstGeom>
          <a:ln>
            <a:noFill/>
          </a:ln>
          <a:effectLst>
            <a:softEdge rad="112500"/>
          </a:effectLst>
        </p:spPr>
      </p:pic>
      <p:sp>
        <p:nvSpPr>
          <p:cNvPr id="10" name="Rectangle 3"/>
          <p:cNvSpPr txBox="1">
            <a:spLocks noChangeArrowheads="1"/>
          </p:cNvSpPr>
          <p:nvPr/>
        </p:nvSpPr>
        <p:spPr bwMode="auto">
          <a:xfrm>
            <a:off x="5486400" y="1143000"/>
            <a:ext cx="2324100" cy="523875"/>
          </a:xfrm>
          <a:prstGeom prst="rect">
            <a:avLst/>
          </a:prstGeom>
          <a:noFill/>
          <a:ln w="9525">
            <a:noFill/>
            <a:miter lim="800000"/>
            <a:headEnd/>
            <a:tailEnd/>
          </a:ln>
          <a:effectLst/>
        </p:spPr>
        <p:txBody>
          <a:bodyPr wrap="none">
            <a:spAutoFit/>
          </a:bodyPr>
          <a:lstStyle/>
          <a:p>
            <a:pPr marL="342900" indent="-342900">
              <a:spcBef>
                <a:spcPct val="20000"/>
              </a:spcBef>
              <a:defRPr/>
            </a:pPr>
            <a:r>
              <a:rPr lang="en-US" sz="2800" kern="0" dirty="0">
                <a:solidFill>
                  <a:schemeClr val="bg1"/>
                </a:solidFill>
                <a:latin typeface="+mn-lt"/>
              </a:rPr>
              <a:t>Chuck Rippel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41" fill="hold"/>
                                        <p:tgtEl>
                                          <p:spTgt spid="4916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4916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457200" y="92075"/>
            <a:ext cx="2997200" cy="522288"/>
          </a:xfrm>
          <a:prstGeom prst="rect">
            <a:avLst/>
          </a:prstGeom>
          <a:noFill/>
          <a:ln w="9525">
            <a:noFill/>
            <a:miter lim="800000"/>
            <a:headEnd/>
            <a:tailEnd/>
          </a:ln>
        </p:spPr>
        <p:txBody>
          <a:bodyPr wrap="none">
            <a:spAutoFit/>
          </a:bodyPr>
          <a:lstStyle/>
          <a:p>
            <a:r>
              <a:rPr lang="en-US" sz="2800" b="1">
                <a:solidFill>
                  <a:srgbClr val="33CC33"/>
                </a:solidFill>
                <a:latin typeface="OCR A Extended" pitchFamily="50" charset="0"/>
              </a:rPr>
              <a:t>Introductions</a:t>
            </a:r>
          </a:p>
        </p:txBody>
      </p:sp>
      <p:sp>
        <p:nvSpPr>
          <p:cNvPr id="5126" name="Text Box 6"/>
          <p:cNvSpPr txBox="1">
            <a:spLocks noChangeArrowheads="1"/>
          </p:cNvSpPr>
          <p:nvPr/>
        </p:nvSpPr>
        <p:spPr bwMode="auto">
          <a:xfrm>
            <a:off x="2266950" y="1296988"/>
            <a:ext cx="6453188" cy="3846512"/>
          </a:xfrm>
          <a:prstGeom prst="rect">
            <a:avLst/>
          </a:prstGeom>
          <a:noFill/>
          <a:ln w="9525">
            <a:noFill/>
            <a:miter lim="800000"/>
            <a:headEnd/>
            <a:tailEnd/>
          </a:ln>
        </p:spPr>
        <p:txBody>
          <a:bodyPr>
            <a:spAutoFit/>
          </a:bodyPr>
          <a:lstStyle/>
          <a:p>
            <a:pPr>
              <a:buFontTx/>
              <a:buChar char="•"/>
            </a:pPr>
            <a:r>
              <a:rPr lang="en-US" sz="2800" b="1">
                <a:solidFill>
                  <a:srgbClr val="FFFF66"/>
                </a:solidFill>
                <a:latin typeface="OCR A Extended" pitchFamily="50" charset="0"/>
              </a:rPr>
              <a:t>Back Bay Amateur Astronomers</a:t>
            </a:r>
          </a:p>
          <a:p>
            <a:pPr>
              <a:buFontTx/>
              <a:buChar char="•"/>
            </a:pPr>
            <a:endParaRPr lang="en-US" sz="2400" b="1">
              <a:solidFill>
                <a:srgbClr val="FFFF66"/>
              </a:solidFill>
              <a:latin typeface="OCR A Extended" pitchFamily="50" charset="0"/>
            </a:endParaRPr>
          </a:p>
          <a:p>
            <a:pPr lvl="1">
              <a:buFontTx/>
              <a:buChar char="•"/>
            </a:pPr>
            <a:r>
              <a:rPr lang="en-US" sz="2400" b="1">
                <a:solidFill>
                  <a:srgbClr val="FFFF66"/>
                </a:solidFill>
                <a:latin typeface="OCR A Extended" pitchFamily="50" charset="0"/>
              </a:rPr>
              <a:t>George Reynolds</a:t>
            </a:r>
          </a:p>
          <a:p>
            <a:pPr lvl="1">
              <a:buFontTx/>
              <a:buChar char="•"/>
            </a:pPr>
            <a:r>
              <a:rPr lang="en-US" sz="2400" b="1">
                <a:solidFill>
                  <a:srgbClr val="FFFF66"/>
                </a:solidFill>
                <a:latin typeface="OCR A Extended" pitchFamily="50" charset="0"/>
              </a:rPr>
              <a:t>Chuck Rippel</a:t>
            </a:r>
          </a:p>
          <a:p>
            <a:pPr lvl="1">
              <a:buFontTx/>
              <a:buChar char="•"/>
            </a:pPr>
            <a:r>
              <a:rPr lang="en-US" sz="2400" b="1">
                <a:solidFill>
                  <a:srgbClr val="FFFF66"/>
                </a:solidFill>
                <a:latin typeface="OCR A Extended" pitchFamily="50" charset="0"/>
              </a:rPr>
              <a:t>Kevin and Barb Weiner</a:t>
            </a:r>
          </a:p>
          <a:p>
            <a:pPr lvl="1">
              <a:buFontTx/>
              <a:buChar char="•"/>
            </a:pPr>
            <a:r>
              <a:rPr lang="en-US" sz="2400" b="1">
                <a:solidFill>
                  <a:srgbClr val="FFFF66"/>
                </a:solidFill>
                <a:latin typeface="OCR A Extended" pitchFamily="50" charset="0"/>
              </a:rPr>
              <a:t>Matt McLaughlin</a:t>
            </a:r>
          </a:p>
          <a:p>
            <a:pPr lvl="1">
              <a:buFontTx/>
              <a:buChar char="•"/>
            </a:pPr>
            <a:r>
              <a:rPr lang="en-US" sz="2400" b="1">
                <a:solidFill>
                  <a:srgbClr val="FFFF66"/>
                </a:solidFill>
                <a:latin typeface="OCR A Extended" pitchFamily="50" charset="0"/>
              </a:rPr>
              <a:t>Larry Channel</a:t>
            </a:r>
          </a:p>
          <a:p>
            <a:pPr lvl="1">
              <a:buFontTx/>
              <a:buChar char="•"/>
            </a:pPr>
            <a:r>
              <a:rPr lang="en-US" sz="2400" b="1">
                <a:solidFill>
                  <a:srgbClr val="FFFF66"/>
                </a:solidFill>
                <a:latin typeface="OCR A Extended" pitchFamily="50" charset="0"/>
              </a:rPr>
              <a:t>Bruce Bodner</a:t>
            </a:r>
          </a:p>
          <a:p>
            <a:pPr lvl="1">
              <a:buFontTx/>
              <a:buChar char="•"/>
            </a:pPr>
            <a:r>
              <a:rPr lang="en-US" sz="2400" b="1">
                <a:solidFill>
                  <a:srgbClr val="FFFF66"/>
                </a:solidFill>
                <a:latin typeface="OCR A Extended" pitchFamily="50" charset="0"/>
              </a:rPr>
              <a:t>Ron Repinski</a:t>
            </a:r>
          </a:p>
          <a:p>
            <a:pPr lvl="1">
              <a:buFontTx/>
              <a:buChar char="•"/>
            </a:pPr>
            <a:endParaRPr lang="en-US" sz="2400" b="1">
              <a:solidFill>
                <a:srgbClr val="FFFF66"/>
              </a:solidFill>
              <a:latin typeface="OCR A Extended" pitchFamily="50" charset="0"/>
            </a:endParaRPr>
          </a:p>
        </p:txBody>
      </p:sp>
      <p:pic>
        <p:nvPicPr>
          <p:cNvPr id="7172" name="Picture 7" descr="BBAA-cleaned"/>
          <p:cNvPicPr>
            <a:picLocks noChangeAspect="1" noChangeArrowheads="1"/>
          </p:cNvPicPr>
          <p:nvPr/>
        </p:nvPicPr>
        <p:blipFill>
          <a:blip r:embed="rId3"/>
          <a:srcRect/>
          <a:stretch>
            <a:fillRect/>
          </a:stretch>
        </p:blipFill>
        <p:spPr bwMode="auto">
          <a:xfrm>
            <a:off x="5378450" y="3025775"/>
            <a:ext cx="3429000" cy="3295650"/>
          </a:xfrm>
          <a:prstGeom prst="rect">
            <a:avLst/>
          </a:prstGeom>
          <a:noFill/>
          <a:ln w="9525">
            <a:noFill/>
            <a:miter lim="800000"/>
            <a:headEnd/>
            <a:tailEnd/>
          </a:ln>
        </p:spPr>
      </p:pic>
      <p:pic>
        <p:nvPicPr>
          <p:cNvPr id="7173" name="Picture 8" descr="solarsysamb"/>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54050" y="1066800"/>
            <a:ext cx="1498600" cy="1498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5124"/>
                                        </p:tgtEl>
                                        <p:attrNameLst>
                                          <p:attrName>style.visibility</p:attrName>
                                        </p:attrNameLst>
                                      </p:cBhvr>
                                      <p:to>
                                        <p:strVal val="visible"/>
                                      </p:to>
                                    </p:set>
                                    <p:anim calcmode="discrete" valueType="clr">
                                      <p:cBhvr override="childStyle">
                                        <p:cTn id="7" dur="80"/>
                                        <p:tgtEl>
                                          <p:spTgt spid="512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124"/>
                                        </p:tgtEl>
                                        <p:attrNameLst>
                                          <p:attrName>fillcolor</p:attrName>
                                        </p:attrNameLst>
                                      </p:cBhvr>
                                      <p:tavLst>
                                        <p:tav tm="0">
                                          <p:val>
                                            <p:clrVal>
                                              <a:schemeClr val="accent2"/>
                                            </p:clrVal>
                                          </p:val>
                                        </p:tav>
                                        <p:tav tm="50000">
                                          <p:val>
                                            <p:clrVal>
                                              <a:schemeClr val="hlink"/>
                                            </p:clrVal>
                                          </p:val>
                                        </p:tav>
                                      </p:tavLst>
                                    </p:anim>
                                    <p:set>
                                      <p:cBhvr>
                                        <p:cTn id="9" dur="80"/>
                                        <p:tgtEl>
                                          <p:spTgt spid="5124"/>
                                        </p:tgtEl>
                                        <p:attrNameLst>
                                          <p:attrName>fill.type</p:attrName>
                                        </p:attrNameLst>
                                      </p:cBhvr>
                                      <p:to>
                                        <p:strVal val="solid"/>
                                      </p:to>
                                    </p:set>
                                  </p:childTnLst>
                                </p:cTn>
                              </p:par>
                            </p:childTnLst>
                          </p:cTn>
                        </p:par>
                        <p:par>
                          <p:cTn id="10" fill="hold">
                            <p:stCondLst>
                              <p:cond delay="5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5126"/>
                                        </p:tgtEl>
                                        <p:attrNameLst>
                                          <p:attrName>style.visibility</p:attrName>
                                        </p:attrNameLst>
                                      </p:cBhvr>
                                      <p:to>
                                        <p:strVal val="visible"/>
                                      </p:to>
                                    </p:set>
                                    <p:anim calcmode="discrete" valueType="clr">
                                      <p:cBhvr override="childStyle">
                                        <p:cTn id="13" dur="80"/>
                                        <p:tgtEl>
                                          <p:spTgt spid="512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5126"/>
                                        </p:tgtEl>
                                        <p:attrNameLst>
                                          <p:attrName>fillcolor</p:attrName>
                                        </p:attrNameLst>
                                      </p:cBhvr>
                                      <p:tavLst>
                                        <p:tav tm="0">
                                          <p:val>
                                            <p:clrVal>
                                              <a:schemeClr val="accent2"/>
                                            </p:clrVal>
                                          </p:val>
                                        </p:tav>
                                        <p:tav tm="50000">
                                          <p:val>
                                            <p:clrVal>
                                              <a:schemeClr val="hlink"/>
                                            </p:clrVal>
                                          </p:val>
                                        </p:tav>
                                      </p:tavLst>
                                    </p:anim>
                                    <p:set>
                                      <p:cBhvr>
                                        <p:cTn id="15" dur="80"/>
                                        <p:tgtEl>
                                          <p:spTgt spid="512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4"/>
          <p:cNvSpPr>
            <a:spLocks noChangeArrowheads="1"/>
          </p:cNvSpPr>
          <p:nvPr/>
        </p:nvSpPr>
        <p:spPr bwMode="auto">
          <a:xfrm>
            <a:off x="571500" y="1028700"/>
            <a:ext cx="5184775" cy="1570038"/>
          </a:xfrm>
          <a:prstGeom prst="rect">
            <a:avLst/>
          </a:prstGeom>
          <a:noFill/>
          <a:ln w="9525">
            <a:noFill/>
            <a:miter lim="800000"/>
            <a:headEnd/>
            <a:tailEnd/>
          </a:ln>
        </p:spPr>
        <p:txBody>
          <a:bodyPr anchor="ctr">
            <a:spAutoFit/>
          </a:bodyPr>
          <a:lstStyle/>
          <a:p>
            <a:pPr>
              <a:buFontTx/>
              <a:buChar char="•"/>
            </a:pPr>
            <a:r>
              <a:rPr lang="en-US" sz="2400" b="1">
                <a:solidFill>
                  <a:schemeClr val="bg1"/>
                </a:solidFill>
                <a:latin typeface="OCR A Extended" pitchFamily="50" charset="0"/>
              </a:rPr>
              <a:t>Star lore</a:t>
            </a:r>
          </a:p>
          <a:p>
            <a:pPr>
              <a:buFontTx/>
              <a:buChar char="•"/>
            </a:pPr>
            <a:r>
              <a:rPr lang="en-US" sz="2400" b="1">
                <a:solidFill>
                  <a:schemeClr val="bg1"/>
                </a:solidFill>
                <a:latin typeface="OCR A Extended" pitchFamily="50" charset="0"/>
              </a:rPr>
              <a:t>30 minute presentation</a:t>
            </a:r>
          </a:p>
          <a:p>
            <a:pPr>
              <a:buFontTx/>
              <a:buChar char="•"/>
            </a:pPr>
            <a:r>
              <a:rPr lang="en-US" sz="2400" b="1">
                <a:solidFill>
                  <a:schemeClr val="bg1"/>
                </a:solidFill>
                <a:latin typeface="OCR A Extended" pitchFamily="50" charset="0"/>
              </a:rPr>
              <a:t>Guided tour of the sky</a:t>
            </a:r>
          </a:p>
          <a:p>
            <a:pPr>
              <a:buFontTx/>
              <a:buChar char="•"/>
            </a:pPr>
            <a:r>
              <a:rPr lang="en-US" sz="2400" b="1">
                <a:solidFill>
                  <a:schemeClr val="bg1"/>
                </a:solidFill>
                <a:latin typeface="OCR A Extended" pitchFamily="50" charset="0"/>
              </a:rPr>
              <a:t>Telescope viewing</a:t>
            </a:r>
          </a:p>
        </p:txBody>
      </p:sp>
      <p:sp>
        <p:nvSpPr>
          <p:cNvPr id="8195" name="Text Box 5"/>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a:solidFill>
                  <a:schemeClr val="bg1"/>
                </a:solidFill>
                <a:latin typeface="OCR A Extended" pitchFamily="50" charset="0"/>
              </a:rPr>
              <a:t>Norfolk Botanical Garden / Back Bay Amateur Astronomers</a:t>
            </a:r>
          </a:p>
        </p:txBody>
      </p:sp>
      <p:sp>
        <p:nvSpPr>
          <p:cNvPr id="66567" name="Text Box 7"/>
          <p:cNvSpPr txBox="1">
            <a:spLocks noChangeArrowheads="1"/>
          </p:cNvSpPr>
          <p:nvPr/>
        </p:nvSpPr>
        <p:spPr bwMode="auto">
          <a:xfrm>
            <a:off x="457200" y="92075"/>
            <a:ext cx="4295775" cy="522288"/>
          </a:xfrm>
          <a:prstGeom prst="rect">
            <a:avLst/>
          </a:prstGeom>
          <a:noFill/>
          <a:ln w="9525">
            <a:noFill/>
            <a:miter lim="800000"/>
            <a:headEnd/>
            <a:tailEnd/>
          </a:ln>
        </p:spPr>
        <p:txBody>
          <a:bodyPr wrap="none">
            <a:spAutoFit/>
          </a:bodyPr>
          <a:lstStyle/>
          <a:p>
            <a:r>
              <a:rPr lang="en-US" sz="2800" b="1">
                <a:solidFill>
                  <a:srgbClr val="33CC33"/>
                </a:solidFill>
                <a:latin typeface="OCR A Extended" pitchFamily="50" charset="0"/>
              </a:rPr>
              <a:t>Tonight's Agenda...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6567"/>
                                        </p:tgtEl>
                                        <p:attrNameLst>
                                          <p:attrName>style.visibility</p:attrName>
                                        </p:attrNameLst>
                                      </p:cBhvr>
                                      <p:to>
                                        <p:strVal val="visible"/>
                                      </p:to>
                                    </p:set>
                                    <p:anim calcmode="discrete" valueType="clr">
                                      <p:cBhvr override="childStyle">
                                        <p:cTn id="7" dur="80"/>
                                        <p:tgtEl>
                                          <p:spTgt spid="6656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6567"/>
                                        </p:tgtEl>
                                        <p:attrNameLst>
                                          <p:attrName>fillcolor</p:attrName>
                                        </p:attrNameLst>
                                      </p:cBhvr>
                                      <p:tavLst>
                                        <p:tav tm="0">
                                          <p:val>
                                            <p:clrVal>
                                              <a:schemeClr val="accent2"/>
                                            </p:clrVal>
                                          </p:val>
                                        </p:tav>
                                        <p:tav tm="50000">
                                          <p:val>
                                            <p:clrVal>
                                              <a:schemeClr val="hlink"/>
                                            </p:clrVal>
                                          </p:val>
                                        </p:tav>
                                      </p:tavLst>
                                    </p:anim>
                                    <p:set>
                                      <p:cBhvr>
                                        <p:cTn id="9" dur="80"/>
                                        <p:tgtEl>
                                          <p:spTgt spid="6656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66564"/>
                                        </p:tgtEl>
                                        <p:attrNameLst>
                                          <p:attrName>style.visibility</p:attrName>
                                        </p:attrNameLst>
                                      </p:cBhvr>
                                      <p:to>
                                        <p:strVal val="visible"/>
                                      </p:to>
                                    </p:set>
                                    <p:anim calcmode="discrete" valueType="clr">
                                      <p:cBhvr override="childStyle">
                                        <p:cTn id="14" dur="80"/>
                                        <p:tgtEl>
                                          <p:spTgt spid="66564"/>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6564"/>
                                        </p:tgtEl>
                                        <p:attrNameLst>
                                          <p:attrName>fillcolor</p:attrName>
                                        </p:attrNameLst>
                                      </p:cBhvr>
                                      <p:tavLst>
                                        <p:tav tm="0">
                                          <p:val>
                                            <p:clrVal>
                                              <a:schemeClr val="accent2"/>
                                            </p:clrVal>
                                          </p:val>
                                        </p:tav>
                                        <p:tav tm="50000">
                                          <p:val>
                                            <p:clrVal>
                                              <a:schemeClr val="hlink"/>
                                            </p:clrVal>
                                          </p:val>
                                        </p:tav>
                                      </p:tavLst>
                                    </p:anim>
                                    <p:set>
                                      <p:cBhvr>
                                        <p:cTn id="16" dur="80"/>
                                        <p:tgtEl>
                                          <p:spTgt spid="6656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4" grpId="0"/>
      <p:bldP spid="6656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8"/>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a:solidFill>
                  <a:schemeClr val="bg1"/>
                </a:solidFill>
                <a:latin typeface="OCR A Extended" pitchFamily="50" charset="0"/>
              </a:rPr>
              <a:t>Norfolk Botanical Garden / Back Bay Amateur Astronomers</a:t>
            </a:r>
          </a:p>
        </p:txBody>
      </p:sp>
      <p:sp>
        <p:nvSpPr>
          <p:cNvPr id="6154" name="Text Box 10"/>
          <p:cNvSpPr txBox="1">
            <a:spLocks noChangeArrowheads="1"/>
          </p:cNvSpPr>
          <p:nvPr/>
        </p:nvSpPr>
        <p:spPr bwMode="auto">
          <a:xfrm>
            <a:off x="457200" y="92075"/>
            <a:ext cx="2781300" cy="522288"/>
          </a:xfrm>
          <a:prstGeom prst="rect">
            <a:avLst/>
          </a:prstGeom>
          <a:noFill/>
          <a:ln w="9525">
            <a:noFill/>
            <a:miter lim="800000"/>
            <a:headEnd/>
            <a:tailEnd/>
          </a:ln>
        </p:spPr>
        <p:txBody>
          <a:bodyPr wrap="none">
            <a:spAutoFit/>
          </a:bodyPr>
          <a:lstStyle/>
          <a:p>
            <a:r>
              <a:rPr lang="en-US" sz="2800" b="1">
                <a:solidFill>
                  <a:srgbClr val="33CC33"/>
                </a:solidFill>
                <a:latin typeface="OCR A Extended" pitchFamily="50" charset="0"/>
              </a:rPr>
              <a:t>Star lore...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descr="galcenter_vis"/>
          <p:cNvPicPr>
            <a:picLocks noChangeAspect="1" noChangeArrowheads="1"/>
          </p:cNvPicPr>
          <p:nvPr/>
        </p:nvPicPr>
        <p:blipFill>
          <a:blip r:embed="rId3">
            <a:lum bright="-38000" contrast="-80000"/>
          </a:blip>
          <a:srcRect/>
          <a:stretch>
            <a:fillRect/>
          </a:stretch>
        </p:blipFill>
        <p:spPr bwMode="auto">
          <a:xfrm>
            <a:off x="571500" y="1028700"/>
            <a:ext cx="8286750" cy="5314950"/>
          </a:xfrm>
          <a:prstGeom prst="rect">
            <a:avLst/>
          </a:prstGeom>
          <a:noFill/>
          <a:ln w="9525">
            <a:noFill/>
            <a:miter lim="800000"/>
            <a:headEnd/>
            <a:tailEnd/>
          </a:ln>
        </p:spPr>
      </p:pic>
      <p:sp>
        <p:nvSpPr>
          <p:cNvPr id="67588" name="Rectangle 4"/>
          <p:cNvSpPr>
            <a:spLocks noChangeArrowheads="1"/>
          </p:cNvSpPr>
          <p:nvPr/>
        </p:nvSpPr>
        <p:spPr bwMode="auto">
          <a:xfrm>
            <a:off x="857250" y="1166813"/>
            <a:ext cx="7658100" cy="3046412"/>
          </a:xfrm>
          <a:prstGeom prst="rect">
            <a:avLst/>
          </a:prstGeom>
          <a:noFill/>
          <a:ln w="9525">
            <a:noFill/>
            <a:miter lim="800000"/>
            <a:headEnd/>
            <a:tailEnd/>
          </a:ln>
        </p:spPr>
        <p:txBody>
          <a:bodyPr anchor="ctr">
            <a:spAutoFit/>
          </a:bodyPr>
          <a:lstStyle/>
          <a:p>
            <a:r>
              <a:rPr lang="en-US" sz="3200" b="1">
                <a:solidFill>
                  <a:schemeClr val="bg1"/>
                </a:solidFill>
                <a:latin typeface="OCR A Extended" pitchFamily="50" charset="0"/>
              </a:rPr>
              <a:t>We are ordinary people with a love of the heavens. We contribute to science thru discovery, study and by sharing information with others.</a:t>
            </a:r>
          </a:p>
        </p:txBody>
      </p:sp>
      <p:sp>
        <p:nvSpPr>
          <p:cNvPr id="10244" name="Text Box 5"/>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a:solidFill>
                  <a:schemeClr val="bg1"/>
                </a:solidFill>
                <a:latin typeface="OCR A Extended" pitchFamily="50" charset="0"/>
              </a:rPr>
              <a:t>Norfolk Botanical Garden / Back Bay Amateur Astronomers</a:t>
            </a:r>
          </a:p>
        </p:txBody>
      </p:sp>
      <p:sp>
        <p:nvSpPr>
          <p:cNvPr id="67591" name="Text Box 7"/>
          <p:cNvSpPr txBox="1">
            <a:spLocks noChangeArrowheads="1"/>
          </p:cNvSpPr>
          <p:nvPr/>
        </p:nvSpPr>
        <p:spPr bwMode="auto">
          <a:xfrm>
            <a:off x="457200" y="92075"/>
            <a:ext cx="4945063" cy="522288"/>
          </a:xfrm>
          <a:prstGeom prst="rect">
            <a:avLst/>
          </a:prstGeom>
          <a:noFill/>
          <a:ln w="9525">
            <a:noFill/>
            <a:miter lim="800000"/>
            <a:headEnd/>
            <a:tailEnd/>
          </a:ln>
        </p:spPr>
        <p:txBody>
          <a:bodyPr wrap="none">
            <a:spAutoFit/>
          </a:bodyPr>
          <a:lstStyle/>
          <a:p>
            <a:r>
              <a:rPr lang="en-US" sz="2800" b="1">
                <a:solidFill>
                  <a:srgbClr val="33CC33"/>
                </a:solidFill>
                <a:latin typeface="OCR A Extended" pitchFamily="50" charset="0"/>
              </a:rPr>
              <a:t>Amateur Astronomers...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7591"/>
                                        </p:tgtEl>
                                        <p:attrNameLst>
                                          <p:attrName>style.visibility</p:attrName>
                                        </p:attrNameLst>
                                      </p:cBhvr>
                                      <p:to>
                                        <p:strVal val="visible"/>
                                      </p:to>
                                    </p:set>
                                    <p:anim calcmode="discrete" valueType="clr">
                                      <p:cBhvr override="childStyle">
                                        <p:cTn id="7" dur="80"/>
                                        <p:tgtEl>
                                          <p:spTgt spid="6759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7591"/>
                                        </p:tgtEl>
                                        <p:attrNameLst>
                                          <p:attrName>fillcolor</p:attrName>
                                        </p:attrNameLst>
                                      </p:cBhvr>
                                      <p:tavLst>
                                        <p:tav tm="0">
                                          <p:val>
                                            <p:clrVal>
                                              <a:schemeClr val="accent2"/>
                                            </p:clrVal>
                                          </p:val>
                                        </p:tav>
                                        <p:tav tm="50000">
                                          <p:val>
                                            <p:clrVal>
                                              <a:schemeClr val="hlink"/>
                                            </p:clrVal>
                                          </p:val>
                                        </p:tav>
                                      </p:tavLst>
                                    </p:anim>
                                    <p:set>
                                      <p:cBhvr>
                                        <p:cTn id="9" dur="80"/>
                                        <p:tgtEl>
                                          <p:spTgt spid="67591"/>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67588"/>
                                        </p:tgtEl>
                                        <p:attrNameLst>
                                          <p:attrName>style.visibility</p:attrName>
                                        </p:attrNameLst>
                                      </p:cBhvr>
                                      <p:to>
                                        <p:strVal val="visible"/>
                                      </p:to>
                                    </p:set>
                                    <p:anim calcmode="discrete" valueType="clr">
                                      <p:cBhvr override="childStyle">
                                        <p:cTn id="14" dur="80"/>
                                        <p:tgtEl>
                                          <p:spTgt spid="67588"/>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7588"/>
                                        </p:tgtEl>
                                        <p:attrNameLst>
                                          <p:attrName>fillcolor</p:attrName>
                                        </p:attrNameLst>
                                      </p:cBhvr>
                                      <p:tavLst>
                                        <p:tav tm="0">
                                          <p:val>
                                            <p:clrVal>
                                              <a:schemeClr val="accent2"/>
                                            </p:clrVal>
                                          </p:val>
                                        </p:tav>
                                        <p:tav tm="50000">
                                          <p:val>
                                            <p:clrVal>
                                              <a:schemeClr val="hlink"/>
                                            </p:clrVal>
                                          </p:val>
                                        </p:tav>
                                      </p:tavLst>
                                    </p:anim>
                                    <p:set>
                                      <p:cBhvr>
                                        <p:cTn id="16" dur="80"/>
                                        <p:tgtEl>
                                          <p:spTgt spid="6758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8" grpId="0"/>
      <p:bldP spid="6759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idx="4294967295"/>
          </p:nvPr>
        </p:nvSpPr>
        <p:spPr>
          <a:xfrm>
            <a:off x="596900" y="152400"/>
            <a:ext cx="8353425" cy="511175"/>
          </a:xfrm>
          <a:noFill/>
        </p:spPr>
        <p:txBody>
          <a:bodyPr lIns="92075" tIns="46038" rIns="92075" bIns="46038"/>
          <a:lstStyle/>
          <a:p>
            <a:pPr eaLnBrk="1" hangingPunct="1"/>
            <a:r>
              <a:rPr lang="en-US" sz="4000" smtClean="0">
                <a:solidFill>
                  <a:srgbClr val="FFFF00"/>
                </a:solidFill>
                <a:latin typeface="Bermuda Solid" pitchFamily="2" charset="0"/>
              </a:rPr>
              <a:t>Science is </a:t>
            </a:r>
            <a:r>
              <a:rPr lang="en-US" sz="4000" u="sng" smtClean="0">
                <a:solidFill>
                  <a:srgbClr val="FFFF00"/>
                </a:solidFill>
                <a:latin typeface="Bermuda Solid" pitchFamily="2" charset="0"/>
              </a:rPr>
              <a:t>B O R I N G </a:t>
            </a:r>
            <a:r>
              <a:rPr lang="en-US" sz="4000" smtClean="0">
                <a:solidFill>
                  <a:srgbClr val="FFFF00"/>
                </a:solidFill>
                <a:latin typeface="Bermuda Solid" pitchFamily="2" charset="0"/>
              </a:rPr>
              <a:t>!</a:t>
            </a:r>
          </a:p>
        </p:txBody>
      </p:sp>
      <p:sp>
        <p:nvSpPr>
          <p:cNvPr id="11267" name="Rectangle 3"/>
          <p:cNvSpPr>
            <a:spLocks noGrp="1" noChangeArrowheads="1"/>
          </p:cNvSpPr>
          <p:nvPr>
            <p:ph type="subTitle" idx="4294967295"/>
          </p:nvPr>
        </p:nvSpPr>
        <p:spPr>
          <a:xfrm>
            <a:off x="1371600" y="3886200"/>
            <a:ext cx="6400800" cy="1752600"/>
          </a:xfrm>
          <a:noFill/>
        </p:spPr>
        <p:txBody>
          <a:bodyPr lIns="92075" tIns="46038" rIns="92075" bIns="46038"/>
          <a:lstStyle/>
          <a:p>
            <a:pPr eaLnBrk="1" hangingPunct="1"/>
            <a:endParaRPr lang="en-US" smtClean="0"/>
          </a:p>
          <a:p>
            <a:pPr eaLnBrk="1" hangingPunct="1"/>
            <a:endParaRPr lang="en-US" smtClean="0"/>
          </a:p>
        </p:txBody>
      </p:sp>
      <p:pic>
        <p:nvPicPr>
          <p:cNvPr id="11268" name="Picture 4" descr="bored-girl 270x400"/>
          <p:cNvPicPr>
            <a:picLocks noChangeAspect="1" noChangeArrowheads="1"/>
          </p:cNvPicPr>
          <p:nvPr/>
        </p:nvPicPr>
        <p:blipFill>
          <a:blip r:embed="rId4"/>
          <a:srcRect r="8475" b="6667"/>
          <a:stretch>
            <a:fillRect/>
          </a:stretch>
        </p:blipFill>
        <p:spPr bwMode="auto">
          <a:xfrm>
            <a:off x="2786063" y="1066800"/>
            <a:ext cx="4056062" cy="5257800"/>
          </a:xfrm>
          <a:prstGeom prst="rect">
            <a:avLst/>
          </a:prstGeom>
          <a:solidFill>
            <a:schemeClr val="bg1"/>
          </a:solidFill>
          <a:ln w="9525">
            <a:noFill/>
            <a:miter lim="800000"/>
            <a:headEnd/>
            <a:tailEnd/>
          </a:ln>
        </p:spPr>
      </p:pic>
      <p:pic>
        <p:nvPicPr>
          <p:cNvPr id="51205" name="Picture 5">
            <a:hlinkClick r:id="" action="ppaction://media"/>
          </p:cNvPr>
          <p:cNvPicPr>
            <a:picLocks noRot="1" noChangeAspect="1" noChangeArrowheads="1"/>
          </p:cNvPicPr>
          <p:nvPr>
            <a:wavAudioFile r:embed="rId1" name="snore2.wav"/>
          </p:nvPr>
        </p:nvPicPr>
        <p:blipFill>
          <a:blip r:embed="rId5"/>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500"/>
                                  </p:stCondLst>
                                  <p:childTnLst>
                                    <p:cmd type="call" cmd="playFrom(0.0)">
                                      <p:cBhvr>
                                        <p:cTn id="6" dur="1" fill="hold"/>
                                        <p:tgtEl>
                                          <p:spTgt spid="5120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3000" fill="hold" display="0">
                  <p:stCondLst>
                    <p:cond delay="indefinite"/>
                  </p:stCondLst>
                  <p:endCondLst>
                    <p:cond evt="onPrev" delay="0">
                      <p:tgtEl>
                        <p:sldTgt/>
                      </p:tgtEl>
                    </p:cond>
                    <p:cond evt="onStopAudio" delay="0">
                      <p:tgtEl>
                        <p:sldTgt/>
                      </p:tgtEl>
                    </p:cond>
                  </p:endCondLst>
                </p:cTn>
                <p:tgtEl>
                  <p:spTgt spid="5120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miling boy (cropped)"/>
          <p:cNvPicPr>
            <a:picLocks noChangeAspect="1" noChangeArrowheads="1"/>
          </p:cNvPicPr>
          <p:nvPr>
            <p:ph idx="4294967295"/>
          </p:nvPr>
        </p:nvPicPr>
        <p:blipFill>
          <a:blip r:embed="rId4"/>
          <a:srcRect b="5487"/>
          <a:stretch>
            <a:fillRect/>
          </a:stretch>
        </p:blipFill>
        <p:spPr>
          <a:xfrm>
            <a:off x="2439988" y="1009650"/>
            <a:ext cx="4486275" cy="5241925"/>
          </a:xfrm>
          <a:noFill/>
        </p:spPr>
      </p:pic>
      <p:sp>
        <p:nvSpPr>
          <p:cNvPr id="52227" name="Rectangle 3"/>
          <p:cNvSpPr>
            <a:spLocks noGrp="1" noChangeArrowheads="1"/>
          </p:cNvSpPr>
          <p:nvPr>
            <p:ph type="title" idx="4294967295"/>
          </p:nvPr>
        </p:nvSpPr>
        <p:spPr>
          <a:xfrm>
            <a:off x="539750" y="52388"/>
            <a:ext cx="8604250" cy="762000"/>
          </a:xfrm>
          <a:noFill/>
        </p:spPr>
        <p:txBody>
          <a:bodyPr>
            <a:spAutoFit/>
          </a:bodyPr>
          <a:lstStyle/>
          <a:p>
            <a:pPr eaLnBrk="1" hangingPunct="1"/>
            <a:r>
              <a:rPr lang="en-US" smtClean="0">
                <a:solidFill>
                  <a:srgbClr val="FFFF00"/>
                </a:solidFill>
              </a:rPr>
              <a:t>Science is </a:t>
            </a:r>
            <a:r>
              <a:rPr lang="en-US" b="1" i="1" smtClean="0">
                <a:solidFill>
                  <a:srgbClr val="FFFF00"/>
                </a:solidFill>
              </a:rPr>
              <a:t>FUN!!</a:t>
            </a:r>
          </a:p>
        </p:txBody>
      </p:sp>
      <p:pic>
        <p:nvPicPr>
          <p:cNvPr id="52228" name="Picture 4">
            <a:hlinkClick r:id="" action="ppaction://media"/>
          </p:cNvPr>
          <p:cNvPicPr>
            <a:picLocks noRot="1" noChangeAspect="1" noChangeArrowheads="1"/>
          </p:cNvPicPr>
          <p:nvPr>
            <a:wavAudioFile r:embed="rId1" name="kidscheer.wav"/>
          </p:nvPr>
        </p:nvPicPr>
        <p:blipFill>
          <a:blip r:embed="rId5"/>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2000" fill="hold"/>
                                        <p:tgtEl>
                                          <p:spTgt spid="52227"/>
                                        </p:tgtEl>
                                        <p:attrNameLst>
                                          <p:attrName>r</p:attrName>
                                        </p:attrNameLst>
                                      </p:cBhvr>
                                    </p:animRot>
                                  </p:childTnLst>
                                </p:cTn>
                              </p:par>
                              <p:par>
                                <p:cTn id="7" presetID="1" presetClass="mediacall" presetSubtype="0" fill="hold" nodeType="withEffect">
                                  <p:stCondLst>
                                    <p:cond delay="0"/>
                                  </p:stCondLst>
                                  <p:childTnLst>
                                    <p:cmd type="call" cmd="playFrom(0.0)">
                                      <p:cBhvr>
                                        <p:cTn id="8" dur="1" fill="hold"/>
                                        <p:tgtEl>
                                          <p:spTgt spid="52228"/>
                                        </p:tgtEl>
                                      </p:cBhvr>
                                    </p:cmd>
                                  </p:childTnLst>
                                </p:cTn>
                              </p:par>
                            </p:childTnLst>
                          </p:cTn>
                        </p:par>
                        <p:par>
                          <p:cTn id="9" fill="hold">
                            <p:stCondLst>
                              <p:cond delay="2000"/>
                            </p:stCondLst>
                            <p:childTnLst>
                              <p:par>
                                <p:cTn id="10" presetID="10" presetClass="emph" presetSubtype="0" repeatCount="8000" fill="remove" grpId="1" nodeType="afterEffect">
                                  <p:stCondLst>
                                    <p:cond delay="0"/>
                                  </p:stCondLst>
                                  <p:childTnLst>
                                    <p:anim calcmode="discrete" valueType="str">
                                      <p:cBhvr override="childStyle">
                                        <p:cTn id="11" dur="500" fill="hold"/>
                                        <p:tgtEl>
                                          <p:spTgt spid="52227"/>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2" repeatCount="2000" fill="hold" display="0">
                  <p:stCondLst>
                    <p:cond delay="indefinite"/>
                  </p:stCondLst>
                  <p:endCondLst>
                    <p:cond evt="onPrev" delay="0">
                      <p:tgtEl>
                        <p:sldTgt/>
                      </p:tgtEl>
                    </p:cond>
                    <p:cond evt="onStopAudio" delay="0">
                      <p:tgtEl>
                        <p:sldTgt/>
                      </p:tgtEl>
                    </p:cond>
                  </p:endCondLst>
                </p:cTn>
                <p:tgtEl>
                  <p:spTgt spid="52228"/>
                </p:tgtEl>
              </p:cMediaNode>
            </p:audio>
          </p:childTnLst>
        </p:cTn>
      </p:par>
    </p:tnLst>
    <p:bldLst>
      <p:bldP spid="52227" grpId="0"/>
      <p:bldP spid="5222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457200" y="0"/>
            <a:ext cx="8686800" cy="849313"/>
          </a:xfrm>
        </p:spPr>
        <p:txBody>
          <a:bodyPr/>
          <a:lstStyle/>
          <a:p>
            <a:pPr eaLnBrk="1" hangingPunct="1"/>
            <a:r>
              <a:rPr lang="en-US" sz="3200" smtClean="0">
                <a:solidFill>
                  <a:srgbClr val="FFFF66"/>
                </a:solidFill>
              </a:rPr>
              <a:t>Out of this World Fun for Kids</a:t>
            </a:r>
            <a:r>
              <a:rPr lang="en-US" sz="2400" smtClean="0">
                <a:solidFill>
                  <a:srgbClr val="FFFF66"/>
                </a:solidFill>
              </a:rPr>
              <a:t> </a:t>
            </a:r>
          </a:p>
        </p:txBody>
      </p:sp>
      <p:sp>
        <p:nvSpPr>
          <p:cNvPr id="13315" name="Rectangle 3"/>
          <p:cNvSpPr>
            <a:spLocks noGrp="1" noChangeArrowheads="1"/>
          </p:cNvSpPr>
          <p:nvPr>
            <p:ph type="body" idx="4294967295"/>
          </p:nvPr>
        </p:nvSpPr>
        <p:spPr>
          <a:xfrm>
            <a:off x="539750" y="4005263"/>
            <a:ext cx="8229600" cy="2106612"/>
          </a:xfrm>
        </p:spPr>
        <p:txBody>
          <a:bodyPr/>
          <a:lstStyle/>
          <a:p>
            <a:pPr eaLnBrk="1" hangingPunct="1"/>
            <a:r>
              <a:rPr lang="en-US" smtClean="0">
                <a:hlinkClick r:id="rId3"/>
              </a:rPr>
              <a:t>http://www.nasa.gov/audience/forkids/kidsclub/flash/index.html</a:t>
            </a:r>
            <a:endParaRPr lang="en-US" smtClean="0"/>
          </a:p>
          <a:p>
            <a:pPr eaLnBrk="1" hangingPunct="1">
              <a:buFontTx/>
              <a:buNone/>
            </a:pPr>
            <a:r>
              <a:rPr lang="en-US" smtClean="0">
                <a:solidFill>
                  <a:srgbClr val="FF0000"/>
                </a:solidFill>
              </a:rPr>
              <a:t>	http://spaceplace.nasa.gov/en/kids/</a:t>
            </a:r>
          </a:p>
        </p:txBody>
      </p:sp>
      <p:sp>
        <p:nvSpPr>
          <p:cNvPr id="13316" name="Text Box 4"/>
          <p:cNvSpPr txBox="1">
            <a:spLocks noChangeArrowheads="1"/>
          </p:cNvSpPr>
          <p:nvPr/>
        </p:nvSpPr>
        <p:spPr bwMode="auto">
          <a:xfrm>
            <a:off x="1000125" y="1296988"/>
            <a:ext cx="7777163" cy="1792287"/>
          </a:xfrm>
          <a:prstGeom prst="rect">
            <a:avLst/>
          </a:prstGeom>
          <a:noFill/>
          <a:ln w="9525">
            <a:noFill/>
            <a:miter lim="800000"/>
            <a:headEnd/>
            <a:tailEnd/>
          </a:ln>
        </p:spPr>
        <p:txBody>
          <a:bodyPr>
            <a:spAutoFit/>
          </a:bodyPr>
          <a:lstStyle/>
          <a:p>
            <a:pPr algn="ctr">
              <a:spcBef>
                <a:spcPct val="50000"/>
              </a:spcBef>
            </a:pPr>
            <a:r>
              <a:rPr lang="en-US" sz="2800">
                <a:solidFill>
                  <a:srgbClr val="FF3399"/>
                </a:solidFill>
              </a:rPr>
              <a:t>A kid-friendly (and parent-friendly)</a:t>
            </a:r>
            <a:br>
              <a:rPr lang="en-US" sz="2800">
                <a:solidFill>
                  <a:srgbClr val="FF3399"/>
                </a:solidFill>
              </a:rPr>
            </a:br>
            <a:r>
              <a:rPr lang="en-US" sz="2800">
                <a:solidFill>
                  <a:srgbClr val="FF3399"/>
                </a:solidFill>
              </a:rPr>
              <a:t>Web site by NASA</a:t>
            </a:r>
          </a:p>
          <a:p>
            <a:pPr algn="ctr">
              <a:spcBef>
                <a:spcPct val="50000"/>
              </a:spcBef>
            </a:pPr>
            <a:endParaRPr lang="en-US" sz="900">
              <a:solidFill>
                <a:srgbClr val="FF3399"/>
              </a:solidFill>
            </a:endParaRPr>
          </a:p>
          <a:p>
            <a:pPr algn="ctr">
              <a:spcBef>
                <a:spcPct val="50000"/>
              </a:spcBef>
            </a:pPr>
            <a:r>
              <a:rPr lang="en-US" sz="2800">
                <a:solidFill>
                  <a:srgbClr val="FF3399"/>
                </a:solidFill>
              </a:rPr>
              <a:t>FUN learning about Space and Exploration!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Picture 3"/>
          <p:cNvPicPr>
            <a:picLocks noChangeArrowheads="1"/>
          </p:cNvPicPr>
          <p:nvPr/>
        </p:nvPicPr>
        <p:blipFill>
          <a:blip r:embed="rId3"/>
          <a:srcRect/>
          <a:stretch>
            <a:fillRect/>
          </a:stretch>
        </p:blipFill>
        <p:spPr bwMode="auto">
          <a:xfrm>
            <a:off x="571500" y="952500"/>
            <a:ext cx="8286750" cy="5391150"/>
          </a:xfrm>
          <a:prstGeom prst="rect">
            <a:avLst/>
          </a:prstGeom>
          <a:noFill/>
          <a:ln w="9525">
            <a:noFill/>
            <a:miter lim="800000"/>
            <a:headEnd/>
            <a:tailEnd/>
          </a:ln>
        </p:spPr>
      </p:pic>
      <p:sp>
        <p:nvSpPr>
          <p:cNvPr id="54274" name="Rectangle 2"/>
          <p:cNvSpPr>
            <a:spLocks noGrp="1" noChangeArrowheads="1"/>
          </p:cNvSpPr>
          <p:nvPr>
            <p:ph type="title" idx="4294967295"/>
          </p:nvPr>
        </p:nvSpPr>
        <p:spPr>
          <a:xfrm>
            <a:off x="457200" y="92075"/>
            <a:ext cx="5811838" cy="522288"/>
          </a:xfrm>
        </p:spPr>
        <p:txBody>
          <a:bodyPr wrap="none">
            <a:spAutoFit/>
          </a:bodyPr>
          <a:lstStyle/>
          <a:p>
            <a:pPr algn="l" eaLnBrk="1" hangingPunct="1">
              <a:defRPr/>
            </a:pPr>
            <a:r>
              <a:rPr lang="en-US" sz="2800" b="1" kern="1200" dirty="0" smtClean="0">
                <a:solidFill>
                  <a:srgbClr val="33CC33"/>
                </a:solidFill>
                <a:latin typeface="OCR A Extended" pitchFamily="50" charset="0"/>
                <a:ea typeface="+mn-ea"/>
                <a:cs typeface="+mn-cs"/>
              </a:rPr>
              <a:t>Why can’t I see any stars?</a:t>
            </a:r>
          </a:p>
        </p:txBody>
      </p:sp>
      <p:sp>
        <p:nvSpPr>
          <p:cNvPr id="54276" name="Rectangle 4"/>
          <p:cNvSpPr>
            <a:spLocks noChangeArrowheads="1"/>
          </p:cNvSpPr>
          <p:nvPr/>
        </p:nvSpPr>
        <p:spPr bwMode="auto">
          <a:xfrm>
            <a:off x="769938" y="1239838"/>
            <a:ext cx="2995612" cy="823912"/>
          </a:xfrm>
          <a:prstGeom prst="rect">
            <a:avLst/>
          </a:prstGeom>
          <a:noFill/>
          <a:ln w="9525">
            <a:noFill/>
            <a:miter lim="800000"/>
            <a:headEnd/>
            <a:tailEnd/>
          </a:ln>
        </p:spPr>
        <p:txBody>
          <a:bodyPr wrap="none" lIns="92075" tIns="46038" rIns="92075" bIns="46038">
            <a:spAutoFit/>
          </a:bodyPr>
          <a:lstStyle/>
          <a:p>
            <a:pPr eaLnBrk="0" hangingPunct="0"/>
            <a:r>
              <a:rPr lang="en-US" sz="4800">
                <a:solidFill>
                  <a:schemeClr val="bg1"/>
                </a:solidFill>
                <a:latin typeface="Times New Roman" pitchFamily="18" charset="0"/>
              </a:rPr>
              <a:t>Sky Glow!</a:t>
            </a:r>
            <a:r>
              <a:rPr lang="en-US" sz="2400">
                <a:solidFill>
                  <a:schemeClr val="bg1"/>
                </a:solidFill>
                <a:latin typeface="Times New Roman" pitchFamily="18" charset="0"/>
              </a:rPr>
              <a:t>  </a:t>
            </a:r>
          </a:p>
        </p:txBody>
      </p:sp>
      <p:sp>
        <p:nvSpPr>
          <p:cNvPr id="54277" name="Rectangle 5"/>
          <p:cNvSpPr>
            <a:spLocks noChangeArrowheads="1"/>
          </p:cNvSpPr>
          <p:nvPr/>
        </p:nvSpPr>
        <p:spPr bwMode="auto">
          <a:xfrm>
            <a:off x="4419600" y="1676400"/>
            <a:ext cx="4191000" cy="161766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2800">
                <a:solidFill>
                  <a:schemeClr val="bg1"/>
                </a:solidFill>
                <a:latin typeface="Times New Roman" pitchFamily="18" charset="0"/>
              </a:rPr>
              <a:t>Another term for</a:t>
            </a:r>
            <a:r>
              <a:rPr lang="en-US" sz="2400">
                <a:solidFill>
                  <a:schemeClr val="bg1"/>
                </a:solidFill>
                <a:latin typeface="Times New Roman" pitchFamily="18" charset="0"/>
              </a:rPr>
              <a:t> </a:t>
            </a:r>
          </a:p>
          <a:p>
            <a:pPr eaLnBrk="0" hangingPunct="0">
              <a:spcBef>
                <a:spcPct val="50000"/>
              </a:spcBef>
            </a:pPr>
            <a:r>
              <a:rPr lang="en-US" sz="4800" i="1">
                <a:solidFill>
                  <a:schemeClr val="bg1"/>
                </a:solidFill>
                <a:latin typeface="Times New Roman" pitchFamily="18" charset="0"/>
              </a:rPr>
              <a:t>Light Pollution!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4275"/>
                                        </p:tgtEl>
                                        <p:attrNameLst>
                                          <p:attrName>style.visibility</p:attrName>
                                        </p:attrNameLst>
                                      </p:cBhvr>
                                      <p:to>
                                        <p:strVal val="visible"/>
                                      </p:to>
                                    </p:set>
                                    <p:animEffect transition="in" filter="checkerboard(across)">
                                      <p:cBhvr>
                                        <p:cTn id="7" dur="500"/>
                                        <p:tgtEl>
                                          <p:spTgt spid="5427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4276"/>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54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p:bldP spid="5427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30427760"/>
          <p:cNvPicPr>
            <a:picLocks noChangeAspect="1" noChangeArrowheads="1"/>
          </p:cNvPicPr>
          <p:nvPr/>
        </p:nvPicPr>
        <p:blipFill>
          <a:blip r:embed="rId3">
            <a:lum bright="-6000" contrast="20000"/>
          </a:blip>
          <a:srcRect/>
          <a:stretch>
            <a:fillRect/>
          </a:stretch>
        </p:blipFill>
        <p:spPr bwMode="auto">
          <a:xfrm>
            <a:off x="571500" y="971550"/>
            <a:ext cx="8286750" cy="5400675"/>
          </a:xfrm>
          <a:prstGeom prst="rect">
            <a:avLst/>
          </a:prstGeom>
          <a:noFill/>
          <a:ln w="9525">
            <a:noFill/>
            <a:miter lim="800000"/>
            <a:headEnd/>
            <a:tailEnd/>
          </a:ln>
        </p:spPr>
      </p:pic>
      <p:sp>
        <p:nvSpPr>
          <p:cNvPr id="15363" name="Text Box 4"/>
          <p:cNvSpPr txBox="1">
            <a:spLocks noChangeArrowheads="1"/>
          </p:cNvSpPr>
          <p:nvPr/>
        </p:nvSpPr>
        <p:spPr bwMode="auto">
          <a:xfrm rot="5400000">
            <a:off x="-579438" y="5303838"/>
            <a:ext cx="1433513" cy="274638"/>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1200">
                <a:latin typeface="Verdana" pitchFamily="34" charset="0"/>
              </a:rPr>
              <a:t>James Jacobson </a:t>
            </a:r>
          </a:p>
        </p:txBody>
      </p:sp>
      <p:sp>
        <p:nvSpPr>
          <p:cNvPr id="15364" name="Rectangle 2"/>
          <p:cNvSpPr txBox="1">
            <a:spLocks noChangeArrowheads="1"/>
          </p:cNvSpPr>
          <p:nvPr/>
        </p:nvSpPr>
        <p:spPr bwMode="auto">
          <a:xfrm>
            <a:off x="457200" y="92075"/>
            <a:ext cx="7326313" cy="522288"/>
          </a:xfrm>
          <a:prstGeom prst="rect">
            <a:avLst/>
          </a:prstGeom>
          <a:noFill/>
          <a:ln w="9525">
            <a:noFill/>
            <a:miter lim="800000"/>
            <a:headEnd/>
            <a:tailEnd/>
          </a:ln>
        </p:spPr>
        <p:txBody>
          <a:bodyPr wrap="none" anchor="ctr">
            <a:spAutoFit/>
          </a:bodyPr>
          <a:lstStyle/>
          <a:p>
            <a:r>
              <a:rPr lang="en-US" sz="2800" b="1">
                <a:solidFill>
                  <a:srgbClr val="33CC33"/>
                </a:solidFill>
                <a:latin typeface="OCR A Extended" pitchFamily="50" charset="0"/>
              </a:rPr>
              <a:t>Here is what it should look like!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457200" y="92075"/>
            <a:ext cx="6243638" cy="522288"/>
          </a:xfrm>
        </p:spPr>
        <p:txBody>
          <a:bodyPr wrap="none">
            <a:spAutoFit/>
          </a:bodyPr>
          <a:lstStyle/>
          <a:p>
            <a:pPr algn="l" eaLnBrk="1" hangingPunct="1">
              <a:defRPr/>
            </a:pPr>
            <a:r>
              <a:rPr lang="en-US" sz="2800" b="1" kern="1200" dirty="0" smtClean="0">
                <a:solidFill>
                  <a:srgbClr val="33CC33"/>
                </a:solidFill>
                <a:latin typeface="OCR A Extended" pitchFamily="50" charset="0"/>
                <a:ea typeface="+mn-ea"/>
                <a:cs typeface="+mn-cs"/>
              </a:rPr>
              <a:t>How can I see in a dark sky?</a:t>
            </a:r>
          </a:p>
        </p:txBody>
      </p:sp>
      <p:sp>
        <p:nvSpPr>
          <p:cNvPr id="56323" name="Rectangle 3"/>
          <p:cNvSpPr>
            <a:spLocks noGrp="1" noChangeArrowheads="1"/>
          </p:cNvSpPr>
          <p:nvPr>
            <p:ph type="body" idx="4294967295"/>
          </p:nvPr>
        </p:nvSpPr>
        <p:spPr>
          <a:xfrm>
            <a:off x="596900" y="2327275"/>
            <a:ext cx="8013700" cy="1163638"/>
          </a:xfrm>
          <a:noFill/>
        </p:spPr>
        <p:txBody>
          <a:bodyPr lIns="92075" tIns="46038" rIns="92075" bIns="46038">
            <a:spAutoFit/>
          </a:bodyPr>
          <a:lstStyle/>
          <a:p>
            <a:pPr eaLnBrk="1" hangingPunct="1"/>
            <a:r>
              <a:rPr lang="en-US" smtClean="0">
                <a:solidFill>
                  <a:schemeClr val="bg1"/>
                </a:solidFill>
              </a:rPr>
              <a:t>Binoculars</a:t>
            </a:r>
          </a:p>
          <a:p>
            <a:pPr eaLnBrk="1" hangingPunct="1"/>
            <a:r>
              <a:rPr lang="en-US" smtClean="0">
                <a:solidFill>
                  <a:schemeClr val="bg1"/>
                </a:solidFill>
              </a:rPr>
              <a:t>Telescopes</a:t>
            </a:r>
          </a:p>
        </p:txBody>
      </p:sp>
      <p:sp>
        <p:nvSpPr>
          <p:cNvPr id="56324" name="Text Box 4"/>
          <p:cNvSpPr txBox="1">
            <a:spLocks noChangeArrowheads="1"/>
          </p:cNvSpPr>
          <p:nvPr/>
        </p:nvSpPr>
        <p:spPr bwMode="auto">
          <a:xfrm>
            <a:off x="596900" y="1828800"/>
            <a:ext cx="8180388" cy="579438"/>
          </a:xfrm>
          <a:prstGeom prst="rect">
            <a:avLst/>
          </a:prstGeom>
          <a:noFill/>
          <a:ln w="12700">
            <a:noFill/>
            <a:miter lim="800000"/>
            <a:headEnd type="none" w="sm" len="sm"/>
            <a:tailEnd type="none" w="sm" len="sm"/>
          </a:ln>
          <a:effectLst/>
        </p:spPr>
        <p:txBody>
          <a:bodyPr>
            <a:spAutoFit/>
          </a:bodyPr>
          <a:lstStyle/>
          <a:p>
            <a:pPr>
              <a:spcBef>
                <a:spcPct val="20000"/>
              </a:spcBef>
              <a:buClr>
                <a:schemeClr val="hlink"/>
              </a:buClr>
              <a:buSzPct val="60000"/>
              <a:buFont typeface="Wingdings" pitchFamily="2" charset="2"/>
              <a:buChar char="n"/>
              <a:defRPr/>
            </a:pPr>
            <a:r>
              <a:rPr lang="en-US" sz="3200">
                <a:solidFill>
                  <a:schemeClr val="bg1"/>
                </a:solidFill>
                <a:effectLst>
                  <a:outerShdw blurRad="38100" dist="38100" dir="2700000" algn="tl">
                    <a:srgbClr val="C0C0C0"/>
                  </a:outerShdw>
                </a:effectLst>
                <a:latin typeface="Verdana" pitchFamily="34" charset="0"/>
              </a:rPr>
              <a:t> The unaided eye (“Naked eye”)</a:t>
            </a:r>
            <a:endParaRPr lang="en-US" sz="3200">
              <a:solidFill>
                <a:schemeClr val="bg1"/>
              </a:solidFill>
              <a:latin typeface="Verdana" pitchFamily="34" charset="0"/>
            </a:endParaRPr>
          </a:p>
        </p:txBody>
      </p:sp>
      <p:pic>
        <p:nvPicPr>
          <p:cNvPr id="56325" name="Picture 5" descr="small_eyes_2"/>
          <p:cNvPicPr>
            <a:picLocks noChangeAspect="1" noChangeArrowheads="1" noCrop="1"/>
          </p:cNvPicPr>
          <p:nvPr/>
        </p:nvPicPr>
        <p:blipFill>
          <a:blip r:embed="rId4"/>
          <a:srcRect/>
          <a:stretch>
            <a:fillRect/>
          </a:stretch>
        </p:blipFill>
        <p:spPr bwMode="auto">
          <a:xfrm>
            <a:off x="6705600" y="3886200"/>
            <a:ext cx="1181100" cy="563563"/>
          </a:xfrm>
          <a:prstGeom prst="rect">
            <a:avLst/>
          </a:prstGeom>
          <a:noFill/>
          <a:ln w="9525">
            <a:noFill/>
            <a:miter lim="800000"/>
            <a:headEnd/>
            <a:tailEnd/>
          </a:ln>
        </p:spPr>
      </p:pic>
      <p:pic>
        <p:nvPicPr>
          <p:cNvPr id="56326" name="Picture 6" descr="eye_balls"/>
          <p:cNvPicPr>
            <a:picLocks noChangeAspect="1" noChangeArrowheads="1" noCrop="1"/>
          </p:cNvPicPr>
          <p:nvPr/>
        </p:nvPicPr>
        <p:blipFill>
          <a:blip r:embed="rId5"/>
          <a:srcRect/>
          <a:stretch>
            <a:fillRect/>
          </a:stretch>
        </p:blipFill>
        <p:spPr bwMode="auto">
          <a:xfrm>
            <a:off x="990600" y="2971800"/>
            <a:ext cx="1752600" cy="900113"/>
          </a:xfrm>
          <a:prstGeom prst="rect">
            <a:avLst/>
          </a:prstGeom>
          <a:noFill/>
          <a:ln w="9525">
            <a:noFill/>
            <a:miter lim="800000"/>
            <a:headEnd/>
            <a:tailEnd/>
          </a:ln>
        </p:spPr>
      </p:pic>
      <p:pic>
        <p:nvPicPr>
          <p:cNvPr id="56327" name="Picture 7" descr="grey_eyes"/>
          <p:cNvPicPr>
            <a:picLocks noChangeAspect="1" noChangeArrowheads="1" noCrop="1"/>
          </p:cNvPicPr>
          <p:nvPr/>
        </p:nvPicPr>
        <p:blipFill>
          <a:blip r:embed="rId6"/>
          <a:srcRect/>
          <a:stretch>
            <a:fillRect/>
          </a:stretch>
        </p:blipFill>
        <p:spPr bwMode="auto">
          <a:xfrm>
            <a:off x="1752600" y="1295400"/>
            <a:ext cx="1447800" cy="423863"/>
          </a:xfrm>
          <a:prstGeom prst="rect">
            <a:avLst/>
          </a:prstGeom>
          <a:noFill/>
          <a:ln w="9525">
            <a:noFill/>
            <a:miter lim="800000"/>
            <a:headEnd/>
            <a:tailEnd/>
          </a:ln>
        </p:spPr>
      </p:pic>
      <p:pic>
        <p:nvPicPr>
          <p:cNvPr id="56328" name="Picture 8" descr="eye"/>
          <p:cNvPicPr>
            <a:picLocks noChangeAspect="1" noChangeArrowheads="1" noCrop="1"/>
          </p:cNvPicPr>
          <p:nvPr/>
        </p:nvPicPr>
        <p:blipFill>
          <a:blip r:embed="rId7"/>
          <a:srcRect/>
          <a:stretch>
            <a:fillRect/>
          </a:stretch>
        </p:blipFill>
        <p:spPr bwMode="auto">
          <a:xfrm>
            <a:off x="4648200" y="2667000"/>
            <a:ext cx="1219200" cy="1219200"/>
          </a:xfrm>
          <a:prstGeom prst="rect">
            <a:avLst/>
          </a:prstGeom>
          <a:noFill/>
          <a:ln w="9525">
            <a:noFill/>
            <a:miter lim="800000"/>
            <a:headEnd/>
            <a:tailEnd/>
          </a:ln>
        </p:spPr>
      </p:pic>
      <p:pic>
        <p:nvPicPr>
          <p:cNvPr id="56329" name="Picture 9" descr="eye_ball"/>
          <p:cNvPicPr>
            <a:picLocks noChangeAspect="1" noChangeArrowheads="1" noCrop="1"/>
          </p:cNvPicPr>
          <p:nvPr/>
        </p:nvPicPr>
        <p:blipFill>
          <a:blip r:embed="rId8"/>
          <a:srcRect/>
          <a:stretch>
            <a:fillRect/>
          </a:stretch>
        </p:blipFill>
        <p:spPr bwMode="auto">
          <a:xfrm>
            <a:off x="7620000" y="1752600"/>
            <a:ext cx="990600" cy="742950"/>
          </a:xfrm>
          <a:prstGeom prst="rect">
            <a:avLst/>
          </a:prstGeom>
          <a:noFill/>
          <a:ln w="9525">
            <a:noFill/>
            <a:miter lim="800000"/>
            <a:headEnd/>
            <a:tailEnd/>
          </a:ln>
        </p:spPr>
      </p:pic>
      <p:pic>
        <p:nvPicPr>
          <p:cNvPr id="56330" name="Picture 10" descr="grey_eyes"/>
          <p:cNvPicPr>
            <a:picLocks noChangeAspect="1" noChangeArrowheads="1" noCrop="1"/>
          </p:cNvPicPr>
          <p:nvPr/>
        </p:nvPicPr>
        <p:blipFill>
          <a:blip r:embed="rId6"/>
          <a:srcRect/>
          <a:stretch>
            <a:fillRect/>
          </a:stretch>
        </p:blipFill>
        <p:spPr bwMode="auto">
          <a:xfrm>
            <a:off x="685800" y="5943600"/>
            <a:ext cx="1447800" cy="423863"/>
          </a:xfrm>
          <a:prstGeom prst="rect">
            <a:avLst/>
          </a:prstGeom>
          <a:noFill/>
          <a:ln w="9525">
            <a:noFill/>
            <a:miter lim="800000"/>
            <a:headEnd/>
            <a:tailEnd/>
          </a:ln>
        </p:spPr>
      </p:pic>
      <p:pic>
        <p:nvPicPr>
          <p:cNvPr id="56331" name="Picture 11" descr="eye_balls"/>
          <p:cNvPicPr>
            <a:picLocks noChangeAspect="1" noChangeArrowheads="1" noCrop="1"/>
          </p:cNvPicPr>
          <p:nvPr/>
        </p:nvPicPr>
        <p:blipFill>
          <a:blip r:embed="rId5"/>
          <a:srcRect/>
          <a:stretch>
            <a:fillRect/>
          </a:stretch>
        </p:blipFill>
        <p:spPr bwMode="auto">
          <a:xfrm>
            <a:off x="6645275" y="5330825"/>
            <a:ext cx="1752600" cy="900113"/>
          </a:xfrm>
          <a:prstGeom prst="rect">
            <a:avLst/>
          </a:prstGeom>
          <a:noFill/>
          <a:ln w="9525">
            <a:noFill/>
            <a:miter lim="800000"/>
            <a:headEnd/>
            <a:tailEnd/>
          </a:ln>
        </p:spPr>
      </p:pic>
      <p:pic>
        <p:nvPicPr>
          <p:cNvPr id="56332" name="Picture 12" descr="eye"/>
          <p:cNvPicPr>
            <a:picLocks noChangeAspect="1" noChangeArrowheads="1" noCrop="1"/>
          </p:cNvPicPr>
          <p:nvPr/>
        </p:nvPicPr>
        <p:blipFill>
          <a:blip r:embed="rId7"/>
          <a:srcRect/>
          <a:stretch>
            <a:fillRect/>
          </a:stretch>
        </p:blipFill>
        <p:spPr bwMode="auto">
          <a:xfrm>
            <a:off x="3352800" y="4419600"/>
            <a:ext cx="1219200" cy="1219200"/>
          </a:xfrm>
          <a:prstGeom prst="rect">
            <a:avLst/>
          </a:prstGeom>
          <a:noFill/>
          <a:ln w="9525">
            <a:noFill/>
            <a:miter lim="800000"/>
            <a:headEnd/>
            <a:tailEnd/>
          </a:ln>
        </p:spPr>
      </p:pic>
      <p:pic>
        <p:nvPicPr>
          <p:cNvPr id="56333" name="Picture 13" descr="small_eyes_2"/>
          <p:cNvPicPr>
            <a:picLocks noChangeAspect="1" noChangeArrowheads="1" noCrop="1"/>
          </p:cNvPicPr>
          <p:nvPr/>
        </p:nvPicPr>
        <p:blipFill>
          <a:blip r:embed="rId4"/>
          <a:srcRect/>
          <a:stretch>
            <a:fillRect/>
          </a:stretch>
        </p:blipFill>
        <p:spPr bwMode="auto">
          <a:xfrm>
            <a:off x="5181600" y="1295400"/>
            <a:ext cx="1181100" cy="563563"/>
          </a:xfrm>
          <a:prstGeom prst="rect">
            <a:avLst/>
          </a:prstGeom>
          <a:noFill/>
          <a:ln w="9525">
            <a:noFill/>
            <a:miter lim="800000"/>
            <a:headEnd/>
            <a:tailEnd/>
          </a:ln>
        </p:spPr>
      </p:pic>
      <p:pic>
        <p:nvPicPr>
          <p:cNvPr id="56334" name="Picture 14" descr="eye_ball"/>
          <p:cNvPicPr>
            <a:picLocks noChangeAspect="1" noChangeArrowheads="1" noCrop="1"/>
          </p:cNvPicPr>
          <p:nvPr/>
        </p:nvPicPr>
        <p:blipFill>
          <a:blip r:embed="rId8"/>
          <a:srcRect/>
          <a:stretch>
            <a:fillRect/>
          </a:stretch>
        </p:blipFill>
        <p:spPr bwMode="auto">
          <a:xfrm>
            <a:off x="1066800" y="4495800"/>
            <a:ext cx="990600" cy="742950"/>
          </a:xfrm>
          <a:prstGeom prst="rect">
            <a:avLst/>
          </a:prstGeom>
          <a:noFill/>
          <a:ln w="9525">
            <a:noFill/>
            <a:miter lim="800000"/>
            <a:headEnd/>
            <a:tailEnd/>
          </a:ln>
        </p:spPr>
      </p:pic>
      <p:pic>
        <p:nvPicPr>
          <p:cNvPr id="56338" name="Picture 18">
            <a:hlinkClick r:id="" action="ppaction://media"/>
          </p:cNvPr>
          <p:cNvPicPr>
            <a:picLocks noRot="1" noChangeAspect="1" noChangeArrowheads="1"/>
          </p:cNvPicPr>
          <p:nvPr>
            <a:wavAudioFile r:embed="rId1" name="Bugs48.wav"/>
          </p:nvPr>
        </p:nvPicPr>
        <p:blipFill>
          <a:blip r:embed="rId9"/>
          <a:srcRect/>
          <a:stretch>
            <a:fillRect/>
          </a:stretch>
        </p:blipFill>
        <p:spPr bwMode="auto">
          <a:xfrm>
            <a:off x="8839200" y="6553200"/>
            <a:ext cx="304800" cy="304800"/>
          </a:xfrm>
          <a:prstGeom prst="rect">
            <a:avLst/>
          </a:prstGeom>
          <a:noFill/>
          <a:ln w="9525">
            <a:noFill/>
            <a:miter lim="800000"/>
            <a:headEnd/>
            <a:tailEnd/>
          </a:ln>
        </p:spPr>
      </p:pic>
      <p:pic>
        <p:nvPicPr>
          <p:cNvPr id="56339" name="Picture 19">
            <a:hlinkClick r:id="" action="ppaction://media"/>
          </p:cNvPr>
          <p:cNvPicPr>
            <a:picLocks noRot="1" noChangeAspect="1" noChangeArrowheads="1"/>
          </p:cNvPicPr>
          <p:nvPr>
            <a:wavAudioFile r:embed="rId1" name="Bugs48.wav"/>
          </p:nvPr>
        </p:nvPicPr>
        <p:blipFill>
          <a:blip r:embed="rId9"/>
          <a:srcRect/>
          <a:stretch>
            <a:fillRect/>
          </a:stretch>
        </p:blipFill>
        <p:spPr bwMode="auto">
          <a:xfrm>
            <a:off x="8839200" y="6137275"/>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56323"/>
                                        </p:tgtEl>
                                      </p:cBhvr>
                                    </p:animEffect>
                                    <p:set>
                                      <p:cBhvr>
                                        <p:cTn id="7" dur="1" fill="hold">
                                          <p:stCondLst>
                                            <p:cond delay="1999"/>
                                          </p:stCondLst>
                                        </p:cTn>
                                        <p:tgtEl>
                                          <p:spTgt spid="56323"/>
                                        </p:tgtEl>
                                        <p:attrNameLst>
                                          <p:attrName>style.visibility</p:attrName>
                                        </p:attrNameLst>
                                      </p:cBhvr>
                                      <p:to>
                                        <p:strVal val="hidden"/>
                                      </p:to>
                                    </p:se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56326"/>
                                        </p:tgtEl>
                                        <p:attrNameLst>
                                          <p:attrName>style.visibility</p:attrName>
                                        </p:attrNameLst>
                                      </p:cBhvr>
                                      <p:to>
                                        <p:strVal val="visible"/>
                                      </p:to>
                                    </p:set>
                                    <p:animEffect transition="in" filter="blinds(horizontal)">
                                      <p:cBhvr>
                                        <p:cTn id="11" dur="250"/>
                                        <p:tgtEl>
                                          <p:spTgt spid="56326"/>
                                        </p:tgtEl>
                                      </p:cBhvr>
                                    </p:animEffect>
                                  </p:childTnLst>
                                </p:cTn>
                              </p:par>
                            </p:childTnLst>
                          </p:cTn>
                        </p:par>
                        <p:par>
                          <p:cTn id="12" fill="hold">
                            <p:stCondLst>
                              <p:cond delay="2250"/>
                            </p:stCondLst>
                            <p:childTnLst>
                              <p:par>
                                <p:cTn id="13" presetID="4" presetClass="entr" presetSubtype="16" fill="hold" nodeType="afterEffect">
                                  <p:stCondLst>
                                    <p:cond delay="0"/>
                                  </p:stCondLst>
                                  <p:childTnLst>
                                    <p:set>
                                      <p:cBhvr>
                                        <p:cTn id="14" dur="1" fill="hold">
                                          <p:stCondLst>
                                            <p:cond delay="0"/>
                                          </p:stCondLst>
                                        </p:cTn>
                                        <p:tgtEl>
                                          <p:spTgt spid="56329"/>
                                        </p:tgtEl>
                                        <p:attrNameLst>
                                          <p:attrName>style.visibility</p:attrName>
                                        </p:attrNameLst>
                                      </p:cBhvr>
                                      <p:to>
                                        <p:strVal val="visible"/>
                                      </p:to>
                                    </p:set>
                                    <p:animEffect transition="in" filter="box(in)">
                                      <p:cBhvr>
                                        <p:cTn id="15" dur="250"/>
                                        <p:tgtEl>
                                          <p:spTgt spid="56329"/>
                                        </p:tgtEl>
                                      </p:cBhvr>
                                    </p:animEffect>
                                  </p:childTnLst>
                                </p:cTn>
                              </p:par>
                            </p:childTnLst>
                          </p:cTn>
                        </p:par>
                        <p:par>
                          <p:cTn id="16" fill="hold">
                            <p:stCondLst>
                              <p:cond delay="2500"/>
                            </p:stCondLst>
                            <p:childTnLst>
                              <p:par>
                                <p:cTn id="17" presetID="5" presetClass="entr" presetSubtype="10" fill="hold" nodeType="afterEffect">
                                  <p:stCondLst>
                                    <p:cond delay="0"/>
                                  </p:stCondLst>
                                  <p:childTnLst>
                                    <p:set>
                                      <p:cBhvr>
                                        <p:cTn id="18" dur="1" fill="hold">
                                          <p:stCondLst>
                                            <p:cond delay="0"/>
                                          </p:stCondLst>
                                        </p:cTn>
                                        <p:tgtEl>
                                          <p:spTgt spid="56328"/>
                                        </p:tgtEl>
                                        <p:attrNameLst>
                                          <p:attrName>style.visibility</p:attrName>
                                        </p:attrNameLst>
                                      </p:cBhvr>
                                      <p:to>
                                        <p:strVal val="visible"/>
                                      </p:to>
                                    </p:set>
                                    <p:animEffect transition="in" filter="checkerboard(across)">
                                      <p:cBhvr>
                                        <p:cTn id="19" dur="250"/>
                                        <p:tgtEl>
                                          <p:spTgt spid="56328"/>
                                        </p:tgtEl>
                                      </p:cBhvr>
                                    </p:animEffect>
                                  </p:childTnLst>
                                </p:cTn>
                              </p:par>
                            </p:childTnLst>
                          </p:cTn>
                        </p:par>
                        <p:par>
                          <p:cTn id="20" fill="hold">
                            <p:stCondLst>
                              <p:cond delay="2750"/>
                            </p:stCondLst>
                            <p:childTnLst>
                              <p:par>
                                <p:cTn id="21" presetID="2" presetClass="entr" presetSubtype="4" fill="hold" nodeType="afterEffect">
                                  <p:stCondLst>
                                    <p:cond delay="0"/>
                                  </p:stCondLst>
                                  <p:childTnLst>
                                    <p:set>
                                      <p:cBhvr>
                                        <p:cTn id="22" dur="1" fill="hold">
                                          <p:stCondLst>
                                            <p:cond delay="0"/>
                                          </p:stCondLst>
                                        </p:cTn>
                                        <p:tgtEl>
                                          <p:spTgt spid="56325"/>
                                        </p:tgtEl>
                                        <p:attrNameLst>
                                          <p:attrName>style.visibility</p:attrName>
                                        </p:attrNameLst>
                                      </p:cBhvr>
                                      <p:to>
                                        <p:strVal val="visible"/>
                                      </p:to>
                                    </p:set>
                                    <p:anim calcmode="lin" valueType="num">
                                      <p:cBhvr additive="base">
                                        <p:cTn id="23" dur="250" fill="hold"/>
                                        <p:tgtEl>
                                          <p:spTgt spid="56325"/>
                                        </p:tgtEl>
                                        <p:attrNameLst>
                                          <p:attrName>ppt_x</p:attrName>
                                        </p:attrNameLst>
                                      </p:cBhvr>
                                      <p:tavLst>
                                        <p:tav tm="0">
                                          <p:val>
                                            <p:strVal val="#ppt_x"/>
                                          </p:val>
                                        </p:tav>
                                        <p:tav tm="100000">
                                          <p:val>
                                            <p:strVal val="#ppt_x"/>
                                          </p:val>
                                        </p:tav>
                                      </p:tavLst>
                                    </p:anim>
                                    <p:anim calcmode="lin" valueType="num">
                                      <p:cBhvr additive="base">
                                        <p:cTn id="24" dur="250" fill="hold"/>
                                        <p:tgtEl>
                                          <p:spTgt spid="56325"/>
                                        </p:tgtEl>
                                        <p:attrNameLst>
                                          <p:attrName>ppt_y</p:attrName>
                                        </p:attrNameLst>
                                      </p:cBhvr>
                                      <p:tavLst>
                                        <p:tav tm="0">
                                          <p:val>
                                            <p:strVal val="1+#ppt_h/2"/>
                                          </p:val>
                                        </p:tav>
                                        <p:tav tm="100000">
                                          <p:val>
                                            <p:strVal val="#ppt_y"/>
                                          </p:val>
                                        </p:tav>
                                      </p:tavLst>
                                    </p:anim>
                                  </p:childTnLst>
                                </p:cTn>
                              </p:par>
                            </p:childTnLst>
                          </p:cTn>
                        </p:par>
                        <p:par>
                          <p:cTn id="25" fill="hold">
                            <p:stCondLst>
                              <p:cond delay="3000"/>
                            </p:stCondLst>
                            <p:childTnLst>
                              <p:par>
                                <p:cTn id="26" presetID="1" presetClass="entr" presetSubtype="0" fill="hold" nodeType="afterEffect">
                                  <p:stCondLst>
                                    <p:cond delay="0"/>
                                  </p:stCondLst>
                                  <p:childTnLst>
                                    <p:set>
                                      <p:cBhvr>
                                        <p:cTn id="27" dur="1" fill="hold">
                                          <p:stCondLst>
                                            <p:cond delay="0"/>
                                          </p:stCondLst>
                                        </p:cTn>
                                        <p:tgtEl>
                                          <p:spTgt spid="56327"/>
                                        </p:tgtEl>
                                        <p:attrNameLst>
                                          <p:attrName>style.visibility</p:attrName>
                                        </p:attrNameLst>
                                      </p:cBhvr>
                                      <p:to>
                                        <p:strVal val="visible"/>
                                      </p:to>
                                    </p:set>
                                  </p:childTnLst>
                                </p:cTn>
                              </p:par>
                            </p:childTnLst>
                          </p:cTn>
                        </p:par>
                        <p:par>
                          <p:cTn id="28" fill="hold">
                            <p:stCondLst>
                              <p:cond delay="3000"/>
                            </p:stCondLst>
                            <p:childTnLst>
                              <p:par>
                                <p:cTn id="29" presetID="1" presetClass="entr" presetSubtype="0" fill="hold" nodeType="afterEffect">
                                  <p:stCondLst>
                                    <p:cond delay="0"/>
                                  </p:stCondLst>
                                  <p:childTnLst>
                                    <p:set>
                                      <p:cBhvr>
                                        <p:cTn id="30" dur="1" fill="hold">
                                          <p:stCondLst>
                                            <p:cond delay="0"/>
                                          </p:stCondLst>
                                        </p:cTn>
                                        <p:tgtEl>
                                          <p:spTgt spid="56330"/>
                                        </p:tgtEl>
                                        <p:attrNameLst>
                                          <p:attrName>style.visibility</p:attrName>
                                        </p:attrNameLst>
                                      </p:cBhvr>
                                      <p:to>
                                        <p:strVal val="visible"/>
                                      </p:to>
                                    </p:set>
                                  </p:childTnLst>
                                </p:cTn>
                              </p:par>
                            </p:childTnLst>
                          </p:cTn>
                        </p:par>
                        <p:par>
                          <p:cTn id="31" fill="hold">
                            <p:stCondLst>
                              <p:cond delay="3000"/>
                            </p:stCondLst>
                            <p:childTnLst>
                              <p:par>
                                <p:cTn id="32" presetID="3" presetClass="entr" presetSubtype="10" fill="hold" nodeType="afterEffect">
                                  <p:stCondLst>
                                    <p:cond delay="0"/>
                                  </p:stCondLst>
                                  <p:childTnLst>
                                    <p:set>
                                      <p:cBhvr>
                                        <p:cTn id="33" dur="1" fill="hold">
                                          <p:stCondLst>
                                            <p:cond delay="0"/>
                                          </p:stCondLst>
                                        </p:cTn>
                                        <p:tgtEl>
                                          <p:spTgt spid="56331"/>
                                        </p:tgtEl>
                                        <p:attrNameLst>
                                          <p:attrName>style.visibility</p:attrName>
                                        </p:attrNameLst>
                                      </p:cBhvr>
                                      <p:to>
                                        <p:strVal val="visible"/>
                                      </p:to>
                                    </p:set>
                                    <p:animEffect transition="in" filter="blinds(horizontal)">
                                      <p:cBhvr>
                                        <p:cTn id="34" dur="250"/>
                                        <p:tgtEl>
                                          <p:spTgt spid="56331"/>
                                        </p:tgtEl>
                                      </p:cBhvr>
                                    </p:animEffect>
                                  </p:childTnLst>
                                </p:cTn>
                              </p:par>
                            </p:childTnLst>
                          </p:cTn>
                        </p:par>
                        <p:par>
                          <p:cTn id="35" fill="hold">
                            <p:stCondLst>
                              <p:cond delay="3250"/>
                            </p:stCondLst>
                            <p:childTnLst>
                              <p:par>
                                <p:cTn id="36" presetID="5" presetClass="entr" presetSubtype="10" fill="hold" nodeType="afterEffect">
                                  <p:stCondLst>
                                    <p:cond delay="0"/>
                                  </p:stCondLst>
                                  <p:childTnLst>
                                    <p:set>
                                      <p:cBhvr>
                                        <p:cTn id="37" dur="1" fill="hold">
                                          <p:stCondLst>
                                            <p:cond delay="0"/>
                                          </p:stCondLst>
                                        </p:cTn>
                                        <p:tgtEl>
                                          <p:spTgt spid="56332"/>
                                        </p:tgtEl>
                                        <p:attrNameLst>
                                          <p:attrName>style.visibility</p:attrName>
                                        </p:attrNameLst>
                                      </p:cBhvr>
                                      <p:to>
                                        <p:strVal val="visible"/>
                                      </p:to>
                                    </p:set>
                                    <p:animEffect transition="in" filter="checkerboard(across)">
                                      <p:cBhvr>
                                        <p:cTn id="38" dur="250"/>
                                        <p:tgtEl>
                                          <p:spTgt spid="56332"/>
                                        </p:tgtEl>
                                      </p:cBhvr>
                                    </p:animEffect>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56333"/>
                                        </p:tgtEl>
                                        <p:attrNameLst>
                                          <p:attrName>style.visibility</p:attrName>
                                        </p:attrNameLst>
                                      </p:cBhvr>
                                      <p:to>
                                        <p:strVal val="visible"/>
                                      </p:to>
                                    </p:set>
                                    <p:anim calcmode="lin" valueType="num">
                                      <p:cBhvr additive="base">
                                        <p:cTn id="42" dur="250" fill="hold"/>
                                        <p:tgtEl>
                                          <p:spTgt spid="56333"/>
                                        </p:tgtEl>
                                        <p:attrNameLst>
                                          <p:attrName>ppt_x</p:attrName>
                                        </p:attrNameLst>
                                      </p:cBhvr>
                                      <p:tavLst>
                                        <p:tav tm="0">
                                          <p:val>
                                            <p:strVal val="#ppt_x"/>
                                          </p:val>
                                        </p:tav>
                                        <p:tav tm="100000">
                                          <p:val>
                                            <p:strVal val="#ppt_x"/>
                                          </p:val>
                                        </p:tav>
                                      </p:tavLst>
                                    </p:anim>
                                    <p:anim calcmode="lin" valueType="num">
                                      <p:cBhvr additive="base">
                                        <p:cTn id="43" dur="250" fill="hold"/>
                                        <p:tgtEl>
                                          <p:spTgt spid="56333"/>
                                        </p:tgtEl>
                                        <p:attrNameLst>
                                          <p:attrName>ppt_y</p:attrName>
                                        </p:attrNameLst>
                                      </p:cBhvr>
                                      <p:tavLst>
                                        <p:tav tm="0">
                                          <p:val>
                                            <p:strVal val="1+#ppt_h/2"/>
                                          </p:val>
                                        </p:tav>
                                        <p:tav tm="100000">
                                          <p:val>
                                            <p:strVal val="#ppt_y"/>
                                          </p:val>
                                        </p:tav>
                                      </p:tavLst>
                                    </p:anim>
                                  </p:childTnLst>
                                </p:cTn>
                              </p:par>
                            </p:childTnLst>
                          </p:cTn>
                        </p:par>
                        <p:par>
                          <p:cTn id="44" fill="hold">
                            <p:stCondLst>
                              <p:cond delay="3750"/>
                            </p:stCondLst>
                            <p:childTnLst>
                              <p:par>
                                <p:cTn id="45" presetID="4" presetClass="entr" presetSubtype="16" fill="hold" nodeType="afterEffect">
                                  <p:stCondLst>
                                    <p:cond delay="0"/>
                                  </p:stCondLst>
                                  <p:childTnLst>
                                    <p:set>
                                      <p:cBhvr>
                                        <p:cTn id="46" dur="1" fill="hold">
                                          <p:stCondLst>
                                            <p:cond delay="0"/>
                                          </p:stCondLst>
                                        </p:cTn>
                                        <p:tgtEl>
                                          <p:spTgt spid="56334"/>
                                        </p:tgtEl>
                                        <p:attrNameLst>
                                          <p:attrName>style.visibility</p:attrName>
                                        </p:attrNameLst>
                                      </p:cBhvr>
                                      <p:to>
                                        <p:strVal val="visible"/>
                                      </p:to>
                                    </p:set>
                                    <p:animEffect transition="in" filter="box(in)">
                                      <p:cBhvr>
                                        <p:cTn id="47" dur="250"/>
                                        <p:tgtEl>
                                          <p:spTgt spid="56334"/>
                                        </p:tgtEl>
                                      </p:cBhvr>
                                    </p:animEffect>
                                  </p:childTnLst>
                                </p:cTn>
                              </p:par>
                            </p:childTnLst>
                          </p:cTn>
                        </p:par>
                        <p:par>
                          <p:cTn id="48" fill="hold">
                            <p:stCondLst>
                              <p:cond delay="4000"/>
                            </p:stCondLst>
                            <p:childTnLst>
                              <p:par>
                                <p:cTn id="49" presetID="1" presetClass="mediacall" presetSubtype="0" fill="hold" nodeType="afterEffect">
                                  <p:stCondLst>
                                    <p:cond delay="0"/>
                                  </p:stCondLst>
                                  <p:childTnLst>
                                    <p:cmd type="call" cmd="playFrom(0.0)">
                                      <p:cBhvr>
                                        <p:cTn id="50" dur="973" fill="hold"/>
                                        <p:tgtEl>
                                          <p:spTgt spid="56338"/>
                                        </p:tgtEl>
                                      </p:cBhvr>
                                    </p:cmd>
                                  </p:childTnLst>
                                </p:cTn>
                              </p:par>
                            </p:childTnLst>
                          </p:cTn>
                        </p:par>
                        <p:par>
                          <p:cTn id="51" fill="hold">
                            <p:stCondLst>
                              <p:cond delay="4973"/>
                            </p:stCondLst>
                            <p:childTnLst>
                              <p:par>
                                <p:cTn id="52" presetID="1" presetClass="mediacall" presetSubtype="0" fill="hold" nodeType="afterEffect">
                                  <p:stCondLst>
                                    <p:cond delay="0"/>
                                  </p:stCondLst>
                                  <p:childTnLst>
                                    <p:cmd type="call" cmd="playFrom(0.0)">
                                      <p:cBhvr>
                                        <p:cTn id="53" dur="973" fill="hold"/>
                                        <p:tgtEl>
                                          <p:spTgt spid="5633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54" fill="hold" display="0">
                  <p:stCondLst>
                    <p:cond delay="indefinite"/>
                  </p:stCondLst>
                  <p:endCondLst>
                    <p:cond evt="onNext" delay="0">
                      <p:tgtEl>
                        <p:sldTgt/>
                      </p:tgtEl>
                    </p:cond>
                    <p:cond evt="onPrev" delay="0">
                      <p:tgtEl>
                        <p:sldTgt/>
                      </p:tgtEl>
                    </p:cond>
                    <p:cond evt="onStopAudio" delay="0">
                      <p:tgtEl>
                        <p:sldTgt/>
                      </p:tgtEl>
                    </p:cond>
                  </p:endCondLst>
                </p:cTn>
                <p:tgtEl>
                  <p:spTgt spid="56338"/>
                </p:tgtEl>
              </p:cMediaNode>
            </p:audio>
            <p:audio>
              <p:cMediaNode>
                <p:cTn id="55" fill="hold" display="0">
                  <p:stCondLst>
                    <p:cond delay="indefinite"/>
                  </p:stCondLst>
                  <p:endCondLst>
                    <p:cond evt="onNext" delay="0">
                      <p:tgtEl>
                        <p:sldTgt/>
                      </p:tgtEl>
                    </p:cond>
                    <p:cond evt="onPrev" delay="0">
                      <p:tgtEl>
                        <p:sldTgt/>
                      </p:tgtEl>
                    </p:cond>
                    <p:cond evt="onStopAudio" delay="0">
                      <p:tgtEl>
                        <p:sldTgt/>
                      </p:tgtEl>
                    </p:cond>
                  </p:endCondLst>
                </p:cTn>
                <p:tgtEl>
                  <p:spTgt spid="56339"/>
                </p:tgtEl>
              </p:cMediaNode>
            </p:audio>
          </p:childTnLst>
        </p:cTn>
      </p:par>
    </p:tnLst>
    <p:bldLst>
      <p:bldP spid="563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3"/>
          <p:cNvSpPr txBox="1">
            <a:spLocks noChangeArrowheads="1"/>
          </p:cNvSpPr>
          <p:nvPr/>
        </p:nvSpPr>
        <p:spPr bwMode="auto">
          <a:xfrm>
            <a:off x="457200" y="92075"/>
            <a:ext cx="3214688" cy="522288"/>
          </a:xfrm>
          <a:prstGeom prst="rect">
            <a:avLst/>
          </a:prstGeom>
          <a:noFill/>
          <a:ln w="9525">
            <a:noFill/>
            <a:miter lim="800000"/>
            <a:headEnd/>
            <a:tailEnd/>
          </a:ln>
        </p:spPr>
        <p:txBody>
          <a:bodyPr wrap="none">
            <a:spAutoFit/>
          </a:bodyPr>
          <a:lstStyle/>
          <a:p>
            <a:r>
              <a:rPr lang="en-US" sz="2800" b="1">
                <a:solidFill>
                  <a:srgbClr val="33CC33"/>
                </a:solidFill>
                <a:latin typeface="OCR A Extended" pitchFamily="50" charset="0"/>
              </a:rPr>
              <a:t>Observing aids</a:t>
            </a:r>
          </a:p>
        </p:txBody>
      </p:sp>
      <p:pic>
        <p:nvPicPr>
          <p:cNvPr id="9224" name="Picture 8" descr="5752"/>
          <p:cNvPicPr preferRelativeResize="0">
            <a:picLocks noChangeAspect="1" noChangeArrowheads="1"/>
          </p:cNvPicPr>
          <p:nvPr/>
        </p:nvPicPr>
        <p:blipFill>
          <a:blip r:embed="rId4"/>
          <a:srcRect/>
          <a:stretch>
            <a:fillRect/>
          </a:stretch>
        </p:blipFill>
        <p:spPr bwMode="auto">
          <a:xfrm>
            <a:off x="2728913" y="2506663"/>
            <a:ext cx="1843087" cy="1851025"/>
          </a:xfrm>
          <a:prstGeom prst="rect">
            <a:avLst/>
          </a:prstGeom>
          <a:noFill/>
          <a:ln w="6350">
            <a:solidFill>
              <a:schemeClr val="tx1"/>
            </a:solidFill>
            <a:miter lim="800000"/>
            <a:headEnd/>
            <a:tailEnd/>
          </a:ln>
        </p:spPr>
      </p:pic>
      <p:sp>
        <p:nvSpPr>
          <p:cNvPr id="2054" name="Text Box 9"/>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a:solidFill>
                  <a:schemeClr val="bg1"/>
                </a:solidFill>
                <a:latin typeface="OCR A Extended" pitchFamily="50" charset="0"/>
              </a:rPr>
              <a:t>Norfolk Botanical Garden / Back Bay Amateur Astronomers</a:t>
            </a:r>
          </a:p>
        </p:txBody>
      </p:sp>
      <p:graphicFrame>
        <p:nvGraphicFramePr>
          <p:cNvPr id="9228" name="Object 12"/>
          <p:cNvGraphicFramePr>
            <a:graphicFrameLocks noChangeAspect="1"/>
          </p:cNvGraphicFramePr>
          <p:nvPr/>
        </p:nvGraphicFramePr>
        <p:xfrm>
          <a:off x="4572000" y="4351338"/>
          <a:ext cx="1843088" cy="1843087"/>
        </p:xfrm>
        <a:graphic>
          <a:graphicData uri="http://schemas.openxmlformats.org/presentationml/2006/ole">
            <p:oleObj spid="_x0000_s2050" name="Image" r:id="rId5" imgW="838060" imgH="905028" progId="Photoshop.Image.8">
              <p:embed/>
            </p:oleObj>
          </a:graphicData>
        </a:graphic>
      </p:graphicFrame>
      <p:pic>
        <p:nvPicPr>
          <p:cNvPr id="9231" name="Picture 15" descr="KentScp1"/>
          <p:cNvPicPr preferRelativeResize="0">
            <a:picLocks noChangeAspect="1" noChangeArrowheads="1"/>
          </p:cNvPicPr>
          <p:nvPr/>
        </p:nvPicPr>
        <p:blipFill>
          <a:blip r:embed="rId6"/>
          <a:srcRect/>
          <a:stretch>
            <a:fillRect/>
          </a:stretch>
        </p:blipFill>
        <p:spPr bwMode="auto">
          <a:xfrm>
            <a:off x="4572000" y="2506663"/>
            <a:ext cx="1843088" cy="1844675"/>
          </a:xfrm>
          <a:prstGeom prst="rect">
            <a:avLst/>
          </a:prstGeom>
          <a:noFill/>
          <a:ln w="6350">
            <a:solidFill>
              <a:schemeClr val="tx1"/>
            </a:solidFill>
            <a:miter lim="800000"/>
            <a:headEnd/>
            <a:tailEnd/>
          </a:ln>
        </p:spPr>
      </p:pic>
      <p:pic>
        <p:nvPicPr>
          <p:cNvPr id="9233" name="Picture 17" descr="closeup1_h354"/>
          <p:cNvPicPr preferRelativeResize="0">
            <a:picLocks noChangeAspect="1" noChangeArrowheads="1"/>
          </p:cNvPicPr>
          <p:nvPr/>
        </p:nvPicPr>
        <p:blipFill>
          <a:blip r:embed="rId7"/>
          <a:srcRect/>
          <a:stretch>
            <a:fillRect/>
          </a:stretch>
        </p:blipFill>
        <p:spPr bwMode="auto">
          <a:xfrm>
            <a:off x="885825" y="2506663"/>
            <a:ext cx="1843088" cy="1844675"/>
          </a:xfrm>
          <a:prstGeom prst="rect">
            <a:avLst/>
          </a:prstGeom>
          <a:noFill/>
          <a:ln w="6350">
            <a:solidFill>
              <a:schemeClr val="tx1"/>
            </a:solidFill>
            <a:miter lim="800000"/>
            <a:headEnd/>
            <a:tailEnd/>
          </a:ln>
        </p:spPr>
      </p:pic>
      <p:graphicFrame>
        <p:nvGraphicFramePr>
          <p:cNvPr id="9237" name="Object 21"/>
          <p:cNvGraphicFramePr>
            <a:graphicFrameLocks noChangeAspect="1"/>
          </p:cNvGraphicFramePr>
          <p:nvPr/>
        </p:nvGraphicFramePr>
        <p:xfrm>
          <a:off x="6415088" y="4351338"/>
          <a:ext cx="1843087" cy="1843087"/>
        </p:xfrm>
        <a:graphic>
          <a:graphicData uri="http://schemas.openxmlformats.org/presentationml/2006/ole">
            <p:oleObj spid="_x0000_s2051" name="Image" r:id="rId8" imgW="838060" imgH="905028" progId="Photoshop.Image.8">
              <p:embed/>
            </p:oleObj>
          </a:graphicData>
        </a:graphic>
      </p:graphicFrame>
      <p:pic>
        <p:nvPicPr>
          <p:cNvPr id="9238" name="Picture 22" descr="SN"/>
          <p:cNvPicPr preferRelativeResize="0">
            <a:picLocks noChangeAspect="1" noChangeArrowheads="1"/>
          </p:cNvPicPr>
          <p:nvPr/>
        </p:nvPicPr>
        <p:blipFill>
          <a:blip r:embed="rId9">
            <a:clrChange>
              <a:clrFrom>
                <a:srgbClr val="03182B"/>
              </a:clrFrom>
              <a:clrTo>
                <a:srgbClr val="03182B">
                  <a:alpha val="0"/>
                </a:srgbClr>
              </a:clrTo>
            </a:clrChange>
          </a:blip>
          <a:srcRect l="11539" r="13461" b="13461"/>
          <a:stretch>
            <a:fillRect/>
          </a:stretch>
        </p:blipFill>
        <p:spPr bwMode="auto">
          <a:xfrm>
            <a:off x="6415088" y="2506663"/>
            <a:ext cx="1843087" cy="1851025"/>
          </a:xfrm>
          <a:prstGeom prst="rect">
            <a:avLst/>
          </a:prstGeom>
          <a:noFill/>
          <a:ln w="6350">
            <a:solidFill>
              <a:schemeClr val="tx1"/>
            </a:solidFill>
            <a:miter lim="800000"/>
            <a:headEnd/>
            <a:tailEnd/>
          </a:ln>
        </p:spPr>
      </p:pic>
      <p:pic>
        <p:nvPicPr>
          <p:cNvPr id="9240" name="Picture 24" descr="Binoculars"/>
          <p:cNvPicPr preferRelativeResize="0">
            <a:picLocks noChangeAspect="1" noChangeArrowheads="1"/>
          </p:cNvPicPr>
          <p:nvPr/>
        </p:nvPicPr>
        <p:blipFill>
          <a:blip r:embed="rId10"/>
          <a:srcRect/>
          <a:stretch>
            <a:fillRect/>
          </a:stretch>
        </p:blipFill>
        <p:spPr bwMode="auto">
          <a:xfrm>
            <a:off x="885825" y="4351338"/>
            <a:ext cx="1843088" cy="1843087"/>
          </a:xfrm>
          <a:prstGeom prst="rect">
            <a:avLst/>
          </a:prstGeom>
          <a:noFill/>
          <a:ln w="6350">
            <a:solidFill>
              <a:schemeClr val="tx1"/>
            </a:solidFill>
            <a:miter lim="800000"/>
            <a:headEnd/>
            <a:tailEnd/>
          </a:ln>
        </p:spPr>
      </p:pic>
      <p:grpSp>
        <p:nvGrpSpPr>
          <p:cNvPr id="2" name="Group 31"/>
          <p:cNvGrpSpPr>
            <a:grpSpLocks/>
          </p:cNvGrpSpPr>
          <p:nvPr/>
        </p:nvGrpSpPr>
        <p:grpSpPr bwMode="auto">
          <a:xfrm>
            <a:off x="2728913" y="4351338"/>
            <a:ext cx="1843087" cy="1843087"/>
            <a:chOff x="2631" y="2160"/>
            <a:chExt cx="576" cy="576"/>
          </a:xfrm>
        </p:grpSpPr>
        <p:sp>
          <p:nvSpPr>
            <p:cNvPr id="2061" name="Rectangle 29"/>
            <p:cNvSpPr>
              <a:spLocks noChangeArrowheads="1"/>
            </p:cNvSpPr>
            <p:nvPr/>
          </p:nvSpPr>
          <p:spPr bwMode="auto">
            <a:xfrm>
              <a:off x="2631" y="2160"/>
              <a:ext cx="576" cy="576"/>
            </a:xfrm>
            <a:prstGeom prst="rect">
              <a:avLst/>
            </a:prstGeom>
            <a:solidFill>
              <a:schemeClr val="bg1"/>
            </a:solidFill>
            <a:ln w="6350">
              <a:solidFill>
                <a:schemeClr val="tx1"/>
              </a:solidFill>
              <a:miter lim="800000"/>
              <a:headEnd/>
              <a:tailEnd/>
            </a:ln>
          </p:spPr>
          <p:txBody>
            <a:bodyPr wrap="none" anchor="ctr"/>
            <a:lstStyle/>
            <a:p>
              <a:endParaRPr lang="en-US"/>
            </a:p>
          </p:txBody>
        </p:sp>
        <p:pic>
          <p:nvPicPr>
            <p:cNvPr id="2062" name="Picture 28" descr="howtelediag"/>
            <p:cNvPicPr preferRelativeResize="0">
              <a:picLocks noChangeAspect="1" noChangeArrowheads="1"/>
            </p:cNvPicPr>
            <p:nvPr/>
          </p:nvPicPr>
          <p:blipFill>
            <a:blip r:embed="rId11"/>
            <a:srcRect b="66667"/>
            <a:stretch>
              <a:fillRect/>
            </a:stretch>
          </p:blipFill>
          <p:spPr bwMode="auto">
            <a:xfrm>
              <a:off x="2640" y="2352"/>
              <a:ext cx="558" cy="192"/>
            </a:xfrm>
            <a:prstGeom prst="rect">
              <a:avLst/>
            </a:prstGeom>
            <a:noFill/>
            <a:ln w="6350">
              <a:solidFill>
                <a:schemeClr val="tx1"/>
              </a:solidFill>
              <a:miter lim="800000"/>
              <a:headEnd/>
              <a:tailEnd/>
            </a:ln>
          </p:spPr>
        </p:pic>
        <p:sp>
          <p:nvSpPr>
            <p:cNvPr id="2063" name="Rectangle 30"/>
            <p:cNvSpPr>
              <a:spLocks noChangeArrowheads="1"/>
            </p:cNvSpPr>
            <p:nvPr/>
          </p:nvSpPr>
          <p:spPr bwMode="auto">
            <a:xfrm>
              <a:off x="2784" y="2500"/>
              <a:ext cx="240" cy="92"/>
            </a:xfrm>
            <a:prstGeom prst="rect">
              <a:avLst/>
            </a:prstGeom>
            <a:solidFill>
              <a:schemeClr val="bg1"/>
            </a:solidFill>
            <a:ln w="6350">
              <a:solidFill>
                <a:schemeClr val="tx1"/>
              </a:solidFill>
              <a:miter lim="800000"/>
              <a:headEnd/>
              <a:tailEnd/>
            </a:ln>
          </p:spPr>
          <p:txBody>
            <a:bodyPr wrap="none" anchor="ctr"/>
            <a:lstStyle/>
            <a:p>
              <a:endParaRPr lang="en-US"/>
            </a:p>
          </p:txBody>
        </p:sp>
      </p:grpSp>
      <p:sp>
        <p:nvSpPr>
          <p:cNvPr id="2060" name="Rectangle 34"/>
          <p:cNvSpPr>
            <a:spLocks noChangeArrowheads="1"/>
          </p:cNvSpPr>
          <p:nvPr/>
        </p:nvSpPr>
        <p:spPr bwMode="auto">
          <a:xfrm>
            <a:off x="596900" y="1009650"/>
            <a:ext cx="6740525" cy="1190625"/>
          </a:xfrm>
          <a:prstGeom prst="rect">
            <a:avLst/>
          </a:prstGeom>
          <a:solidFill>
            <a:schemeClr val="accent2"/>
          </a:solidFill>
          <a:ln w="9525">
            <a:noFill/>
            <a:miter lim="800000"/>
            <a:headEnd/>
            <a:tailEnd/>
          </a:ln>
        </p:spPr>
        <p:txBody>
          <a:bodyPr>
            <a:spAutoFit/>
          </a:bodyPr>
          <a:lstStyle/>
          <a:p>
            <a:r>
              <a:rPr lang="en-US" sz="3600" b="1">
                <a:solidFill>
                  <a:srgbClr val="FFFF66"/>
                </a:solidFill>
              </a:rPr>
              <a:t>Eyes, Binoculars, Refractors,  Reflectors, Catadioptric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500"/>
                                  </p:stCondLst>
                                  <p:childTnLst>
                                    <p:set>
                                      <p:cBhvr>
                                        <p:cTn id="6" dur="1" fill="hold">
                                          <p:stCondLst>
                                            <p:cond delay="0"/>
                                          </p:stCondLst>
                                        </p:cTn>
                                        <p:tgtEl>
                                          <p:spTgt spid="9233"/>
                                        </p:tgtEl>
                                        <p:attrNameLst>
                                          <p:attrName>style.visibility</p:attrName>
                                        </p:attrNameLst>
                                      </p:cBhvr>
                                      <p:to>
                                        <p:strVal val="visible"/>
                                      </p:to>
                                    </p:set>
                                    <p:anim to="" calcmode="lin" valueType="num">
                                      <p:cBhvr>
                                        <p:cTn id="7" dur="1" fill="hold"/>
                                        <p:tgtEl>
                                          <p:spTgt spid="9233"/>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9224"/>
                                        </p:tgtEl>
                                        <p:attrNameLst>
                                          <p:attrName>style.visibility</p:attrName>
                                        </p:attrNameLst>
                                      </p:cBhvr>
                                      <p:to>
                                        <p:strVal val="visible"/>
                                      </p:to>
                                    </p:set>
                                    <p:anim to="" calcmode="lin" valueType="num">
                                      <p:cBhvr>
                                        <p:cTn id="10" dur="1" fill="hold"/>
                                        <p:tgtEl>
                                          <p:spTgt spid="9224"/>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9231"/>
                                        </p:tgtEl>
                                        <p:attrNameLst>
                                          <p:attrName>style.visibility</p:attrName>
                                        </p:attrNameLst>
                                      </p:cBhvr>
                                      <p:to>
                                        <p:strVal val="visible"/>
                                      </p:to>
                                    </p:set>
                                    <p:anim to="" calcmode="lin" valueType="num">
                                      <p:cBhvr>
                                        <p:cTn id="13" dur="1" fill="hold"/>
                                        <p:tgtEl>
                                          <p:spTgt spid="9231"/>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9238"/>
                                        </p:tgtEl>
                                        <p:attrNameLst>
                                          <p:attrName>style.visibility</p:attrName>
                                        </p:attrNameLst>
                                      </p:cBhvr>
                                      <p:to>
                                        <p:strVal val="visible"/>
                                      </p:to>
                                    </p:set>
                                    <p:anim to="" calcmode="lin" valueType="num">
                                      <p:cBhvr>
                                        <p:cTn id="16" dur="1" fill="hold"/>
                                        <p:tgtEl>
                                          <p:spTgt spid="9238"/>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9240"/>
                                        </p:tgtEl>
                                        <p:attrNameLst>
                                          <p:attrName>style.visibility</p:attrName>
                                        </p:attrNameLst>
                                      </p:cBhvr>
                                      <p:to>
                                        <p:strVal val="visible"/>
                                      </p:to>
                                    </p:set>
                                    <p:anim to="" calcmode="lin" valueType="num">
                                      <p:cBhvr>
                                        <p:cTn id="19" dur="1" fill="hold"/>
                                        <p:tgtEl>
                                          <p:spTgt spid="9240"/>
                                        </p:tgtEl>
                                        <p:attrNameLst>
                                          <p:attrName/>
                                        </p:attrNameLst>
                                      </p:cBhvr>
                                    </p:anim>
                                  </p:childTnLst>
                                </p:cTn>
                              </p:par>
                              <p:par>
                                <p:cTn id="20" presetID="24"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to="" calcmode="lin" valueType="num">
                                      <p:cBhvr>
                                        <p:cTn id="22" dur="1" fill="hold"/>
                                        <p:tgtEl>
                                          <p:spTgt spid="2"/>
                                        </p:tgtEl>
                                        <p:attrNameLst>
                                          <p:attrName/>
                                        </p:attrNameLst>
                                      </p:cBhvr>
                                    </p:anim>
                                  </p:childTnLst>
                                </p:cTn>
                              </p:par>
                              <p:par>
                                <p:cTn id="23" presetID="24" presetClass="entr" presetSubtype="0" fill="hold" nodeType="withEffect">
                                  <p:stCondLst>
                                    <p:cond delay="0"/>
                                  </p:stCondLst>
                                  <p:childTnLst>
                                    <p:set>
                                      <p:cBhvr>
                                        <p:cTn id="24" dur="1" fill="hold">
                                          <p:stCondLst>
                                            <p:cond delay="0"/>
                                          </p:stCondLst>
                                        </p:cTn>
                                        <p:tgtEl>
                                          <p:spTgt spid="9228"/>
                                        </p:tgtEl>
                                        <p:attrNameLst>
                                          <p:attrName>style.visibility</p:attrName>
                                        </p:attrNameLst>
                                      </p:cBhvr>
                                      <p:to>
                                        <p:strVal val="visible"/>
                                      </p:to>
                                    </p:set>
                                    <p:anim to="" calcmode="lin" valueType="num">
                                      <p:cBhvr>
                                        <p:cTn id="25" dur="1" fill="hold"/>
                                        <p:tgtEl>
                                          <p:spTgt spid="9228"/>
                                        </p:tgtEl>
                                        <p:attrNameLst>
                                          <p:attrName/>
                                        </p:attrNameLst>
                                      </p:cBhvr>
                                    </p:anim>
                                  </p:childTnLst>
                                </p:cTn>
                              </p:par>
                              <p:par>
                                <p:cTn id="26" presetID="24" presetClass="entr" presetSubtype="0" fill="hold" nodeType="withEffect">
                                  <p:stCondLst>
                                    <p:cond delay="0"/>
                                  </p:stCondLst>
                                  <p:childTnLst>
                                    <p:set>
                                      <p:cBhvr>
                                        <p:cTn id="27" dur="1" fill="hold">
                                          <p:stCondLst>
                                            <p:cond delay="0"/>
                                          </p:stCondLst>
                                        </p:cTn>
                                        <p:tgtEl>
                                          <p:spTgt spid="9237"/>
                                        </p:tgtEl>
                                        <p:attrNameLst>
                                          <p:attrName>style.visibility</p:attrName>
                                        </p:attrNameLst>
                                      </p:cBhvr>
                                      <p:to>
                                        <p:strVal val="visible"/>
                                      </p:to>
                                    </p:set>
                                    <p:anim to="" calcmode="lin" valueType="num">
                                      <p:cBhvr>
                                        <p:cTn id="28" dur="1" fill="hold"/>
                                        <p:tgtEl>
                                          <p:spTgt spid="923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2" descr="BackGround VSplit"/>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
        <p:nvSpPr>
          <p:cNvPr id="21507" name="Text Box 3"/>
          <p:cNvSpPr txBox="1">
            <a:spLocks noChangeArrowheads="1"/>
          </p:cNvSpPr>
          <p:nvPr/>
        </p:nvSpPr>
        <p:spPr bwMode="auto">
          <a:xfrm>
            <a:off x="457200" y="92075"/>
            <a:ext cx="3646488" cy="522288"/>
          </a:xfrm>
          <a:prstGeom prst="rect">
            <a:avLst/>
          </a:prstGeom>
          <a:noFill/>
          <a:ln w="9525">
            <a:noFill/>
            <a:miter lim="800000"/>
            <a:headEnd/>
            <a:tailEnd/>
          </a:ln>
        </p:spPr>
        <p:txBody>
          <a:bodyPr wrap="none">
            <a:spAutoFit/>
          </a:bodyPr>
          <a:lstStyle/>
          <a:p>
            <a:r>
              <a:rPr lang="en-US" sz="2800" b="1">
                <a:solidFill>
                  <a:srgbClr val="33CC33"/>
                </a:solidFill>
                <a:latin typeface="OCR A Extended" pitchFamily="50" charset="0"/>
              </a:rPr>
              <a:t>Our Solar System</a:t>
            </a:r>
          </a:p>
        </p:txBody>
      </p:sp>
      <p:sp>
        <p:nvSpPr>
          <p:cNvPr id="21509" name="Rectangle 5"/>
          <p:cNvSpPr>
            <a:spLocks noChangeArrowheads="1"/>
          </p:cNvSpPr>
          <p:nvPr/>
        </p:nvSpPr>
        <p:spPr bwMode="auto">
          <a:xfrm>
            <a:off x="514350" y="1543050"/>
            <a:ext cx="2763838" cy="3140075"/>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The Sun</a:t>
            </a:r>
          </a:p>
          <a:p>
            <a:pPr>
              <a:buFontTx/>
              <a:buChar char="•"/>
            </a:pPr>
            <a:endParaRPr lang="en-US" sz="1800">
              <a:solidFill>
                <a:schemeClr val="bg1"/>
              </a:solidFill>
              <a:latin typeface="OCR A Extended" pitchFamily="50" charset="0"/>
            </a:endParaRPr>
          </a:p>
          <a:p>
            <a:pPr>
              <a:buFontTx/>
              <a:buChar char="•"/>
            </a:pPr>
            <a:r>
              <a:rPr lang="en-US" sz="1800">
                <a:solidFill>
                  <a:schemeClr val="bg1"/>
                </a:solidFill>
                <a:latin typeface="OCR A Extended" pitchFamily="50" charset="0"/>
              </a:rPr>
              <a:t>8 Major Planets</a:t>
            </a:r>
          </a:p>
          <a:p>
            <a:pPr>
              <a:buFontTx/>
              <a:buChar char="•"/>
            </a:pPr>
            <a:endParaRPr lang="en-US" sz="1800">
              <a:solidFill>
                <a:schemeClr val="bg1"/>
              </a:solidFill>
              <a:latin typeface="OCR A Extended" pitchFamily="50" charset="0"/>
            </a:endParaRPr>
          </a:p>
          <a:p>
            <a:pPr>
              <a:buFontTx/>
              <a:buChar char="•"/>
            </a:pPr>
            <a:r>
              <a:rPr lang="en-US" sz="1800">
                <a:solidFill>
                  <a:schemeClr val="bg1"/>
                </a:solidFill>
                <a:latin typeface="OCR A Extended" pitchFamily="50" charset="0"/>
              </a:rPr>
              <a:t>4 Dwarf Planets</a:t>
            </a:r>
          </a:p>
          <a:p>
            <a:pPr>
              <a:buFontTx/>
              <a:buChar char="•"/>
            </a:pPr>
            <a:endParaRPr lang="en-US" sz="1800">
              <a:solidFill>
                <a:schemeClr val="bg1"/>
              </a:solidFill>
              <a:latin typeface="OCR A Extended" pitchFamily="50" charset="0"/>
            </a:endParaRPr>
          </a:p>
          <a:p>
            <a:pPr>
              <a:buFontTx/>
              <a:buChar char="•"/>
            </a:pPr>
            <a:r>
              <a:rPr lang="en-US" sz="1800">
                <a:solidFill>
                  <a:schemeClr val="bg1"/>
                </a:solidFill>
                <a:latin typeface="OCR A Extended" pitchFamily="50" charset="0"/>
              </a:rPr>
              <a:t>Many “</a:t>
            </a:r>
            <a:r>
              <a:rPr lang="en-US" sz="1400">
                <a:solidFill>
                  <a:schemeClr val="bg1"/>
                </a:solidFill>
                <a:latin typeface="OCR A Extended" pitchFamily="50" charset="0"/>
              </a:rPr>
              <a:t>minor planets”</a:t>
            </a:r>
          </a:p>
          <a:p>
            <a:pPr>
              <a:buFontTx/>
              <a:buChar char="•"/>
            </a:pPr>
            <a:endParaRPr lang="en-US" sz="1800">
              <a:solidFill>
                <a:schemeClr val="bg1"/>
              </a:solidFill>
              <a:latin typeface="OCR A Extended" pitchFamily="50" charset="0"/>
            </a:endParaRPr>
          </a:p>
          <a:p>
            <a:pPr>
              <a:buFontTx/>
              <a:buChar char="•"/>
            </a:pPr>
            <a:r>
              <a:rPr lang="en-US" sz="1800">
                <a:solidFill>
                  <a:schemeClr val="bg1"/>
                </a:solidFill>
                <a:latin typeface="OCR A Extended" pitchFamily="50" charset="0"/>
              </a:rPr>
              <a:t>Comets</a:t>
            </a:r>
          </a:p>
          <a:p>
            <a:pPr>
              <a:buFontTx/>
              <a:buChar char="•"/>
            </a:pPr>
            <a:endParaRPr lang="en-US" sz="1800">
              <a:solidFill>
                <a:schemeClr val="bg1"/>
              </a:solidFill>
              <a:latin typeface="OCR A Extended" pitchFamily="50" charset="0"/>
            </a:endParaRPr>
          </a:p>
          <a:p>
            <a:pPr>
              <a:buFontTx/>
              <a:buChar char="•"/>
            </a:pPr>
            <a:r>
              <a:rPr lang="en-US" sz="1800">
                <a:solidFill>
                  <a:schemeClr val="bg1"/>
                </a:solidFill>
                <a:latin typeface="OCR A Extended" pitchFamily="50" charset="0"/>
              </a:rPr>
              <a:t>Asteroids</a:t>
            </a:r>
          </a:p>
        </p:txBody>
      </p:sp>
      <p:sp>
        <p:nvSpPr>
          <p:cNvPr id="3078" name="Text Box 8"/>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1522" name="Picture 18" descr="outer solar system"/>
          <p:cNvPicPr>
            <a:picLocks noChangeAspect="1" noChangeArrowheads="1"/>
          </p:cNvPicPr>
          <p:nvPr/>
        </p:nvPicPr>
        <p:blipFill>
          <a:blip r:embed="rId5"/>
          <a:srcRect/>
          <a:stretch>
            <a:fillRect/>
          </a:stretch>
        </p:blipFill>
        <p:spPr bwMode="auto">
          <a:xfrm>
            <a:off x="3478213" y="3141663"/>
            <a:ext cx="5356225" cy="2968625"/>
          </a:xfrm>
          <a:prstGeom prst="rect">
            <a:avLst/>
          </a:prstGeom>
          <a:noFill/>
          <a:ln w="9525">
            <a:noFill/>
            <a:miter lim="800000"/>
            <a:headEnd/>
            <a:tailEnd/>
          </a:ln>
        </p:spPr>
      </p:pic>
      <p:grpSp>
        <p:nvGrpSpPr>
          <p:cNvPr id="2" name="Group 38"/>
          <p:cNvGrpSpPr>
            <a:grpSpLocks/>
          </p:cNvGrpSpPr>
          <p:nvPr/>
        </p:nvGrpSpPr>
        <p:grpSpPr bwMode="auto">
          <a:xfrm>
            <a:off x="5781675" y="1066800"/>
            <a:ext cx="2938463" cy="3284538"/>
            <a:chOff x="3642" y="672"/>
            <a:chExt cx="1851" cy="2069"/>
          </a:xfrm>
        </p:grpSpPr>
        <p:sp>
          <p:nvSpPr>
            <p:cNvPr id="3082" name="Line 19"/>
            <p:cNvSpPr>
              <a:spLocks noChangeShapeType="1"/>
            </p:cNvSpPr>
            <p:nvPr/>
          </p:nvSpPr>
          <p:spPr bwMode="auto">
            <a:xfrm flipH="1">
              <a:off x="4041" y="1942"/>
              <a:ext cx="1452" cy="799"/>
            </a:xfrm>
            <a:prstGeom prst="line">
              <a:avLst/>
            </a:prstGeom>
            <a:noFill/>
            <a:ln w="6350">
              <a:solidFill>
                <a:schemeClr val="bg2"/>
              </a:solidFill>
              <a:round/>
              <a:headEnd/>
              <a:tailEnd/>
            </a:ln>
          </p:spPr>
          <p:txBody>
            <a:bodyPr/>
            <a:lstStyle/>
            <a:p>
              <a:endParaRPr lang="en-US"/>
            </a:p>
          </p:txBody>
        </p:sp>
        <p:sp>
          <p:nvSpPr>
            <p:cNvPr id="3083" name="Rectangle 20"/>
            <p:cNvSpPr>
              <a:spLocks noChangeArrowheads="1"/>
            </p:cNvSpPr>
            <p:nvPr/>
          </p:nvSpPr>
          <p:spPr bwMode="auto">
            <a:xfrm>
              <a:off x="3642" y="2414"/>
              <a:ext cx="399" cy="327"/>
            </a:xfrm>
            <a:prstGeom prst="rect">
              <a:avLst/>
            </a:prstGeom>
            <a:noFill/>
            <a:ln w="6350">
              <a:solidFill>
                <a:schemeClr val="bg2"/>
              </a:solidFill>
              <a:miter lim="800000"/>
              <a:headEnd/>
              <a:tailEnd/>
            </a:ln>
          </p:spPr>
          <p:txBody>
            <a:bodyPr wrap="none" anchor="ctr"/>
            <a:lstStyle/>
            <a:p>
              <a:endParaRPr lang="en-US"/>
            </a:p>
          </p:txBody>
        </p:sp>
        <p:sp>
          <p:nvSpPr>
            <p:cNvPr id="3084" name="Line 21"/>
            <p:cNvSpPr>
              <a:spLocks noChangeShapeType="1"/>
            </p:cNvSpPr>
            <p:nvPr/>
          </p:nvSpPr>
          <p:spPr bwMode="auto">
            <a:xfrm flipH="1">
              <a:off x="4041" y="672"/>
              <a:ext cx="1452" cy="1743"/>
            </a:xfrm>
            <a:prstGeom prst="line">
              <a:avLst/>
            </a:prstGeom>
            <a:noFill/>
            <a:ln w="6350">
              <a:solidFill>
                <a:schemeClr val="bg2"/>
              </a:solidFill>
              <a:round/>
              <a:headEnd/>
              <a:tailEnd/>
            </a:ln>
          </p:spPr>
          <p:txBody>
            <a:bodyPr/>
            <a:lstStyle/>
            <a:p>
              <a:endParaRPr lang="en-US"/>
            </a:p>
          </p:txBody>
        </p:sp>
        <p:sp>
          <p:nvSpPr>
            <p:cNvPr id="3085" name="Line 22"/>
            <p:cNvSpPr>
              <a:spLocks noChangeShapeType="1"/>
            </p:cNvSpPr>
            <p:nvPr/>
          </p:nvSpPr>
          <p:spPr bwMode="auto">
            <a:xfrm flipH="1">
              <a:off x="3642" y="672"/>
              <a:ext cx="327" cy="1743"/>
            </a:xfrm>
            <a:prstGeom prst="line">
              <a:avLst/>
            </a:prstGeom>
            <a:noFill/>
            <a:ln w="6350">
              <a:solidFill>
                <a:schemeClr val="bg2"/>
              </a:solidFill>
              <a:round/>
              <a:headEnd/>
              <a:tailEnd/>
            </a:ln>
          </p:spPr>
          <p:txBody>
            <a:bodyPr/>
            <a:lstStyle/>
            <a:p>
              <a:endParaRPr lang="en-US"/>
            </a:p>
          </p:txBody>
        </p:sp>
        <p:sp>
          <p:nvSpPr>
            <p:cNvPr id="3086" name="Line 23"/>
            <p:cNvSpPr>
              <a:spLocks noChangeShapeType="1"/>
            </p:cNvSpPr>
            <p:nvPr/>
          </p:nvSpPr>
          <p:spPr bwMode="auto">
            <a:xfrm flipH="1">
              <a:off x="3787" y="1942"/>
              <a:ext cx="182" cy="436"/>
            </a:xfrm>
            <a:prstGeom prst="line">
              <a:avLst/>
            </a:prstGeom>
            <a:noFill/>
            <a:ln w="6350">
              <a:solidFill>
                <a:schemeClr val="bg2"/>
              </a:solidFill>
              <a:round/>
              <a:headEnd/>
              <a:tailEnd/>
            </a:ln>
          </p:spPr>
          <p:txBody>
            <a:bodyPr/>
            <a:lstStyle/>
            <a:p>
              <a:endParaRPr lang="en-US"/>
            </a:p>
          </p:txBody>
        </p:sp>
        <p:sp>
          <p:nvSpPr>
            <p:cNvPr id="3087" name="Line 24"/>
            <p:cNvSpPr>
              <a:spLocks noChangeShapeType="1"/>
            </p:cNvSpPr>
            <p:nvPr/>
          </p:nvSpPr>
          <p:spPr bwMode="auto">
            <a:xfrm flipV="1">
              <a:off x="3642" y="2378"/>
              <a:ext cx="145" cy="363"/>
            </a:xfrm>
            <a:prstGeom prst="line">
              <a:avLst/>
            </a:prstGeom>
            <a:noFill/>
            <a:ln w="6350">
              <a:solidFill>
                <a:schemeClr val="bg2"/>
              </a:solidFill>
              <a:prstDash val="sysDot"/>
              <a:round/>
              <a:headEnd/>
              <a:tailEnd/>
            </a:ln>
          </p:spPr>
          <p:txBody>
            <a:bodyPr/>
            <a:lstStyle/>
            <a:p>
              <a:endParaRPr lang="en-US"/>
            </a:p>
          </p:txBody>
        </p:sp>
      </p:grpSp>
      <p:sp>
        <p:nvSpPr>
          <p:cNvPr id="3081" name="Text Box 25"/>
          <p:cNvSpPr txBox="1">
            <a:spLocks noChangeArrowheads="1"/>
          </p:cNvSpPr>
          <p:nvPr/>
        </p:nvSpPr>
        <p:spPr bwMode="auto">
          <a:xfrm>
            <a:off x="609600" y="1066800"/>
            <a:ext cx="2112963" cy="519113"/>
          </a:xfrm>
          <a:prstGeom prst="rect">
            <a:avLst/>
          </a:prstGeom>
          <a:noFill/>
          <a:ln w="9525">
            <a:noFill/>
            <a:miter lim="800000"/>
            <a:headEnd/>
            <a:tailEnd/>
          </a:ln>
        </p:spPr>
        <p:txBody>
          <a:bodyPr wrap="none">
            <a:spAutoFit/>
          </a:bodyPr>
          <a:lstStyle/>
          <a:p>
            <a:pPr>
              <a:buFontTx/>
              <a:buChar char="•"/>
            </a:pPr>
            <a:r>
              <a:rPr lang="en-US" sz="2800" b="1">
                <a:solidFill>
                  <a:srgbClr val="FFFF66"/>
                </a:solidFill>
                <a:latin typeface="OCR A Extended" pitchFamily="50" charset="0"/>
              </a:rPr>
              <a:t>Overview</a:t>
            </a:r>
          </a:p>
        </p:txBody>
      </p:sp>
      <p:graphicFrame>
        <p:nvGraphicFramePr>
          <p:cNvPr id="21519" name="Object 15"/>
          <p:cNvGraphicFramePr>
            <a:graphicFrameLocks noChangeAspect="1"/>
          </p:cNvGraphicFramePr>
          <p:nvPr>
            <p:ph idx="4294967295"/>
          </p:nvPr>
        </p:nvGraphicFramePr>
        <p:xfrm>
          <a:off x="6300788" y="1066800"/>
          <a:ext cx="2436812" cy="1998663"/>
        </p:xfrm>
        <a:graphic>
          <a:graphicData uri="http://schemas.openxmlformats.org/presentationml/2006/ole">
            <p:oleObj spid="_x0000_s3074" name="Image" r:id="rId6" imgW="1292026" imgH="1060527" progId="Photoshop.Image.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519"/>
                                        </p:tgtEl>
                                        <p:attrNameLst>
                                          <p:attrName>style.visibility</p:attrName>
                                        </p:attrNameLst>
                                      </p:cBhvr>
                                      <p:to>
                                        <p:strVal val="visible"/>
                                      </p:to>
                                    </p:set>
                                    <p:animEffect transition="in" filter="fade">
                                      <p:cBhvr>
                                        <p:cTn id="7" dur="1000"/>
                                        <p:tgtEl>
                                          <p:spTgt spid="21519"/>
                                        </p:tgtEl>
                                      </p:cBhvr>
                                    </p:animEffect>
                                  </p:childTnLst>
                                </p:cTn>
                              </p:par>
                              <p:par>
                                <p:cTn id="8" presetID="10" presetClass="entr" presetSubtype="0" fill="hold" nodeType="withEffect">
                                  <p:stCondLst>
                                    <p:cond delay="0"/>
                                  </p:stCondLst>
                                  <p:childTnLst>
                                    <p:set>
                                      <p:cBhvr>
                                        <p:cTn id="9" dur="1" fill="hold">
                                          <p:stCondLst>
                                            <p:cond delay="0"/>
                                          </p:stCondLst>
                                        </p:cTn>
                                        <p:tgtEl>
                                          <p:spTgt spid="21522"/>
                                        </p:tgtEl>
                                        <p:attrNameLst>
                                          <p:attrName>style.visibility</p:attrName>
                                        </p:attrNameLst>
                                      </p:cBhvr>
                                      <p:to>
                                        <p:strVal val="visible"/>
                                      </p:to>
                                    </p:set>
                                    <p:animEffect transition="in" filter="fade">
                                      <p:cBhvr>
                                        <p:cTn id="10" dur="1000"/>
                                        <p:tgtEl>
                                          <p:spTgt spid="21522"/>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par>
                          <p:cTn id="14" fill="hold">
                            <p:stCondLst>
                              <p:cond delay="200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21507"/>
                                        </p:tgtEl>
                                        <p:attrNameLst>
                                          <p:attrName>style.visibility</p:attrName>
                                        </p:attrNameLst>
                                      </p:cBhvr>
                                      <p:to>
                                        <p:strVal val="visible"/>
                                      </p:to>
                                    </p:set>
                                    <p:anim calcmode="discrete" valueType="clr">
                                      <p:cBhvr override="childStyle">
                                        <p:cTn id="17" dur="80"/>
                                        <p:tgtEl>
                                          <p:spTgt spid="21507"/>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1507"/>
                                        </p:tgtEl>
                                        <p:attrNameLst>
                                          <p:attrName>fillcolor</p:attrName>
                                        </p:attrNameLst>
                                      </p:cBhvr>
                                      <p:tavLst>
                                        <p:tav tm="0">
                                          <p:val>
                                            <p:clrVal>
                                              <a:schemeClr val="accent2"/>
                                            </p:clrVal>
                                          </p:val>
                                        </p:tav>
                                        <p:tav tm="50000">
                                          <p:val>
                                            <p:clrVal>
                                              <a:schemeClr val="hlink"/>
                                            </p:clrVal>
                                          </p:val>
                                        </p:tav>
                                      </p:tavLst>
                                    </p:anim>
                                    <p:set>
                                      <p:cBhvr>
                                        <p:cTn id="19" dur="80"/>
                                        <p:tgtEl>
                                          <p:spTgt spid="21507"/>
                                        </p:tgtEl>
                                        <p:attrNameLst>
                                          <p:attrName>fill.type</p:attrName>
                                        </p:attrNameLst>
                                      </p:cBhvr>
                                      <p:to>
                                        <p:strVal val="solid"/>
                                      </p:to>
                                    </p:set>
                                  </p:childTnLst>
                                </p:cTn>
                              </p:par>
                            </p:childTnLst>
                          </p:cTn>
                        </p:par>
                        <p:par>
                          <p:cTn id="20" fill="hold">
                            <p:stCondLst>
                              <p:cond delay="26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21509"/>
                                        </p:tgtEl>
                                        <p:attrNameLst>
                                          <p:attrName>style.visibility</p:attrName>
                                        </p:attrNameLst>
                                      </p:cBhvr>
                                      <p:to>
                                        <p:strVal val="visible"/>
                                      </p:to>
                                    </p:set>
                                    <p:anim calcmode="discrete" valueType="clr">
                                      <p:cBhvr override="childStyle">
                                        <p:cTn id="23" dur="80"/>
                                        <p:tgtEl>
                                          <p:spTgt spid="21509"/>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1509"/>
                                        </p:tgtEl>
                                        <p:attrNameLst>
                                          <p:attrName>fillcolor</p:attrName>
                                        </p:attrNameLst>
                                      </p:cBhvr>
                                      <p:tavLst>
                                        <p:tav tm="0">
                                          <p:val>
                                            <p:clrVal>
                                              <a:schemeClr val="accent2"/>
                                            </p:clrVal>
                                          </p:val>
                                        </p:tav>
                                        <p:tav tm="50000">
                                          <p:val>
                                            <p:clrVal>
                                              <a:schemeClr val="hlink"/>
                                            </p:clrVal>
                                          </p:val>
                                        </p:tav>
                                      </p:tavLst>
                                    </p:anim>
                                    <p:set>
                                      <p:cBhvr>
                                        <p:cTn id="25" dur="80"/>
                                        <p:tgtEl>
                                          <p:spTgt spid="2150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2150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WordArt 2"/>
          <p:cNvSpPr>
            <a:spLocks noChangeArrowheads="1" noChangeShapeType="1" noTextEdit="1"/>
          </p:cNvSpPr>
          <p:nvPr/>
        </p:nvSpPr>
        <p:spPr bwMode="auto">
          <a:xfrm>
            <a:off x="2036763" y="1816100"/>
            <a:ext cx="5257800" cy="3962400"/>
          </a:xfrm>
          <a:prstGeom prst="rect">
            <a:avLst/>
          </a:prstGeom>
        </p:spPr>
        <p:txBody>
          <a:bodyPr wrap="none" fromWordArt="1">
            <a:prstTxWarp prst="textCascadeUp">
              <a:avLst>
                <a:gd name="adj" fmla="val 44444"/>
              </a:avLst>
            </a:prstTxWarp>
            <a:scene3d>
              <a:camera prst="legacyPerspectiveFront">
                <a:rot lat="20519997" lon="1080000" rev="0"/>
              </a:camera>
              <a:lightRig rig="legacyHarsh2" dir="b"/>
            </a:scene3d>
            <a:sp3d extrusionH="430200" prstMaterial="legacyMatte">
              <a:extrusionClr>
                <a:srgbClr val="FF6600"/>
              </a:extrusionClr>
            </a:sp3d>
          </a:bodyPr>
          <a:lstStyle/>
          <a:p>
            <a:pPr algn="ctr"/>
            <a:r>
              <a:rPr lang="en-US" sz="3600" kern="10">
                <a:ln w="9525">
                  <a:round/>
                  <a:headEnd/>
                  <a:tailEnd/>
                </a:ln>
                <a:gradFill rotWithShape="1">
                  <a:gsLst>
                    <a:gs pos="0">
                      <a:srgbClr val="FFE701"/>
                    </a:gs>
                    <a:gs pos="100000">
                      <a:srgbClr val="FE3E02"/>
                    </a:gs>
                  </a:gsLst>
                  <a:lin ang="5400000" scaled="1"/>
                </a:gradFill>
                <a:latin typeface="Impact"/>
              </a:rPr>
              <a:t>Space Exploration . . . </a:t>
            </a:r>
          </a:p>
          <a:p>
            <a:pPr algn="ctr"/>
            <a:r>
              <a:rPr lang="en-US" sz="3600" kern="10">
                <a:ln w="9525">
                  <a:round/>
                  <a:headEnd/>
                  <a:tailEnd/>
                </a:ln>
                <a:gradFill rotWithShape="1">
                  <a:gsLst>
                    <a:gs pos="0">
                      <a:srgbClr val="FFE701"/>
                    </a:gs>
                    <a:gs pos="100000">
                      <a:srgbClr val="FE3E02"/>
                    </a:gs>
                  </a:gsLst>
                  <a:lin ang="5400000" scaled="1"/>
                </a:gradFill>
                <a:latin typeface="Impact"/>
              </a:rPr>
              <a:t>The Final Frontier</a:t>
            </a:r>
          </a:p>
        </p:txBody>
      </p:sp>
      <p:pic>
        <p:nvPicPr>
          <p:cNvPr id="57349" name="Picture 5">
            <a:hlinkClick r:id="" action="ppaction://media"/>
          </p:cNvPr>
          <p:cNvPicPr>
            <a:picLocks noRot="1" noChangeAspect="1" noChangeArrowheads="1"/>
          </p:cNvPicPr>
          <p:nvPr>
            <a:wavAudioFile r:embed="rId1" name="space.wav"/>
          </p:nvPr>
        </p:nvPicPr>
        <p:blipFill>
          <a:blip r:embed="rId4"/>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ransition advTm="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500"/>
                                  </p:stCondLst>
                                  <p:childTnLst>
                                    <p:animScale>
                                      <p:cBhvr>
                                        <p:cTn id="6" dur="6000" fill="hold"/>
                                        <p:tgtEl>
                                          <p:spTgt spid="57346"/>
                                        </p:tgtEl>
                                      </p:cBhvr>
                                      <p:by x="150000" y="150000"/>
                                    </p:animScale>
                                  </p:childTnLst>
                                </p:cTn>
                              </p:par>
                              <p:par>
                                <p:cTn id="7" presetID="1" presetClass="mediacall" presetSubtype="0" fill="hold" nodeType="withEffect">
                                  <p:stCondLst>
                                    <p:cond delay="500"/>
                                  </p:stCondLst>
                                  <p:childTnLst>
                                    <p:cmd type="call" cmd="playFrom(0.0)">
                                      <p:cBhvr>
                                        <p:cTn id="8" dur="7007" fill="hold"/>
                                        <p:tgtEl>
                                          <p:spTgt spid="5734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0">
                  <p:stCondLst>
                    <p:cond delay="indefinite"/>
                  </p:stCondLst>
                  <p:endCondLst>
                    <p:cond evt="onNext" delay="0">
                      <p:tgtEl>
                        <p:sldTgt/>
                      </p:tgtEl>
                    </p:cond>
                    <p:cond evt="onPrev" delay="0">
                      <p:tgtEl>
                        <p:sldTgt/>
                      </p:tgtEl>
                    </p:cond>
                    <p:cond evt="onStopAudio" delay="0">
                      <p:tgtEl>
                        <p:sldTgt/>
                      </p:tgtEl>
                    </p:cond>
                  </p:endCondLst>
                </p:cTn>
                <p:tgtEl>
                  <p:spTgt spid="57349"/>
                </p:tgtEl>
              </p:cMediaNode>
            </p:audio>
          </p:childTnLst>
        </p:cTn>
      </p:par>
    </p:tnLst>
    <p:bldLst>
      <p:bldP spid="5734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457200" y="92075"/>
            <a:ext cx="6027738" cy="522288"/>
          </a:xfrm>
          <a:prstGeom prst="rect">
            <a:avLst/>
          </a:prstGeom>
          <a:noFill/>
          <a:ln w="9525">
            <a:noFill/>
            <a:miter lim="800000"/>
            <a:headEnd/>
            <a:tailEnd/>
          </a:ln>
        </p:spPr>
        <p:txBody>
          <a:bodyPr wrap="none">
            <a:spAutoFit/>
          </a:bodyPr>
          <a:lstStyle/>
          <a:p>
            <a:r>
              <a:rPr lang="en-US" sz="2800" b="1">
                <a:solidFill>
                  <a:srgbClr val="33CC33"/>
                </a:solidFill>
                <a:latin typeface="OCR A Extended" pitchFamily="50" charset="0"/>
              </a:rPr>
              <a:t>Current Events in Astronomy</a:t>
            </a:r>
          </a:p>
        </p:txBody>
      </p:sp>
      <p:sp>
        <p:nvSpPr>
          <p:cNvPr id="62468" name="Text Box 4"/>
          <p:cNvSpPr txBox="1">
            <a:spLocks noChangeArrowheads="1"/>
          </p:cNvSpPr>
          <p:nvPr/>
        </p:nvSpPr>
        <p:spPr bwMode="auto">
          <a:xfrm>
            <a:off x="482600" y="893763"/>
            <a:ext cx="8458200" cy="5273675"/>
          </a:xfrm>
          <a:prstGeom prst="rect">
            <a:avLst/>
          </a:prstGeom>
          <a:noFill/>
          <a:ln w="9525">
            <a:noFill/>
            <a:miter lim="800000"/>
            <a:headEnd/>
            <a:tailEnd/>
          </a:ln>
        </p:spPr>
        <p:txBody>
          <a:bodyPr>
            <a:spAutoFit/>
          </a:bodyPr>
          <a:lstStyle/>
          <a:p>
            <a:pPr>
              <a:buFontTx/>
              <a:buChar char="•"/>
            </a:pPr>
            <a:r>
              <a:rPr lang="en-US" b="1" i="1">
                <a:solidFill>
                  <a:srgbClr val="FFFF66"/>
                </a:solidFill>
                <a:latin typeface="OCR A Extended" pitchFamily="50" charset="0"/>
              </a:rPr>
              <a:t>TONIGHT . . . </a:t>
            </a:r>
          </a:p>
          <a:p>
            <a:pPr>
              <a:buFontTx/>
              <a:buChar char="•"/>
            </a:pPr>
            <a:r>
              <a:rPr lang="en-US" b="1">
                <a:solidFill>
                  <a:srgbClr val="FFFF66"/>
                </a:solidFill>
                <a:latin typeface="OCR A Extended" pitchFamily="50" charset="0"/>
              </a:rPr>
              <a:t>PLANETS – Most of them now are up in the DAYTIME!</a:t>
            </a:r>
          </a:p>
          <a:p>
            <a:pPr>
              <a:buFontTx/>
              <a:buChar char="•"/>
            </a:pPr>
            <a:r>
              <a:rPr lang="en-US" b="1">
                <a:solidFill>
                  <a:srgbClr val="FFFF66"/>
                </a:solidFill>
                <a:latin typeface="OCR A Extended" pitchFamily="50" charset="0"/>
              </a:rPr>
              <a:t>Mars, Jupiter, Mercury, Venus, &amp; Pluto*</a:t>
            </a:r>
          </a:p>
          <a:p>
            <a:pPr>
              <a:buFontTx/>
              <a:buChar char="•"/>
            </a:pPr>
            <a:r>
              <a:rPr lang="en-US" b="1">
                <a:solidFill>
                  <a:srgbClr val="FFFF66"/>
                </a:solidFill>
                <a:latin typeface="OCR A Extended" pitchFamily="50" charset="0"/>
              </a:rPr>
              <a:t>Moon – In Capricornus low in the SSW, a Waxing      	Crescent rising 11:19 a.m., setting 9:09 p.m.</a:t>
            </a:r>
          </a:p>
          <a:p>
            <a:pPr>
              <a:buFontTx/>
              <a:buChar char="•"/>
            </a:pPr>
            <a:r>
              <a:rPr lang="en-US" b="1">
                <a:solidFill>
                  <a:srgbClr val="FFFF66"/>
                </a:solidFill>
                <a:latin typeface="OCR A Extended" pitchFamily="50" charset="0"/>
              </a:rPr>
              <a:t>Saturn – Rises around midnight, low in the ENE</a:t>
            </a:r>
          </a:p>
          <a:p>
            <a:pPr>
              <a:buFontTx/>
              <a:buChar char="•"/>
            </a:pPr>
            <a:r>
              <a:rPr lang="en-US" b="1">
                <a:solidFill>
                  <a:srgbClr val="FFFF66"/>
                </a:solidFill>
                <a:latin typeface="OCR A Extended" pitchFamily="50" charset="0"/>
              </a:rPr>
              <a:t>Uranus &amp; Neptune – Very dim and far away; in 	Aquarius and Capricornus, respectively</a:t>
            </a:r>
          </a:p>
          <a:p>
            <a:pPr>
              <a:buFontTx/>
              <a:buChar char="•"/>
            </a:pPr>
            <a:endParaRPr lang="en-US" b="1">
              <a:solidFill>
                <a:srgbClr val="FFFF66"/>
              </a:solidFill>
              <a:latin typeface="OCR A Extended" pitchFamily="50" charset="0"/>
            </a:endParaRPr>
          </a:p>
          <a:p>
            <a:pPr>
              <a:buFontTx/>
              <a:buChar char="•"/>
            </a:pPr>
            <a:r>
              <a:rPr lang="en-US" b="1">
                <a:solidFill>
                  <a:srgbClr val="FFFF66"/>
                </a:solidFill>
                <a:latin typeface="OCR A Extended" pitchFamily="50" charset="0"/>
              </a:rPr>
              <a:t>Open Cluster M45 “The Pleiades” - In Taurus the Bull</a:t>
            </a:r>
          </a:p>
          <a:p>
            <a:pPr>
              <a:buFontTx/>
              <a:buChar char="•"/>
            </a:pPr>
            <a:r>
              <a:rPr lang="en-US" b="1">
                <a:solidFill>
                  <a:srgbClr val="FFFF66"/>
                </a:solidFill>
                <a:latin typeface="OCR A Extended" pitchFamily="50" charset="0"/>
              </a:rPr>
              <a:t>Double Cluster in Perseus – Almost straight up</a:t>
            </a:r>
          </a:p>
          <a:p>
            <a:pPr>
              <a:buFontTx/>
              <a:buChar char="•"/>
            </a:pPr>
            <a:r>
              <a:rPr lang="en-US" b="1">
                <a:solidFill>
                  <a:srgbClr val="FFFF66"/>
                </a:solidFill>
                <a:latin typeface="OCR A Extended" pitchFamily="50" charset="0"/>
              </a:rPr>
              <a:t>M15 Globular Cluster – In Pegasus overhead</a:t>
            </a:r>
          </a:p>
          <a:p>
            <a:pPr>
              <a:buFontTx/>
              <a:buChar char="•"/>
            </a:pPr>
            <a:r>
              <a:rPr lang="en-US" b="1">
                <a:solidFill>
                  <a:srgbClr val="FFFF66"/>
                </a:solidFill>
                <a:latin typeface="OCR A Extended" pitchFamily="50" charset="0"/>
              </a:rPr>
              <a:t>M31 Andromeda Galaxy – Between Pegasus &amp; Cassiopeia</a:t>
            </a:r>
          </a:p>
          <a:p>
            <a:pPr>
              <a:buFontTx/>
              <a:buChar char="•"/>
            </a:pPr>
            <a:r>
              <a:rPr lang="en-US" b="1">
                <a:solidFill>
                  <a:srgbClr val="FFFF66"/>
                </a:solidFill>
                <a:latin typeface="OCR A Extended" pitchFamily="50" charset="0"/>
              </a:rPr>
              <a:t>Double star Albireo – In Cygnus the Swan</a:t>
            </a:r>
          </a:p>
          <a:p>
            <a:pPr>
              <a:buFontTx/>
              <a:buChar char="•"/>
            </a:pPr>
            <a:r>
              <a:rPr lang="en-US" b="1">
                <a:solidFill>
                  <a:srgbClr val="FFFF66"/>
                </a:solidFill>
                <a:latin typeface="OCR A Extended" pitchFamily="50" charset="0"/>
              </a:rPr>
              <a:t>“Double Double” – In Lyra</a:t>
            </a:r>
          </a:p>
          <a:p>
            <a:pPr>
              <a:buFontTx/>
              <a:buChar char="•"/>
            </a:pPr>
            <a:r>
              <a:rPr lang="en-US" b="1">
                <a:solidFill>
                  <a:srgbClr val="FFFF66"/>
                </a:solidFill>
                <a:latin typeface="OCR A Extended" pitchFamily="50" charset="0"/>
              </a:rPr>
              <a:t>Comet C/2006 M4 (SWAN) – Low in the West in the 	constellation Aquila the Eagle, very faint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2466"/>
                                        </p:tgtEl>
                                        <p:attrNameLst>
                                          <p:attrName>style.visibility</p:attrName>
                                        </p:attrNameLst>
                                      </p:cBhvr>
                                      <p:to>
                                        <p:strVal val="visible"/>
                                      </p:to>
                                    </p:set>
                                    <p:anim calcmode="discrete" valueType="clr">
                                      <p:cBhvr override="childStyle">
                                        <p:cTn id="7" dur="80"/>
                                        <p:tgtEl>
                                          <p:spTgt spid="6246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2466"/>
                                        </p:tgtEl>
                                        <p:attrNameLst>
                                          <p:attrName>fillcolor</p:attrName>
                                        </p:attrNameLst>
                                      </p:cBhvr>
                                      <p:tavLst>
                                        <p:tav tm="0">
                                          <p:val>
                                            <p:clrVal>
                                              <a:schemeClr val="accent2"/>
                                            </p:clrVal>
                                          </p:val>
                                        </p:tav>
                                        <p:tav tm="50000">
                                          <p:val>
                                            <p:clrVal>
                                              <a:schemeClr val="hlink"/>
                                            </p:clrVal>
                                          </p:val>
                                        </p:tav>
                                      </p:tavLst>
                                    </p:anim>
                                    <p:set>
                                      <p:cBhvr>
                                        <p:cTn id="9" dur="80"/>
                                        <p:tgtEl>
                                          <p:spTgt spid="62466"/>
                                        </p:tgtEl>
                                        <p:attrNameLst>
                                          <p:attrName>fill.type</p:attrName>
                                        </p:attrNameLst>
                                      </p:cBhvr>
                                      <p:to>
                                        <p:strVal val="solid"/>
                                      </p:to>
                                    </p:set>
                                  </p:childTnLst>
                                </p:cTn>
                              </p:par>
                            </p:childTnLst>
                          </p:cTn>
                        </p:par>
                        <p:par>
                          <p:cTn id="10" fill="hold">
                            <p:stCondLst>
                              <p:cond delay="10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2468"/>
                                        </p:tgtEl>
                                        <p:attrNameLst>
                                          <p:attrName>style.visibility</p:attrName>
                                        </p:attrNameLst>
                                      </p:cBhvr>
                                      <p:to>
                                        <p:strVal val="visible"/>
                                      </p:to>
                                    </p:set>
                                    <p:anim calcmode="discrete" valueType="clr">
                                      <p:cBhvr override="childStyle">
                                        <p:cTn id="13" dur="80"/>
                                        <p:tgtEl>
                                          <p:spTgt spid="62468"/>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2468"/>
                                        </p:tgtEl>
                                        <p:attrNameLst>
                                          <p:attrName>fillcolor</p:attrName>
                                        </p:attrNameLst>
                                      </p:cBhvr>
                                      <p:tavLst>
                                        <p:tav tm="0">
                                          <p:val>
                                            <p:clrVal>
                                              <a:schemeClr val="accent2"/>
                                            </p:clrVal>
                                          </p:val>
                                        </p:tav>
                                        <p:tav tm="50000">
                                          <p:val>
                                            <p:clrVal>
                                              <a:schemeClr val="hlink"/>
                                            </p:clrVal>
                                          </p:val>
                                        </p:tav>
                                      </p:tavLst>
                                    </p:anim>
                                    <p:set>
                                      <p:cBhvr>
                                        <p:cTn id="15" dur="80"/>
                                        <p:tgtEl>
                                          <p:spTgt spid="6246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68"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9458" name="Picture 19"/>
          <p:cNvPicPr>
            <a:picLocks noChangeAspect="1" noChangeArrowheads="1"/>
          </p:cNvPicPr>
          <p:nvPr/>
        </p:nvPicPr>
        <p:blipFill>
          <a:blip r:embed="rId3"/>
          <a:srcRect l="29375" t="12500" r="12500" b="3500"/>
          <a:stretch>
            <a:fillRect/>
          </a:stretch>
        </p:blipFill>
        <p:spPr bwMode="auto">
          <a:xfrm>
            <a:off x="1630363" y="1028700"/>
            <a:ext cx="5883275" cy="5314950"/>
          </a:xfrm>
          <a:prstGeom prst="rect">
            <a:avLst/>
          </a:prstGeom>
          <a:noFill/>
          <a:ln w="9525">
            <a:noFill/>
            <a:miter lim="800000"/>
            <a:headEnd/>
            <a:tailEnd/>
          </a:ln>
        </p:spPr>
      </p:pic>
      <p:sp>
        <p:nvSpPr>
          <p:cNvPr id="19459" name="Rectangle 2"/>
          <p:cNvSpPr>
            <a:spLocks noGrp="1" noChangeArrowheads="1"/>
          </p:cNvSpPr>
          <p:nvPr>
            <p:ph type="title" idx="4294967295"/>
          </p:nvPr>
        </p:nvSpPr>
        <p:spPr>
          <a:xfrm>
            <a:off x="619125" y="0"/>
            <a:ext cx="7974013" cy="792163"/>
          </a:xfrm>
        </p:spPr>
        <p:txBody>
          <a:bodyPr/>
          <a:lstStyle/>
          <a:p>
            <a:pPr eaLnBrk="1" hangingPunct="1"/>
            <a:r>
              <a:rPr lang="en-US" b="1" i="1" smtClean="0">
                <a:solidFill>
                  <a:srgbClr val="FFFF66"/>
                </a:solidFill>
              </a:rPr>
              <a:t>TONIGHT’S SKY</a:t>
            </a:r>
          </a:p>
        </p:txBody>
      </p:sp>
      <p:sp>
        <p:nvSpPr>
          <p:cNvPr id="19460" name="Text Box 17"/>
          <p:cNvSpPr txBox="1">
            <a:spLocks noChangeArrowheads="1"/>
          </p:cNvSpPr>
          <p:nvPr/>
        </p:nvSpPr>
        <p:spPr bwMode="auto">
          <a:xfrm>
            <a:off x="6000750" y="5829300"/>
            <a:ext cx="1543050" cy="523875"/>
          </a:xfrm>
          <a:prstGeom prst="rect">
            <a:avLst/>
          </a:prstGeom>
          <a:noFill/>
          <a:ln w="9525">
            <a:noFill/>
            <a:miter lim="800000"/>
            <a:headEnd/>
            <a:tailEnd/>
          </a:ln>
        </p:spPr>
        <p:txBody>
          <a:bodyPr>
            <a:spAutoFit/>
          </a:bodyPr>
          <a:lstStyle/>
          <a:p>
            <a:pPr algn="ctr">
              <a:spcBef>
                <a:spcPct val="50000"/>
              </a:spcBef>
            </a:pPr>
            <a:r>
              <a:rPr lang="en-US" sz="1400" b="1">
                <a:solidFill>
                  <a:schemeClr val="hlink"/>
                </a:solidFill>
              </a:rPr>
              <a:t>February 24</a:t>
            </a:r>
            <a:r>
              <a:rPr lang="en-US" sz="1400" b="1" baseline="30000">
                <a:solidFill>
                  <a:schemeClr val="hlink"/>
                </a:solidFill>
              </a:rPr>
              <a:t>th</a:t>
            </a:r>
            <a:br>
              <a:rPr lang="en-US" sz="1400" b="1" baseline="30000">
                <a:solidFill>
                  <a:schemeClr val="hlink"/>
                </a:solidFill>
              </a:rPr>
            </a:br>
            <a:r>
              <a:rPr lang="en-US" sz="1400" b="1">
                <a:solidFill>
                  <a:schemeClr val="hlink"/>
                </a:solidFill>
              </a:rPr>
              <a:t>at 8:00 p.m.</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457200" y="92075"/>
            <a:ext cx="2132013" cy="522288"/>
          </a:xfrm>
          <a:prstGeom prst="rect">
            <a:avLst/>
          </a:prstGeom>
          <a:noFill/>
          <a:ln w="9525">
            <a:noFill/>
            <a:miter lim="800000"/>
            <a:headEnd/>
            <a:tailEnd/>
          </a:ln>
        </p:spPr>
        <p:txBody>
          <a:bodyPr wrap="none">
            <a:spAutoFit/>
          </a:bodyPr>
          <a:lstStyle/>
          <a:p>
            <a:r>
              <a:rPr lang="en-US" sz="2800" b="1">
                <a:solidFill>
                  <a:srgbClr val="33CC33"/>
                </a:solidFill>
                <a:latin typeface="OCR A Extended" pitchFamily="50" charset="0"/>
              </a:rPr>
              <a:t>Questions</a:t>
            </a:r>
          </a:p>
        </p:txBody>
      </p:sp>
      <p:sp>
        <p:nvSpPr>
          <p:cNvPr id="47108" name="Text Box 4"/>
          <p:cNvSpPr txBox="1">
            <a:spLocks noChangeArrowheads="1"/>
          </p:cNvSpPr>
          <p:nvPr/>
        </p:nvSpPr>
        <p:spPr bwMode="auto">
          <a:xfrm>
            <a:off x="596900" y="1816100"/>
            <a:ext cx="8180388" cy="3324225"/>
          </a:xfrm>
          <a:prstGeom prst="rect">
            <a:avLst/>
          </a:prstGeom>
          <a:noFill/>
          <a:ln w="9525">
            <a:noFill/>
            <a:miter lim="800000"/>
            <a:headEnd/>
            <a:tailEnd/>
          </a:ln>
        </p:spPr>
        <p:txBody>
          <a:bodyPr>
            <a:spAutoFit/>
          </a:bodyPr>
          <a:lstStyle/>
          <a:p>
            <a:pPr algn="ctr"/>
            <a:r>
              <a:rPr lang="en-US" sz="10600" b="1">
                <a:solidFill>
                  <a:srgbClr val="FFFF66"/>
                </a:solidFill>
                <a:latin typeface="OCR A Extended" pitchFamily="50" charset="0"/>
              </a:rPr>
              <a:t>Questions</a:t>
            </a:r>
          </a:p>
          <a:p>
            <a:pPr algn="ctr"/>
            <a:r>
              <a:rPr lang="en-US" sz="10600" b="1">
                <a:solidFill>
                  <a:srgbClr val="FFFF66"/>
                </a:solidFill>
                <a:latin typeface="OCR A Extended" pitchFamily="50" charset="0"/>
              </a:rPr>
              <a:t>?</a:t>
            </a:r>
          </a:p>
        </p:txBody>
      </p:sp>
      <p:sp>
        <p:nvSpPr>
          <p:cNvPr id="47109" name="Text Box 5"/>
          <p:cNvSpPr txBox="1">
            <a:spLocks noChangeArrowheads="1"/>
          </p:cNvSpPr>
          <p:nvPr/>
        </p:nvSpPr>
        <p:spPr bwMode="auto">
          <a:xfrm>
            <a:off x="596900" y="5486400"/>
            <a:ext cx="8180388" cy="641350"/>
          </a:xfrm>
          <a:prstGeom prst="rect">
            <a:avLst/>
          </a:prstGeom>
          <a:noFill/>
          <a:ln w="9525">
            <a:noFill/>
            <a:miter lim="800000"/>
            <a:headEnd/>
            <a:tailEnd/>
          </a:ln>
        </p:spPr>
        <p:txBody>
          <a:bodyPr>
            <a:spAutoFit/>
          </a:bodyPr>
          <a:lstStyle/>
          <a:p>
            <a:pPr algn="ctr"/>
            <a:r>
              <a:rPr lang="en-US" sz="3600" b="1">
                <a:solidFill>
                  <a:srgbClr val="33CC33"/>
                </a:solidFill>
                <a:latin typeface="OCR A Extended" pitchFamily="50" charset="0"/>
              </a:rPr>
              <a:t>http://www.BackBayAstro.org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47106"/>
                                        </p:tgtEl>
                                        <p:attrNameLst>
                                          <p:attrName>style.visibility</p:attrName>
                                        </p:attrNameLst>
                                      </p:cBhvr>
                                      <p:to>
                                        <p:strVal val="visible"/>
                                      </p:to>
                                    </p:set>
                                    <p:anim calcmode="discrete" valueType="clr">
                                      <p:cBhvr override="childStyle">
                                        <p:cTn id="7" dur="80"/>
                                        <p:tgtEl>
                                          <p:spTgt spid="4710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7106"/>
                                        </p:tgtEl>
                                        <p:attrNameLst>
                                          <p:attrName>fillcolor</p:attrName>
                                        </p:attrNameLst>
                                      </p:cBhvr>
                                      <p:tavLst>
                                        <p:tav tm="0">
                                          <p:val>
                                            <p:clrVal>
                                              <a:schemeClr val="accent2"/>
                                            </p:clrVal>
                                          </p:val>
                                        </p:tav>
                                        <p:tav tm="50000">
                                          <p:val>
                                            <p:clrVal>
                                              <a:schemeClr val="hlink"/>
                                            </p:clrVal>
                                          </p:val>
                                        </p:tav>
                                      </p:tavLst>
                                    </p:anim>
                                    <p:set>
                                      <p:cBhvr>
                                        <p:cTn id="9" dur="80"/>
                                        <p:tgtEl>
                                          <p:spTgt spid="47106"/>
                                        </p:tgtEl>
                                        <p:attrNameLst>
                                          <p:attrName>fill.type</p:attrName>
                                        </p:attrNameLst>
                                      </p:cBhvr>
                                      <p:to>
                                        <p:strVal val="solid"/>
                                      </p:to>
                                    </p:set>
                                  </p:childTnLst>
                                </p:cTn>
                              </p:par>
                            </p:childTnLst>
                          </p:cTn>
                        </p:par>
                        <p:par>
                          <p:cTn id="10" fill="hold">
                            <p:stCondLst>
                              <p:cond delay="400"/>
                            </p:stCondLst>
                            <p:childTnLst>
                              <p:par>
                                <p:cTn id="11" presetID="49" presetClass="entr" presetSubtype="0" decel="100000" fill="hold" grpId="0" nodeType="afterEffect">
                                  <p:stCondLst>
                                    <p:cond delay="0"/>
                                  </p:stCondLst>
                                  <p:childTnLst>
                                    <p:set>
                                      <p:cBhvr>
                                        <p:cTn id="12" dur="1" fill="hold">
                                          <p:stCondLst>
                                            <p:cond delay="0"/>
                                          </p:stCondLst>
                                        </p:cTn>
                                        <p:tgtEl>
                                          <p:spTgt spid="47108"/>
                                        </p:tgtEl>
                                        <p:attrNameLst>
                                          <p:attrName>style.visibility</p:attrName>
                                        </p:attrNameLst>
                                      </p:cBhvr>
                                      <p:to>
                                        <p:strVal val="visible"/>
                                      </p:to>
                                    </p:set>
                                    <p:anim calcmode="lin" valueType="num">
                                      <p:cBhvr>
                                        <p:cTn id="13" dur="2000" fill="hold"/>
                                        <p:tgtEl>
                                          <p:spTgt spid="47108"/>
                                        </p:tgtEl>
                                        <p:attrNameLst>
                                          <p:attrName>ppt_w</p:attrName>
                                        </p:attrNameLst>
                                      </p:cBhvr>
                                      <p:tavLst>
                                        <p:tav tm="0">
                                          <p:val>
                                            <p:fltVal val="0"/>
                                          </p:val>
                                        </p:tav>
                                        <p:tav tm="100000">
                                          <p:val>
                                            <p:strVal val="#ppt_w"/>
                                          </p:val>
                                        </p:tav>
                                      </p:tavLst>
                                    </p:anim>
                                    <p:anim calcmode="lin" valueType="num">
                                      <p:cBhvr>
                                        <p:cTn id="14" dur="2000" fill="hold"/>
                                        <p:tgtEl>
                                          <p:spTgt spid="47108"/>
                                        </p:tgtEl>
                                        <p:attrNameLst>
                                          <p:attrName>ppt_h</p:attrName>
                                        </p:attrNameLst>
                                      </p:cBhvr>
                                      <p:tavLst>
                                        <p:tav tm="0">
                                          <p:val>
                                            <p:fltVal val="0"/>
                                          </p:val>
                                        </p:tav>
                                        <p:tav tm="100000">
                                          <p:val>
                                            <p:strVal val="#ppt_h"/>
                                          </p:val>
                                        </p:tav>
                                      </p:tavLst>
                                    </p:anim>
                                    <p:anim calcmode="lin" valueType="num">
                                      <p:cBhvr>
                                        <p:cTn id="15" dur="2000" fill="hold"/>
                                        <p:tgtEl>
                                          <p:spTgt spid="47108"/>
                                        </p:tgtEl>
                                        <p:attrNameLst>
                                          <p:attrName>style.rotation</p:attrName>
                                        </p:attrNameLst>
                                      </p:cBhvr>
                                      <p:tavLst>
                                        <p:tav tm="0">
                                          <p:val>
                                            <p:fltVal val="360"/>
                                          </p:val>
                                        </p:tav>
                                        <p:tav tm="100000">
                                          <p:val>
                                            <p:fltVal val="0"/>
                                          </p:val>
                                        </p:tav>
                                      </p:tavLst>
                                    </p:anim>
                                    <p:animEffect transition="in" filter="fade">
                                      <p:cBhvr>
                                        <p:cTn id="16" dur="2000"/>
                                        <p:tgtEl>
                                          <p:spTgt spid="47108"/>
                                        </p:tgtEl>
                                      </p:cBhvr>
                                    </p:animEffect>
                                  </p:childTnLst>
                                </p:cTn>
                              </p:par>
                              <p:par>
                                <p:cTn id="17" presetID="27" presetClass="entr" presetSubtype="0" fill="hold" grpId="0" nodeType="withEffect">
                                  <p:stCondLst>
                                    <p:cond delay="2000"/>
                                  </p:stCondLst>
                                  <p:iterate type="lt">
                                    <p:tmPct val="50000"/>
                                  </p:iterate>
                                  <p:childTnLst>
                                    <p:set>
                                      <p:cBhvr>
                                        <p:cTn id="18" dur="1" fill="hold">
                                          <p:stCondLst>
                                            <p:cond delay="0"/>
                                          </p:stCondLst>
                                        </p:cTn>
                                        <p:tgtEl>
                                          <p:spTgt spid="47109"/>
                                        </p:tgtEl>
                                        <p:attrNameLst>
                                          <p:attrName>style.visibility</p:attrName>
                                        </p:attrNameLst>
                                      </p:cBhvr>
                                      <p:to>
                                        <p:strVal val="visible"/>
                                      </p:to>
                                    </p:set>
                                    <p:anim calcmode="discrete" valueType="clr">
                                      <p:cBhvr override="childStyle">
                                        <p:cTn id="19" dur="80"/>
                                        <p:tgtEl>
                                          <p:spTgt spid="47109"/>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47109"/>
                                        </p:tgtEl>
                                        <p:attrNameLst>
                                          <p:attrName>fillcolor</p:attrName>
                                        </p:attrNameLst>
                                      </p:cBhvr>
                                      <p:tavLst>
                                        <p:tav tm="0">
                                          <p:val>
                                            <p:clrVal>
                                              <a:schemeClr val="accent2"/>
                                            </p:clrVal>
                                          </p:val>
                                        </p:tav>
                                        <p:tav tm="50000">
                                          <p:val>
                                            <p:clrVal>
                                              <a:schemeClr val="hlink"/>
                                            </p:clrVal>
                                          </p:val>
                                        </p:tav>
                                      </p:tavLst>
                                    </p:anim>
                                    <p:set>
                                      <p:cBhvr>
                                        <p:cTn id="21" dur="80"/>
                                        <p:tgtEl>
                                          <p:spTgt spid="4710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08" grpId="0"/>
      <p:bldP spid="4710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3" name="Text Box 7"/>
          <p:cNvSpPr txBox="1">
            <a:spLocks noChangeArrowheads="1"/>
          </p:cNvSpPr>
          <p:nvPr/>
        </p:nvSpPr>
        <p:spPr bwMode="auto">
          <a:xfrm>
            <a:off x="654050" y="2219325"/>
            <a:ext cx="8180388" cy="2162175"/>
          </a:xfrm>
          <a:prstGeom prst="rect">
            <a:avLst/>
          </a:prstGeom>
          <a:noFill/>
          <a:ln w="9525">
            <a:noFill/>
            <a:miter lim="800000"/>
            <a:headEnd/>
            <a:tailEnd/>
          </a:ln>
        </p:spPr>
        <p:txBody>
          <a:bodyPr>
            <a:spAutoFit/>
          </a:bodyPr>
          <a:lstStyle/>
          <a:p>
            <a:endParaRPr lang="en-US" sz="2400" b="1">
              <a:solidFill>
                <a:srgbClr val="FF0000"/>
              </a:solidFill>
              <a:latin typeface="OCR A Extended" pitchFamily="50" charset="0"/>
            </a:endParaRPr>
          </a:p>
          <a:p>
            <a:pPr algn="ctr"/>
            <a:r>
              <a:rPr lang="en-US" sz="3200" b="1">
                <a:solidFill>
                  <a:srgbClr val="FF0000"/>
                </a:solidFill>
                <a:latin typeface="OCR A Extended" pitchFamily="50" charset="0"/>
              </a:rPr>
              <a:t>Please remember, </a:t>
            </a:r>
            <a:r>
              <a:rPr lang="en-US" sz="3200" b="1" u="sng">
                <a:solidFill>
                  <a:srgbClr val="FF0000"/>
                </a:solidFill>
                <a:latin typeface="OCR A Extended" pitchFamily="50" charset="0"/>
              </a:rPr>
              <a:t>Safety First!</a:t>
            </a:r>
          </a:p>
          <a:p>
            <a:endParaRPr lang="en-US" sz="3200" b="1">
              <a:solidFill>
                <a:srgbClr val="FF0000"/>
              </a:solidFill>
              <a:latin typeface="OCR A Extended" pitchFamily="50" charset="0"/>
            </a:endParaRPr>
          </a:p>
          <a:p>
            <a:r>
              <a:rPr lang="en-US" sz="2400" b="1">
                <a:solidFill>
                  <a:srgbClr val="FF0000"/>
                </a:solidFill>
                <a:latin typeface="OCR A Extended" pitchFamily="50" charset="0"/>
              </a:rPr>
              <a:t>Please do not run or horseplay around the water fountains and telescopes.</a:t>
            </a:r>
          </a:p>
        </p:txBody>
      </p:sp>
      <p:sp>
        <p:nvSpPr>
          <p:cNvPr id="60422" name="Text Box 6"/>
          <p:cNvSpPr txBox="1">
            <a:spLocks noChangeArrowheads="1"/>
          </p:cNvSpPr>
          <p:nvPr/>
        </p:nvSpPr>
        <p:spPr bwMode="auto">
          <a:xfrm>
            <a:off x="654050" y="2219325"/>
            <a:ext cx="8180388" cy="2162175"/>
          </a:xfrm>
          <a:prstGeom prst="rect">
            <a:avLst/>
          </a:prstGeom>
          <a:noFill/>
          <a:ln w="9525">
            <a:noFill/>
            <a:miter lim="800000"/>
            <a:headEnd/>
            <a:tailEnd/>
          </a:ln>
        </p:spPr>
        <p:txBody>
          <a:bodyPr>
            <a:spAutoFit/>
          </a:bodyPr>
          <a:lstStyle/>
          <a:p>
            <a:endParaRPr lang="en-US" sz="2400" b="1">
              <a:solidFill>
                <a:srgbClr val="FFFF00"/>
              </a:solidFill>
              <a:latin typeface="OCR A Extended" pitchFamily="50" charset="0"/>
            </a:endParaRPr>
          </a:p>
          <a:p>
            <a:pPr algn="ctr"/>
            <a:r>
              <a:rPr lang="en-US" sz="3200" b="1">
                <a:solidFill>
                  <a:srgbClr val="FFFF00"/>
                </a:solidFill>
                <a:latin typeface="OCR A Extended" pitchFamily="50" charset="0"/>
              </a:rPr>
              <a:t>Please remember, </a:t>
            </a:r>
            <a:r>
              <a:rPr lang="en-US" sz="3200" b="1" u="sng">
                <a:solidFill>
                  <a:srgbClr val="FFFF00"/>
                </a:solidFill>
                <a:latin typeface="OCR A Extended" pitchFamily="50" charset="0"/>
              </a:rPr>
              <a:t>Safety First!</a:t>
            </a:r>
          </a:p>
          <a:p>
            <a:endParaRPr lang="en-US" sz="3200" b="1">
              <a:solidFill>
                <a:srgbClr val="FFFF00"/>
              </a:solidFill>
              <a:latin typeface="OCR A Extended" pitchFamily="50" charset="0"/>
            </a:endParaRPr>
          </a:p>
          <a:p>
            <a:r>
              <a:rPr lang="en-US" sz="2400" b="1">
                <a:solidFill>
                  <a:srgbClr val="FFFF00"/>
                </a:solidFill>
                <a:latin typeface="OCR A Extended" pitchFamily="50" charset="0"/>
              </a:rPr>
              <a:t>Please do not run or horseplay around the water fountains and telescopes.</a:t>
            </a:r>
          </a:p>
        </p:txBody>
      </p:sp>
      <p:sp>
        <p:nvSpPr>
          <p:cNvPr id="60418" name="Text Box 2"/>
          <p:cNvSpPr txBox="1">
            <a:spLocks noChangeArrowheads="1"/>
          </p:cNvSpPr>
          <p:nvPr/>
        </p:nvSpPr>
        <p:spPr bwMode="auto">
          <a:xfrm>
            <a:off x="457200" y="92075"/>
            <a:ext cx="3382963" cy="579438"/>
          </a:xfrm>
          <a:prstGeom prst="rect">
            <a:avLst/>
          </a:prstGeom>
          <a:noFill/>
          <a:ln w="9525">
            <a:noFill/>
            <a:miter lim="800000"/>
            <a:headEnd/>
            <a:tailEnd/>
          </a:ln>
        </p:spPr>
        <p:txBody>
          <a:bodyPr wrap="none">
            <a:spAutoFit/>
          </a:bodyPr>
          <a:lstStyle/>
          <a:p>
            <a:r>
              <a:rPr lang="en-US" sz="3200" b="1">
                <a:solidFill>
                  <a:srgbClr val="33CC33"/>
                </a:solidFill>
                <a:latin typeface="OCR A Extended" pitchFamily="50" charset="0"/>
              </a:rPr>
              <a:t>Safety First!</a:t>
            </a:r>
          </a:p>
        </p:txBody>
      </p:sp>
      <p:sp>
        <p:nvSpPr>
          <p:cNvPr id="60420" name="Text Box 4"/>
          <p:cNvSpPr txBox="1">
            <a:spLocks noChangeArrowheads="1"/>
          </p:cNvSpPr>
          <p:nvPr/>
        </p:nvSpPr>
        <p:spPr bwMode="auto">
          <a:xfrm>
            <a:off x="596900" y="1527175"/>
            <a:ext cx="8180388" cy="457200"/>
          </a:xfrm>
          <a:prstGeom prst="rect">
            <a:avLst/>
          </a:prstGeom>
          <a:noFill/>
          <a:ln w="9525">
            <a:noFill/>
            <a:miter lim="800000"/>
            <a:headEnd/>
            <a:tailEnd/>
          </a:ln>
        </p:spPr>
        <p:txBody>
          <a:bodyPr>
            <a:spAutoFit/>
          </a:bodyPr>
          <a:lstStyle/>
          <a:p>
            <a:r>
              <a:rPr lang="en-US" sz="2400" b="1">
                <a:solidFill>
                  <a:srgbClr val="FFFF66"/>
                </a:solidFill>
                <a:latin typeface="OCR A Extended" pitchFamily="50" charset="0"/>
              </a:rPr>
              <a:t>We will go outside in just a moment.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0418"/>
                                        </p:tgtEl>
                                        <p:attrNameLst>
                                          <p:attrName>style.visibility</p:attrName>
                                        </p:attrNameLst>
                                      </p:cBhvr>
                                      <p:to>
                                        <p:strVal val="visible"/>
                                      </p:to>
                                    </p:set>
                                    <p:anim calcmode="discrete" valueType="clr">
                                      <p:cBhvr override="childStyle">
                                        <p:cTn id="7" dur="80"/>
                                        <p:tgtEl>
                                          <p:spTgt spid="6041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0418"/>
                                        </p:tgtEl>
                                        <p:attrNameLst>
                                          <p:attrName>fillcolor</p:attrName>
                                        </p:attrNameLst>
                                      </p:cBhvr>
                                      <p:tavLst>
                                        <p:tav tm="0">
                                          <p:val>
                                            <p:clrVal>
                                              <a:schemeClr val="accent2"/>
                                            </p:clrVal>
                                          </p:val>
                                        </p:tav>
                                        <p:tav tm="50000">
                                          <p:val>
                                            <p:clrVal>
                                              <a:schemeClr val="hlink"/>
                                            </p:clrVal>
                                          </p:val>
                                        </p:tav>
                                      </p:tavLst>
                                    </p:anim>
                                    <p:set>
                                      <p:cBhvr>
                                        <p:cTn id="9" dur="80"/>
                                        <p:tgtEl>
                                          <p:spTgt spid="60418"/>
                                        </p:tgtEl>
                                        <p:attrNameLst>
                                          <p:attrName>fill.type</p:attrName>
                                        </p:attrNameLst>
                                      </p:cBhvr>
                                      <p:to>
                                        <p:strVal val="solid"/>
                                      </p:to>
                                    </p:set>
                                  </p:childTnLst>
                                </p:cTn>
                              </p:par>
                            </p:childTnLst>
                          </p:cTn>
                        </p:par>
                        <p:par>
                          <p:cTn id="10" fill="hold">
                            <p:stCondLst>
                              <p:cond delay="520"/>
                            </p:stCondLst>
                            <p:childTnLst>
                              <p:par>
                                <p:cTn id="11" presetID="27" presetClass="entr" presetSubtype="0" fill="hold" grpId="0" nodeType="afterEffect">
                                  <p:stCondLst>
                                    <p:cond delay="1000"/>
                                  </p:stCondLst>
                                  <p:iterate type="lt">
                                    <p:tmPct val="50000"/>
                                  </p:iterate>
                                  <p:childTnLst>
                                    <p:set>
                                      <p:cBhvr>
                                        <p:cTn id="12" dur="1" fill="hold">
                                          <p:stCondLst>
                                            <p:cond delay="0"/>
                                          </p:stCondLst>
                                        </p:cTn>
                                        <p:tgtEl>
                                          <p:spTgt spid="60420"/>
                                        </p:tgtEl>
                                        <p:attrNameLst>
                                          <p:attrName>style.visibility</p:attrName>
                                        </p:attrNameLst>
                                      </p:cBhvr>
                                      <p:to>
                                        <p:strVal val="visible"/>
                                      </p:to>
                                    </p:set>
                                    <p:anim calcmode="discrete" valueType="clr">
                                      <p:cBhvr override="childStyle">
                                        <p:cTn id="13" dur="80"/>
                                        <p:tgtEl>
                                          <p:spTgt spid="60420"/>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0420"/>
                                        </p:tgtEl>
                                        <p:attrNameLst>
                                          <p:attrName>fillcolor</p:attrName>
                                        </p:attrNameLst>
                                      </p:cBhvr>
                                      <p:tavLst>
                                        <p:tav tm="0">
                                          <p:val>
                                            <p:clrVal>
                                              <a:schemeClr val="accent2"/>
                                            </p:clrVal>
                                          </p:val>
                                        </p:tav>
                                        <p:tav tm="50000">
                                          <p:val>
                                            <p:clrVal>
                                              <a:schemeClr val="hlink"/>
                                            </p:clrVal>
                                          </p:val>
                                        </p:tav>
                                      </p:tavLst>
                                    </p:anim>
                                    <p:set>
                                      <p:cBhvr>
                                        <p:cTn id="15" dur="80"/>
                                        <p:tgtEl>
                                          <p:spTgt spid="60420"/>
                                        </p:tgtEl>
                                        <p:attrNameLst>
                                          <p:attrName>fill.type</p:attrName>
                                        </p:attrNameLst>
                                      </p:cBhvr>
                                      <p:to>
                                        <p:strVal val="solid"/>
                                      </p:to>
                                    </p:set>
                                  </p:childTnLst>
                                </p:cTn>
                              </p:par>
                            </p:childTnLst>
                          </p:cTn>
                        </p:par>
                        <p:par>
                          <p:cTn id="16" fill="hold">
                            <p:stCondLst>
                              <p:cond delay="2720"/>
                            </p:stCondLst>
                            <p:childTnLst>
                              <p:par>
                                <p:cTn id="17" presetID="27" presetClass="entr" presetSubtype="0" fill="hold" grpId="0" nodeType="afterEffect">
                                  <p:stCondLst>
                                    <p:cond delay="1000"/>
                                  </p:stCondLst>
                                  <p:iterate type="lt">
                                    <p:tmPct val="50000"/>
                                  </p:iterate>
                                  <p:childTnLst>
                                    <p:set>
                                      <p:cBhvr>
                                        <p:cTn id="18" dur="1" fill="hold">
                                          <p:stCondLst>
                                            <p:cond delay="0"/>
                                          </p:stCondLst>
                                        </p:cTn>
                                        <p:tgtEl>
                                          <p:spTgt spid="60422"/>
                                        </p:tgtEl>
                                        <p:attrNameLst>
                                          <p:attrName>style.visibility</p:attrName>
                                        </p:attrNameLst>
                                      </p:cBhvr>
                                      <p:to>
                                        <p:strVal val="visible"/>
                                      </p:to>
                                    </p:set>
                                    <p:anim calcmode="discrete" valueType="clr">
                                      <p:cBhvr override="childStyle">
                                        <p:cTn id="19" dur="80"/>
                                        <p:tgtEl>
                                          <p:spTgt spid="60422"/>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60422"/>
                                        </p:tgtEl>
                                        <p:attrNameLst>
                                          <p:attrName>fillcolor</p:attrName>
                                        </p:attrNameLst>
                                      </p:cBhvr>
                                      <p:tavLst>
                                        <p:tav tm="0">
                                          <p:val>
                                            <p:clrVal>
                                              <a:schemeClr val="accent2"/>
                                            </p:clrVal>
                                          </p:val>
                                        </p:tav>
                                        <p:tav tm="50000">
                                          <p:val>
                                            <p:clrVal>
                                              <a:schemeClr val="hlink"/>
                                            </p:clrVal>
                                          </p:val>
                                        </p:tav>
                                      </p:tavLst>
                                    </p:anim>
                                    <p:set>
                                      <p:cBhvr>
                                        <p:cTn id="21" dur="80"/>
                                        <p:tgtEl>
                                          <p:spTgt spid="60422"/>
                                        </p:tgtEl>
                                        <p:attrNameLst>
                                          <p:attrName>fill.type</p:attrName>
                                        </p:attrNameLst>
                                      </p:cBhvr>
                                      <p:to>
                                        <p:strVal val="solid"/>
                                      </p:to>
                                    </p:set>
                                  </p:childTnLst>
                                </p:cTn>
                              </p:par>
                            </p:childTnLst>
                          </p:cTn>
                        </p:par>
                        <p:par>
                          <p:cTn id="22" fill="hold">
                            <p:stCondLst>
                              <p:cond delay="7320"/>
                            </p:stCondLst>
                            <p:childTnLst>
                              <p:par>
                                <p:cTn id="23" presetID="1" presetClass="entr" presetSubtype="0" fill="hold" grpId="0" nodeType="afterEffect">
                                  <p:stCondLst>
                                    <p:cond delay="0"/>
                                  </p:stCondLst>
                                  <p:childTnLst>
                                    <p:set>
                                      <p:cBhvr>
                                        <p:cTn id="24" dur="1" fill="hold">
                                          <p:stCondLst>
                                            <p:cond delay="0"/>
                                          </p:stCondLst>
                                        </p:cTn>
                                        <p:tgtEl>
                                          <p:spTgt spid="60423"/>
                                        </p:tgtEl>
                                        <p:attrNameLst>
                                          <p:attrName>style.visibility</p:attrName>
                                        </p:attrNameLst>
                                      </p:cBhvr>
                                      <p:to>
                                        <p:strVal val="visible"/>
                                      </p:to>
                                    </p:set>
                                  </p:childTnLst>
                                </p:cTn>
                              </p:par>
                            </p:childTnLst>
                          </p:cTn>
                        </p:par>
                        <p:par>
                          <p:cTn id="25" fill="hold">
                            <p:stCondLst>
                              <p:cond delay="7320"/>
                            </p:stCondLst>
                            <p:childTnLst>
                              <p:par>
                                <p:cTn id="26" presetID="35" presetClass="emph" presetSubtype="0" repeatCount="5000" fill="hold" grpId="1" nodeType="afterEffect">
                                  <p:stCondLst>
                                    <p:cond delay="0"/>
                                  </p:stCondLst>
                                  <p:iterate type="lt">
                                    <p:tmPct val="0"/>
                                  </p:iterate>
                                  <p:childTnLst>
                                    <p:anim calcmode="discrete" valueType="str">
                                      <p:cBhvr>
                                        <p:cTn id="27" dur="1000" fill="hold"/>
                                        <p:tgtEl>
                                          <p:spTgt spid="6042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3" grpId="0"/>
      <p:bldP spid="60422" grpId="0"/>
      <p:bldP spid="60422" grpId="1"/>
      <p:bldP spid="60418" grpId="0"/>
      <p:bldP spid="604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6" name="Text Box 8"/>
          <p:cNvSpPr txBox="1">
            <a:spLocks noChangeArrowheads="1"/>
          </p:cNvSpPr>
          <p:nvPr/>
        </p:nvSpPr>
        <p:spPr bwMode="auto">
          <a:xfrm>
            <a:off x="596900" y="2909888"/>
            <a:ext cx="8237538" cy="64135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3600" b="1">
                <a:solidFill>
                  <a:srgbClr val="FFFF66"/>
                </a:solidFill>
                <a:latin typeface="OCR A Extended" pitchFamily="50" charset="0"/>
              </a:rPr>
              <a:t>And now, we urge you . . .</a:t>
            </a: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8376">
                                            <p:txEl>
                                              <p:pRg st="0" end="0"/>
                                            </p:txEl>
                                          </p:spTgt>
                                        </p:tgtEl>
                                        <p:attrNameLst>
                                          <p:attrName>style.visibility</p:attrName>
                                        </p:attrNameLst>
                                      </p:cBhvr>
                                      <p:to>
                                        <p:strVal val="visible"/>
                                      </p:to>
                                    </p:set>
                                    <p:anim calcmode="lin" valueType="num">
                                      <p:cBhvr additive="base">
                                        <p:cTn id="7" dur="500" fill="hold"/>
                                        <p:tgtEl>
                                          <p:spTgt spid="5837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8376">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6" presetClass="emph" presetSubtype="0" fill="hold" nodeType="afterEffect">
                                  <p:stCondLst>
                                    <p:cond delay="0"/>
                                  </p:stCondLst>
                                  <p:childTnLst>
                                    <p:animScale>
                                      <p:cBhvr>
                                        <p:cTn id="11" dur="2000" fill="hold"/>
                                        <p:tgtEl>
                                          <p:spTgt spid="58376">
                                            <p:txEl>
                                              <p:pRg st="0" end="0"/>
                                            </p:txEl>
                                          </p:spTgt>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6"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2438400" y="2840038"/>
            <a:ext cx="3956050" cy="1189037"/>
          </a:xfrm>
          <a:prstGeom prst="rect">
            <a:avLst/>
          </a:prstGeom>
          <a:noFill/>
          <a:ln w="12700">
            <a:noFill/>
            <a:miter lim="800000"/>
            <a:headEnd type="none" w="sm" len="sm"/>
            <a:tailEnd type="none" w="sm" len="sm"/>
          </a:ln>
        </p:spPr>
        <p:txBody>
          <a:bodyPr wrap="none">
            <a:spAutoFit/>
          </a:bodyPr>
          <a:lstStyle/>
          <a:p>
            <a:pPr eaLnBrk="0" hangingPunct="0"/>
            <a:r>
              <a:rPr lang="en-US" sz="7200" i="1">
                <a:solidFill>
                  <a:srgbClr val="FFFF00"/>
                </a:solidFill>
                <a:latin typeface="Impact" pitchFamily="34" charset="0"/>
              </a:rPr>
              <a:t>Boldly GO!</a:t>
            </a:r>
          </a:p>
        </p:txBody>
      </p:sp>
      <p:pic>
        <p:nvPicPr>
          <p:cNvPr id="59396" name="Picture 4">
            <a:hlinkClick r:id="" action="ppaction://media"/>
          </p:cNvPr>
          <p:cNvPicPr>
            <a:picLocks noRot="1" noChangeAspect="1" noChangeArrowheads="1"/>
          </p:cNvPicPr>
          <p:nvPr>
            <a:wavAudioFile r:embed="rId1" name="boldly.wav"/>
          </p:nvPr>
        </p:nvPicPr>
        <p:blipFill>
          <a:blip r:embed="rId4"/>
          <a:srcRect/>
          <a:stretch>
            <a:fillRect/>
          </a:stretch>
        </p:blipFill>
        <p:spPr bwMode="auto">
          <a:xfrm>
            <a:off x="8839200" y="6553200"/>
            <a:ext cx="304800" cy="304800"/>
          </a:xfrm>
          <a:prstGeom prst="rect">
            <a:avLst/>
          </a:prstGeom>
          <a:noFill/>
          <a:ln w="9525">
            <a:noFill/>
            <a:miter lim="800000"/>
            <a:headEnd/>
            <a:tailEnd/>
          </a:ln>
        </p:spPr>
      </p:pic>
      <p:sp>
        <p:nvSpPr>
          <p:cNvPr id="59397" name="Rectangle 5"/>
          <p:cNvSpPr>
            <a:spLocks noChangeArrowheads="1"/>
          </p:cNvSpPr>
          <p:nvPr/>
        </p:nvSpPr>
        <p:spPr bwMode="auto">
          <a:xfrm>
            <a:off x="596900" y="1585913"/>
            <a:ext cx="8237538" cy="3751262"/>
          </a:xfrm>
          <a:prstGeom prst="rect">
            <a:avLst/>
          </a:prstGeom>
          <a:noFill/>
          <a:ln w="9525">
            <a:noFill/>
            <a:miter lim="800000"/>
            <a:headEnd/>
            <a:tailEnd/>
          </a:ln>
        </p:spPr>
        <p:txBody>
          <a:bodyPr>
            <a:spAutoFit/>
          </a:bodyPr>
          <a:lstStyle/>
          <a:p>
            <a:pPr algn="ctr"/>
            <a:r>
              <a:rPr lang="en-US" sz="4800" b="1">
                <a:solidFill>
                  <a:srgbClr val="FFFF66"/>
                </a:solidFill>
              </a:rPr>
              <a:t>Now, please Join us outside for a “tour” of the night sky followed by a look through the telescopes.</a:t>
            </a:r>
          </a:p>
        </p:txBody>
      </p:sp>
      <p:sp>
        <p:nvSpPr>
          <p:cNvPr id="23557" name="Text Box 6"/>
          <p:cNvSpPr txBox="1">
            <a:spLocks noChangeArrowheads="1"/>
          </p:cNvSpPr>
          <p:nvPr/>
        </p:nvSpPr>
        <p:spPr bwMode="auto">
          <a:xfrm>
            <a:off x="1282700" y="1338263"/>
            <a:ext cx="184150" cy="366712"/>
          </a:xfrm>
          <a:prstGeom prst="rect">
            <a:avLst/>
          </a:prstGeom>
          <a:noFill/>
          <a:ln w="9525">
            <a:noFill/>
            <a:miter lim="800000"/>
            <a:headEnd/>
            <a:tailEnd/>
          </a:ln>
        </p:spPr>
        <p:txBody>
          <a:bodyPr>
            <a:spAutoFit/>
          </a:bodyPr>
          <a:lstStyle/>
          <a:p>
            <a:pPr>
              <a:spcBef>
                <a:spcPct val="50000"/>
              </a:spcBef>
            </a:pPr>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111" fill="hold"/>
                                        <p:tgtEl>
                                          <p:spTgt spid="59396"/>
                                        </p:tgtEl>
                                      </p:cBhvr>
                                    </p:cmd>
                                  </p:childTnLst>
                                </p:cTn>
                              </p:par>
                              <p:par>
                                <p:cTn id="7" presetID="23" presetClass="entr" presetSubtype="16" fill="hold" grpId="0" nodeType="withEffect">
                                  <p:stCondLst>
                                    <p:cond delay="500"/>
                                  </p:stCondLst>
                                  <p:childTnLst>
                                    <p:set>
                                      <p:cBhvr>
                                        <p:cTn id="8" dur="1" fill="hold">
                                          <p:stCondLst>
                                            <p:cond delay="0"/>
                                          </p:stCondLst>
                                        </p:cTn>
                                        <p:tgtEl>
                                          <p:spTgt spid="59394"/>
                                        </p:tgtEl>
                                        <p:attrNameLst>
                                          <p:attrName>style.visibility</p:attrName>
                                        </p:attrNameLst>
                                      </p:cBhvr>
                                      <p:to>
                                        <p:strVal val="visible"/>
                                      </p:to>
                                    </p:set>
                                    <p:anim calcmode="lin" valueType="num">
                                      <p:cBhvr>
                                        <p:cTn id="9" dur="500" fill="hold"/>
                                        <p:tgtEl>
                                          <p:spTgt spid="59394"/>
                                        </p:tgtEl>
                                        <p:attrNameLst>
                                          <p:attrName>ppt_w</p:attrName>
                                        </p:attrNameLst>
                                      </p:cBhvr>
                                      <p:tavLst>
                                        <p:tav tm="0">
                                          <p:val>
                                            <p:fltVal val="0"/>
                                          </p:val>
                                        </p:tav>
                                        <p:tav tm="100000">
                                          <p:val>
                                            <p:strVal val="#ppt_w"/>
                                          </p:val>
                                        </p:tav>
                                      </p:tavLst>
                                    </p:anim>
                                    <p:anim calcmode="lin" valueType="num">
                                      <p:cBhvr>
                                        <p:cTn id="10" dur="500" fill="hold"/>
                                        <p:tgtEl>
                                          <p:spTgt spid="59394"/>
                                        </p:tgtEl>
                                        <p:attrNameLst>
                                          <p:attrName>ppt_h</p:attrName>
                                        </p:attrNameLst>
                                      </p:cBhvr>
                                      <p:tavLst>
                                        <p:tav tm="0">
                                          <p:val>
                                            <p:fltVal val="0"/>
                                          </p:val>
                                        </p:tav>
                                        <p:tav tm="100000">
                                          <p:val>
                                            <p:strVal val="#ppt_h"/>
                                          </p:val>
                                        </p:tav>
                                      </p:tavLst>
                                    </p:anim>
                                  </p:childTnLst>
                                </p:cTn>
                              </p:par>
                              <p:par>
                                <p:cTn id="11" presetID="6" presetClass="emph" presetSubtype="0" fill="hold" grpId="1" nodeType="withEffect">
                                  <p:stCondLst>
                                    <p:cond delay="0"/>
                                  </p:stCondLst>
                                  <p:childTnLst>
                                    <p:animScale>
                                      <p:cBhvr>
                                        <p:cTn id="12" dur="2000" fill="hold"/>
                                        <p:tgtEl>
                                          <p:spTgt spid="59394"/>
                                        </p:tgtEl>
                                      </p:cBhvr>
                                      <p:by x="150000" y="150000"/>
                                    </p:animScale>
                                  </p:childTnLst>
                                </p:cTn>
                              </p:par>
                              <p:par>
                                <p:cTn id="13" presetID="8" presetClass="emph" presetSubtype="0" repeatCount="2000" fill="hold" grpId="2" nodeType="withEffect">
                                  <p:stCondLst>
                                    <p:cond delay="0"/>
                                  </p:stCondLst>
                                  <p:childTnLst>
                                    <p:animRot by="21600000">
                                      <p:cBhvr>
                                        <p:cTn id="14" dur="1000" fill="hold"/>
                                        <p:tgtEl>
                                          <p:spTgt spid="59394"/>
                                        </p:tgtEl>
                                        <p:attrNameLst>
                                          <p:attrName>r</p:attrName>
                                        </p:attrNameLst>
                                      </p:cBhvr>
                                    </p:animRot>
                                  </p:childTnLst>
                                </p:cTn>
                              </p:par>
                              <p:par>
                                <p:cTn id="15" presetID="10" presetClass="exit" presetSubtype="0" fill="hold" grpId="3" nodeType="withEffect">
                                  <p:stCondLst>
                                    <p:cond delay="4000"/>
                                  </p:stCondLst>
                                  <p:childTnLst>
                                    <p:animEffect transition="out" filter="fade">
                                      <p:cBhvr>
                                        <p:cTn id="16" dur="5000"/>
                                        <p:tgtEl>
                                          <p:spTgt spid="59394"/>
                                        </p:tgtEl>
                                      </p:cBhvr>
                                    </p:animEffect>
                                    <p:set>
                                      <p:cBhvr>
                                        <p:cTn id="17" dur="1" fill="hold">
                                          <p:stCondLst>
                                            <p:cond delay="4999"/>
                                          </p:stCondLst>
                                        </p:cTn>
                                        <p:tgtEl>
                                          <p:spTgt spid="59394"/>
                                        </p:tgtEl>
                                        <p:attrNameLst>
                                          <p:attrName>style.visibility</p:attrName>
                                        </p:attrNameLst>
                                      </p:cBhvr>
                                      <p:to>
                                        <p:strVal val="hidden"/>
                                      </p:to>
                                    </p:set>
                                  </p:childTnLst>
                                </p:cTn>
                              </p:par>
                              <p:par>
                                <p:cTn id="18" presetID="10" presetClass="entr" presetSubtype="0" fill="hold" grpId="0" nodeType="withEffect">
                                  <p:stCondLst>
                                    <p:cond delay="5000"/>
                                  </p:stCondLst>
                                  <p:childTnLst>
                                    <p:set>
                                      <p:cBhvr>
                                        <p:cTn id="19" dur="1" fill="hold">
                                          <p:stCondLst>
                                            <p:cond delay="0"/>
                                          </p:stCondLst>
                                        </p:cTn>
                                        <p:tgtEl>
                                          <p:spTgt spid="59397"/>
                                        </p:tgtEl>
                                        <p:attrNameLst>
                                          <p:attrName>style.visibility</p:attrName>
                                        </p:attrNameLst>
                                      </p:cBhvr>
                                      <p:to>
                                        <p:strVal val="visible"/>
                                      </p:to>
                                    </p:set>
                                    <p:animEffect transition="in" filter="fade">
                                      <p:cBhvr>
                                        <p:cTn id="20" dur="2000"/>
                                        <p:tgtEl>
                                          <p:spTgt spid="5939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2000"/>
                                        <p:tgtEl>
                                          <p:spTgt spid="59397"/>
                                        </p:tgtEl>
                                      </p:cBhvr>
                                    </p:animEffect>
                                    <p:set>
                                      <p:cBhvr>
                                        <p:cTn id="25" dur="1" fill="hold">
                                          <p:stCondLst>
                                            <p:cond delay="1999"/>
                                          </p:stCondLst>
                                        </p:cTn>
                                        <p:tgtEl>
                                          <p:spTgt spid="593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26" fill="hold" display="0">
                  <p:stCondLst>
                    <p:cond delay="indefinite"/>
                  </p:stCondLst>
                  <p:endCondLst>
                    <p:cond evt="onNext" delay="0">
                      <p:tgtEl>
                        <p:sldTgt/>
                      </p:tgtEl>
                    </p:cond>
                    <p:cond evt="onPrev" delay="0">
                      <p:tgtEl>
                        <p:sldTgt/>
                      </p:tgtEl>
                    </p:cond>
                    <p:cond evt="onStopAudio" delay="0">
                      <p:tgtEl>
                        <p:sldTgt/>
                      </p:tgtEl>
                    </p:cond>
                  </p:endCondLst>
                </p:cTn>
                <p:tgtEl>
                  <p:spTgt spid="59396"/>
                </p:tgtEl>
              </p:cMediaNode>
            </p:audio>
          </p:childTnLst>
        </p:cTn>
      </p:par>
    </p:tnLst>
    <p:bldLst>
      <p:bldP spid="59394" grpId="0"/>
      <p:bldP spid="59394" grpId="1"/>
      <p:bldP spid="59394" grpId="2"/>
      <p:bldP spid="59394" grpId="3"/>
      <p:bldP spid="59397" grpId="0"/>
      <p:bldP spid="59397"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2" name="Text Box 6"/>
          <p:cNvSpPr txBox="1">
            <a:spLocks noChangeArrowheads="1"/>
          </p:cNvSpPr>
          <p:nvPr/>
        </p:nvSpPr>
        <p:spPr bwMode="auto">
          <a:xfrm>
            <a:off x="1230313" y="2046288"/>
            <a:ext cx="6913562" cy="3441700"/>
          </a:xfrm>
          <a:prstGeom prst="rect">
            <a:avLst/>
          </a:prstGeom>
          <a:noFill/>
          <a:ln w="9525">
            <a:noFill/>
            <a:miter lim="800000"/>
            <a:headEnd/>
            <a:tailEnd/>
          </a:ln>
        </p:spPr>
        <p:txBody>
          <a:bodyPr>
            <a:spAutoFit/>
          </a:bodyPr>
          <a:lstStyle/>
          <a:p>
            <a:pPr>
              <a:spcBef>
                <a:spcPct val="50000"/>
              </a:spcBef>
            </a:pPr>
            <a:r>
              <a:rPr lang="en-US" sz="4400" b="1" i="1">
                <a:solidFill>
                  <a:srgbClr val="FF0000"/>
                </a:solidFill>
              </a:rPr>
              <a:t>Please remain seated for a few minutes with the lights out and let your eyes begin to adapt to the darkness.</a:t>
            </a:r>
          </a:p>
        </p:txBody>
      </p:sp>
      <p:sp>
        <p:nvSpPr>
          <p:cNvPr id="70658" name="Text Box 2"/>
          <p:cNvSpPr txBox="1">
            <a:spLocks noChangeArrowheads="1"/>
          </p:cNvSpPr>
          <p:nvPr/>
        </p:nvSpPr>
        <p:spPr bwMode="auto">
          <a:xfrm>
            <a:off x="2438400" y="2840038"/>
            <a:ext cx="3956050" cy="1189037"/>
          </a:xfrm>
          <a:prstGeom prst="rect">
            <a:avLst/>
          </a:prstGeom>
          <a:noFill/>
          <a:ln w="12700">
            <a:noFill/>
            <a:miter lim="800000"/>
            <a:headEnd type="none" w="sm" len="sm"/>
            <a:tailEnd type="none" w="sm" len="sm"/>
          </a:ln>
        </p:spPr>
        <p:txBody>
          <a:bodyPr wrap="none">
            <a:spAutoFit/>
          </a:bodyPr>
          <a:lstStyle/>
          <a:p>
            <a:pPr eaLnBrk="0" hangingPunct="0"/>
            <a:r>
              <a:rPr lang="en-US" sz="7200" i="1">
                <a:solidFill>
                  <a:srgbClr val="FFFF00"/>
                </a:solidFill>
                <a:latin typeface="Impact" pitchFamily="34" charset="0"/>
              </a:rPr>
              <a:t>Boldly GO!</a:t>
            </a:r>
          </a:p>
        </p:txBody>
      </p:sp>
      <p:pic>
        <p:nvPicPr>
          <p:cNvPr id="70659" name="Picture 3">
            <a:hlinkClick r:id="" action="ppaction://media"/>
          </p:cNvPr>
          <p:cNvPicPr>
            <a:picLocks noRot="1" noChangeAspect="1" noChangeArrowheads="1"/>
          </p:cNvPicPr>
          <p:nvPr>
            <a:wavAudioFile r:embed="rId1" name="boldly.wav"/>
          </p:nvPr>
        </p:nvPicPr>
        <p:blipFill>
          <a:blip r:embed="rId4"/>
          <a:srcRect/>
          <a:stretch>
            <a:fillRect/>
          </a:stretch>
        </p:blipFill>
        <p:spPr bwMode="auto">
          <a:xfrm>
            <a:off x="8839200" y="6553200"/>
            <a:ext cx="304800" cy="304800"/>
          </a:xfrm>
          <a:prstGeom prst="rect">
            <a:avLst/>
          </a:prstGeom>
          <a:noFill/>
          <a:ln w="9525">
            <a:noFill/>
            <a:miter lim="800000"/>
            <a:headEnd/>
            <a:tailEnd/>
          </a:ln>
        </p:spPr>
      </p:pic>
      <p:sp>
        <p:nvSpPr>
          <p:cNvPr id="70660" name="Rectangle 4"/>
          <p:cNvSpPr>
            <a:spLocks noChangeArrowheads="1"/>
          </p:cNvSpPr>
          <p:nvPr/>
        </p:nvSpPr>
        <p:spPr bwMode="auto">
          <a:xfrm>
            <a:off x="654050" y="2162175"/>
            <a:ext cx="8237538" cy="3751263"/>
          </a:xfrm>
          <a:prstGeom prst="rect">
            <a:avLst/>
          </a:prstGeom>
          <a:noFill/>
          <a:ln w="9525">
            <a:noFill/>
            <a:miter lim="800000"/>
            <a:headEnd/>
            <a:tailEnd/>
          </a:ln>
        </p:spPr>
        <p:txBody>
          <a:bodyPr>
            <a:spAutoFit/>
          </a:bodyPr>
          <a:lstStyle/>
          <a:p>
            <a:pPr algn="ctr"/>
            <a:r>
              <a:rPr lang="en-US" sz="4800" b="1">
                <a:solidFill>
                  <a:srgbClr val="FFFF66"/>
                </a:solidFill>
              </a:rPr>
              <a:t>Now, please Join us outside for a “tour” of the night sky followed by a look through the telescopes.</a:t>
            </a:r>
          </a:p>
        </p:txBody>
      </p:sp>
      <p:sp>
        <p:nvSpPr>
          <p:cNvPr id="24582" name="Text Box 5"/>
          <p:cNvSpPr txBox="1">
            <a:spLocks noChangeArrowheads="1"/>
          </p:cNvSpPr>
          <p:nvPr/>
        </p:nvSpPr>
        <p:spPr bwMode="auto">
          <a:xfrm>
            <a:off x="1282700" y="1338263"/>
            <a:ext cx="184150" cy="366712"/>
          </a:xfrm>
          <a:prstGeom prst="rect">
            <a:avLst/>
          </a:prstGeom>
          <a:noFill/>
          <a:ln w="9525">
            <a:noFill/>
            <a:miter lim="800000"/>
            <a:headEnd/>
            <a:tailEnd/>
          </a:ln>
        </p:spPr>
        <p:txBody>
          <a:bodyPr>
            <a:spAutoFit/>
          </a:bodyPr>
          <a:lstStyle/>
          <a:p>
            <a:pPr>
              <a:spcBef>
                <a:spcPct val="50000"/>
              </a:spcBef>
            </a:pPr>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111" fill="hold"/>
                                        <p:tgtEl>
                                          <p:spTgt spid="70659"/>
                                        </p:tgtEl>
                                      </p:cBhvr>
                                    </p:cmd>
                                  </p:childTnLst>
                                </p:cTn>
                              </p:par>
                              <p:par>
                                <p:cTn id="7" presetID="23" presetClass="entr" presetSubtype="16" fill="hold" grpId="0" nodeType="withEffect">
                                  <p:stCondLst>
                                    <p:cond delay="500"/>
                                  </p:stCondLst>
                                  <p:childTnLst>
                                    <p:set>
                                      <p:cBhvr>
                                        <p:cTn id="8" dur="1" fill="hold">
                                          <p:stCondLst>
                                            <p:cond delay="0"/>
                                          </p:stCondLst>
                                        </p:cTn>
                                        <p:tgtEl>
                                          <p:spTgt spid="70658"/>
                                        </p:tgtEl>
                                        <p:attrNameLst>
                                          <p:attrName>style.visibility</p:attrName>
                                        </p:attrNameLst>
                                      </p:cBhvr>
                                      <p:to>
                                        <p:strVal val="visible"/>
                                      </p:to>
                                    </p:set>
                                    <p:anim calcmode="lin" valueType="num">
                                      <p:cBhvr>
                                        <p:cTn id="9" dur="500" fill="hold"/>
                                        <p:tgtEl>
                                          <p:spTgt spid="70658"/>
                                        </p:tgtEl>
                                        <p:attrNameLst>
                                          <p:attrName>ppt_w</p:attrName>
                                        </p:attrNameLst>
                                      </p:cBhvr>
                                      <p:tavLst>
                                        <p:tav tm="0">
                                          <p:val>
                                            <p:fltVal val="0"/>
                                          </p:val>
                                        </p:tav>
                                        <p:tav tm="100000">
                                          <p:val>
                                            <p:strVal val="#ppt_w"/>
                                          </p:val>
                                        </p:tav>
                                      </p:tavLst>
                                    </p:anim>
                                    <p:anim calcmode="lin" valueType="num">
                                      <p:cBhvr>
                                        <p:cTn id="10" dur="500" fill="hold"/>
                                        <p:tgtEl>
                                          <p:spTgt spid="70658"/>
                                        </p:tgtEl>
                                        <p:attrNameLst>
                                          <p:attrName>ppt_h</p:attrName>
                                        </p:attrNameLst>
                                      </p:cBhvr>
                                      <p:tavLst>
                                        <p:tav tm="0">
                                          <p:val>
                                            <p:fltVal val="0"/>
                                          </p:val>
                                        </p:tav>
                                        <p:tav tm="100000">
                                          <p:val>
                                            <p:strVal val="#ppt_h"/>
                                          </p:val>
                                        </p:tav>
                                      </p:tavLst>
                                    </p:anim>
                                  </p:childTnLst>
                                </p:cTn>
                              </p:par>
                              <p:par>
                                <p:cTn id="11" presetID="6" presetClass="emph" presetSubtype="0" fill="hold" grpId="1" nodeType="withEffect">
                                  <p:stCondLst>
                                    <p:cond delay="0"/>
                                  </p:stCondLst>
                                  <p:childTnLst>
                                    <p:animScale>
                                      <p:cBhvr>
                                        <p:cTn id="12" dur="2000" fill="hold"/>
                                        <p:tgtEl>
                                          <p:spTgt spid="70658"/>
                                        </p:tgtEl>
                                      </p:cBhvr>
                                      <p:by x="150000" y="150000"/>
                                    </p:animScale>
                                  </p:childTnLst>
                                </p:cTn>
                              </p:par>
                              <p:par>
                                <p:cTn id="13" presetID="8" presetClass="emph" presetSubtype="0" repeatCount="2000" fill="hold" grpId="2" nodeType="withEffect">
                                  <p:stCondLst>
                                    <p:cond delay="0"/>
                                  </p:stCondLst>
                                  <p:childTnLst>
                                    <p:animRot by="21600000">
                                      <p:cBhvr>
                                        <p:cTn id="14" dur="1000" fill="hold"/>
                                        <p:tgtEl>
                                          <p:spTgt spid="70658"/>
                                        </p:tgtEl>
                                        <p:attrNameLst>
                                          <p:attrName>r</p:attrName>
                                        </p:attrNameLst>
                                      </p:cBhvr>
                                    </p:animRot>
                                  </p:childTnLst>
                                </p:cTn>
                              </p:par>
                              <p:par>
                                <p:cTn id="15" presetID="10" presetClass="exit" presetSubtype="0" fill="hold" grpId="3" nodeType="withEffect">
                                  <p:stCondLst>
                                    <p:cond delay="4000"/>
                                  </p:stCondLst>
                                  <p:childTnLst>
                                    <p:animEffect transition="out" filter="fade">
                                      <p:cBhvr>
                                        <p:cTn id="16" dur="5000"/>
                                        <p:tgtEl>
                                          <p:spTgt spid="70658"/>
                                        </p:tgtEl>
                                      </p:cBhvr>
                                    </p:animEffect>
                                    <p:set>
                                      <p:cBhvr>
                                        <p:cTn id="17" dur="1" fill="hold">
                                          <p:stCondLst>
                                            <p:cond delay="4999"/>
                                          </p:stCondLst>
                                        </p:cTn>
                                        <p:tgtEl>
                                          <p:spTgt spid="70658"/>
                                        </p:tgtEl>
                                        <p:attrNameLst>
                                          <p:attrName>style.visibility</p:attrName>
                                        </p:attrNameLst>
                                      </p:cBhvr>
                                      <p:to>
                                        <p:strVal val="hidden"/>
                                      </p:to>
                                    </p:set>
                                  </p:childTnLst>
                                </p:cTn>
                              </p:par>
                              <p:par>
                                <p:cTn id="18" presetID="10" presetClass="entr" presetSubtype="0" fill="hold" grpId="0" nodeType="withEffect">
                                  <p:stCondLst>
                                    <p:cond delay="5000"/>
                                  </p:stCondLst>
                                  <p:childTnLst>
                                    <p:set>
                                      <p:cBhvr>
                                        <p:cTn id="19" dur="1" fill="hold">
                                          <p:stCondLst>
                                            <p:cond delay="0"/>
                                          </p:stCondLst>
                                        </p:cTn>
                                        <p:tgtEl>
                                          <p:spTgt spid="70660"/>
                                        </p:tgtEl>
                                        <p:attrNameLst>
                                          <p:attrName>style.visibility</p:attrName>
                                        </p:attrNameLst>
                                      </p:cBhvr>
                                      <p:to>
                                        <p:strVal val="visible"/>
                                      </p:to>
                                    </p:set>
                                    <p:animEffect transition="in" filter="fade">
                                      <p:cBhvr>
                                        <p:cTn id="20" dur="2000"/>
                                        <p:tgtEl>
                                          <p:spTgt spid="7066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2000"/>
                                        <p:tgtEl>
                                          <p:spTgt spid="70660"/>
                                        </p:tgtEl>
                                      </p:cBhvr>
                                    </p:animEffect>
                                    <p:set>
                                      <p:cBhvr>
                                        <p:cTn id="25" dur="1" fill="hold">
                                          <p:stCondLst>
                                            <p:cond delay="1999"/>
                                          </p:stCondLst>
                                        </p:cTn>
                                        <p:tgtEl>
                                          <p:spTgt spid="70660"/>
                                        </p:tgtEl>
                                        <p:attrNameLst>
                                          <p:attrName>style.visibility</p:attrName>
                                        </p:attrNameLst>
                                      </p:cBhvr>
                                      <p:to>
                                        <p:strVal val="hidden"/>
                                      </p:to>
                                    </p:set>
                                  </p:childTnLst>
                                </p:cTn>
                              </p:par>
                            </p:childTnLst>
                          </p:cTn>
                        </p:par>
                        <p:par>
                          <p:cTn id="26" fill="hold">
                            <p:stCondLst>
                              <p:cond delay="2000"/>
                            </p:stCondLst>
                            <p:childTnLst>
                              <p:par>
                                <p:cTn id="27" presetID="9" presetClass="entr" presetSubtype="0" fill="hold" grpId="0" nodeType="afterEffect">
                                  <p:stCondLst>
                                    <p:cond delay="0"/>
                                  </p:stCondLst>
                                  <p:childTnLst>
                                    <p:set>
                                      <p:cBhvr>
                                        <p:cTn id="28" dur="1" fill="hold">
                                          <p:stCondLst>
                                            <p:cond delay="0"/>
                                          </p:stCondLst>
                                        </p:cTn>
                                        <p:tgtEl>
                                          <p:spTgt spid="70662"/>
                                        </p:tgtEl>
                                        <p:attrNameLst>
                                          <p:attrName>style.visibility</p:attrName>
                                        </p:attrNameLst>
                                      </p:cBhvr>
                                      <p:to>
                                        <p:strVal val="visible"/>
                                      </p:to>
                                    </p:set>
                                    <p:animEffect transition="in" filter="dissolve">
                                      <p:cBhvr>
                                        <p:cTn id="29" dur="500"/>
                                        <p:tgtEl>
                                          <p:spTgt spid="7066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fill="hold" display="0">
                  <p:stCondLst>
                    <p:cond delay="indefinite"/>
                  </p:stCondLst>
                  <p:endCondLst>
                    <p:cond evt="onNext" delay="0">
                      <p:tgtEl>
                        <p:sldTgt/>
                      </p:tgtEl>
                    </p:cond>
                    <p:cond evt="onPrev" delay="0">
                      <p:tgtEl>
                        <p:sldTgt/>
                      </p:tgtEl>
                    </p:cond>
                    <p:cond evt="onStopAudio" delay="0">
                      <p:tgtEl>
                        <p:sldTgt/>
                      </p:tgtEl>
                    </p:cond>
                  </p:endCondLst>
                </p:cTn>
                <p:tgtEl>
                  <p:spTgt spid="70659"/>
                </p:tgtEl>
              </p:cMediaNode>
            </p:audio>
          </p:childTnLst>
        </p:cTn>
      </p:par>
    </p:tnLst>
    <p:bldLst>
      <p:bldP spid="70662" grpId="0"/>
      <p:bldP spid="70658" grpId="0"/>
      <p:bldP spid="70658" grpId="1"/>
      <p:bldP spid="70658" grpId="2"/>
      <p:bldP spid="70658" grpId="3"/>
      <p:bldP spid="70660" grpId="0"/>
      <p:bldP spid="70660" grpId="1"/>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1463</TotalTime>
  <Words>1133</Words>
  <Application>Microsoft Office PowerPoint</Application>
  <PresentationFormat>On-screen Show (4:3)</PresentationFormat>
  <Paragraphs>179</Paragraphs>
  <Slides>23</Slides>
  <Notes>23</Notes>
  <HiddenSlides>0</HiddenSlides>
  <MMClips>9</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2" baseType="lpstr">
      <vt:lpstr>Arial</vt:lpstr>
      <vt:lpstr>OCR A Extended</vt:lpstr>
      <vt:lpstr>Bermuda Solid</vt:lpstr>
      <vt:lpstr>Times New Roman</vt:lpstr>
      <vt:lpstr>Verdana</vt:lpstr>
      <vt:lpstr>Wingdings</vt:lpstr>
      <vt:lpstr>Impact</vt:lpstr>
      <vt:lpstr>Default Design</vt:lpstr>
      <vt:lpstr>Adobe Photoshop Image</vt:lpstr>
      <vt:lpstr>Slide 1</vt:lpstr>
      <vt:lpstr>The Back Bay Amateur Astronomers</vt:lpstr>
      <vt:lpstr>Your “Solar System Ambassadors”</vt:lpstr>
      <vt:lpstr>Slide 4</vt:lpstr>
      <vt:lpstr>Slide 5</vt:lpstr>
      <vt:lpstr>Slide 6</vt:lpstr>
      <vt:lpstr>Slide 7</vt:lpstr>
      <vt:lpstr>Science is B O R I N G !</vt:lpstr>
      <vt:lpstr>Science is FUN!!</vt:lpstr>
      <vt:lpstr>Out of this World Fun for Kids </vt:lpstr>
      <vt:lpstr>Why can’t I see any stars?</vt:lpstr>
      <vt:lpstr>Slide 12</vt:lpstr>
      <vt:lpstr>How can I see in a dark sky?</vt:lpstr>
      <vt:lpstr>Slide 14</vt:lpstr>
      <vt:lpstr>Slide 15</vt:lpstr>
      <vt:lpstr>Slide 16</vt:lpstr>
      <vt:lpstr>Slide 17</vt:lpstr>
      <vt:lpstr>TONIGHT’S SKY</vt:lpstr>
      <vt:lpstr>Slide 19</vt:lpstr>
      <vt:lpstr>Slide 20</vt:lpstr>
      <vt:lpstr>Slide 21</vt:lpstr>
      <vt:lpstr>Slide 22</vt:lpstr>
      <vt:lpstr>Slide 23</vt:lpstr>
    </vt:vector>
  </TitlesOfParts>
  <Company>HCAdvantage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GardenStars</dc:title>
  <dc:creator>Kevin Weiner;Stephen P. Hamilton</dc:creator>
  <cp:lastModifiedBy>Kevin Weiner</cp:lastModifiedBy>
  <cp:revision>81</cp:revision>
  <dcterms:created xsi:type="dcterms:W3CDTF">2005-06-18T18:37:40Z</dcterms:created>
  <dcterms:modified xsi:type="dcterms:W3CDTF">2008-09-30T01:42:50Z</dcterms:modified>
</cp:coreProperties>
</file>