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291" r:id="rId3"/>
    <p:sldId id="292" r:id="rId4"/>
    <p:sldId id="259" r:id="rId5"/>
    <p:sldId id="308" r:id="rId6"/>
    <p:sldId id="260" r:id="rId7"/>
    <p:sldId id="309" r:id="rId8"/>
    <p:sldId id="294" r:id="rId9"/>
    <p:sldId id="295" r:id="rId10"/>
    <p:sldId id="307" r:id="rId11"/>
    <p:sldId id="297" r:id="rId12"/>
    <p:sldId id="298" r:id="rId13"/>
    <p:sldId id="299" r:id="rId14"/>
    <p:sldId id="262" r:id="rId15"/>
    <p:sldId id="267" r:id="rId16"/>
    <p:sldId id="268" r:id="rId17"/>
    <p:sldId id="269" r:id="rId18"/>
    <p:sldId id="270" r:id="rId19"/>
    <p:sldId id="271" r:id="rId20"/>
    <p:sldId id="272" r:id="rId21"/>
    <p:sldId id="273" r:id="rId22"/>
    <p:sldId id="274" r:id="rId23"/>
    <p:sldId id="275" r:id="rId24"/>
    <p:sldId id="276" r:id="rId25"/>
    <p:sldId id="277" r:id="rId26"/>
    <p:sldId id="286" r:id="rId27"/>
    <p:sldId id="311" r:id="rId28"/>
    <p:sldId id="310" r:id="rId29"/>
    <p:sldId id="300" r:id="rId30"/>
    <p:sldId id="278" r:id="rId31"/>
    <p:sldId id="279" r:id="rId32"/>
    <p:sldId id="280" r:id="rId33"/>
    <p:sldId id="281" r:id="rId34"/>
    <p:sldId id="304" r:id="rId35"/>
    <p:sldId id="305" r:id="rId36"/>
    <p:sldId id="306" r:id="rId37"/>
    <p:sldId id="290" r:id="rId38"/>
    <p:sldId id="303" r:id="rId39"/>
    <p:sldId id="301" r:id="rId40"/>
    <p:sldId id="302" r:id="rId41"/>
    <p:sldId id="312" r:id="rId42"/>
  </p:sldIdLst>
  <p:sldSz cx="9144000" cy="6858000" type="screen4x3"/>
  <p:notesSz cx="6856413" cy="9083675"/>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a:srgbClr val="000066"/>
    <a:srgbClr val="FFFF66"/>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276" autoAdjust="0"/>
    <p:restoredTop sz="91018" autoAdjust="0"/>
  </p:normalViewPr>
  <p:slideViewPr>
    <p:cSldViewPr>
      <p:cViewPr>
        <p:scale>
          <a:sx n="75" d="100"/>
          <a:sy n="75" d="100"/>
        </p:scale>
        <p:origin x="-1018" y="-5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3835"/>
    </p:cViewPr>
  </p:sorterViewPr>
  <p:notesViewPr>
    <p:cSldViewPr>
      <p:cViewPr varScale="1">
        <p:scale>
          <a:sx n="48" d="100"/>
          <a:sy n="48" d="100"/>
        </p:scale>
        <p:origin x="-1212" y="-90"/>
      </p:cViewPr>
      <p:guideLst>
        <p:guide orient="horz" pos="2861"/>
        <p:guide pos="2160"/>
      </p:guideLst>
    </p:cSldViewPr>
  </p:notesViewPr>
  <p:gridSpacing cx="58989913" cy="589899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a:lvl1pPr>
          </a:lstStyle>
          <a:p>
            <a:endParaRPr lang="en-US"/>
          </a:p>
        </p:txBody>
      </p:sp>
      <p:sp>
        <p:nvSpPr>
          <p:cNvPr id="115715" name="Rectangle 3"/>
          <p:cNvSpPr>
            <a:spLocks noGrp="1" noChangeArrowheads="1"/>
          </p:cNvSpPr>
          <p:nvPr>
            <p:ph type="dt" sz="quarter"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a:lvl1pPr>
          </a:lstStyle>
          <a:p>
            <a:endParaRPr lang="en-US"/>
          </a:p>
        </p:txBody>
      </p:sp>
      <p:sp>
        <p:nvSpPr>
          <p:cNvPr id="115716" name="Rectangle 4"/>
          <p:cNvSpPr>
            <a:spLocks noGrp="1" noChangeArrowheads="1"/>
          </p:cNvSpPr>
          <p:nvPr>
            <p:ph type="ftr" sz="quarter" idx="2"/>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a:lvl1pPr>
          </a:lstStyle>
          <a:p>
            <a:endParaRPr lang="en-US"/>
          </a:p>
        </p:txBody>
      </p:sp>
      <p:sp>
        <p:nvSpPr>
          <p:cNvPr id="115717" name="Rectangle 5"/>
          <p:cNvSpPr>
            <a:spLocks noGrp="1" noChangeArrowheads="1"/>
          </p:cNvSpPr>
          <p:nvPr>
            <p:ph type="sldNum" sz="quarter" idx="3"/>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a:lvl1pPr>
          </a:lstStyle>
          <a:p>
            <a:fld id="{92DAA38C-B76B-4E4D-8BCA-A6732C35956F}"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a:lvl1pPr>
          </a:lstStyle>
          <a:p>
            <a:endParaRPr lang="en-US"/>
          </a:p>
        </p:txBody>
      </p:sp>
      <p:sp>
        <p:nvSpPr>
          <p:cNvPr id="71683"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a:lvl1pPr>
          </a:lstStyle>
          <a:p>
            <a:endParaRPr lang="en-US"/>
          </a:p>
        </p:txBody>
      </p:sp>
      <p:sp>
        <p:nvSpPr>
          <p:cNvPr id="71684" name="Rectangle 4"/>
          <p:cNvSpPr>
            <a:spLocks noRot="1" noChangeArrowheads="1" noTextEdit="1"/>
          </p:cNvSpPr>
          <p:nvPr>
            <p:ph type="sldImg" idx="2"/>
          </p:nvPr>
        </p:nvSpPr>
        <p:spPr bwMode="auto">
          <a:xfrm>
            <a:off x="1157288" y="681038"/>
            <a:ext cx="4541837" cy="3406775"/>
          </a:xfrm>
          <a:prstGeom prst="rect">
            <a:avLst/>
          </a:prstGeom>
          <a:noFill/>
          <a:ln w="9525">
            <a:solidFill>
              <a:srgbClr val="000000"/>
            </a:solidFill>
            <a:miter lim="800000"/>
            <a:headEnd/>
            <a:tailEnd/>
          </a:ln>
          <a:effectLst/>
        </p:spPr>
      </p:sp>
      <p:sp>
        <p:nvSpPr>
          <p:cNvPr id="71685" name="Rectangle 5"/>
          <p:cNvSpPr>
            <a:spLocks noGrp="1" noChangeArrowheads="1"/>
          </p:cNvSpPr>
          <p:nvPr>
            <p:ph type="body" sz="quarter" idx="3"/>
          </p:nvPr>
        </p:nvSpPr>
        <p:spPr bwMode="auto">
          <a:xfrm>
            <a:off x="685800" y="4314825"/>
            <a:ext cx="5484813" cy="4087813"/>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686" name="Rectangle 6"/>
          <p:cNvSpPr>
            <a:spLocks noGrp="1" noChangeArrowheads="1"/>
          </p:cNvSpPr>
          <p:nvPr>
            <p:ph type="ftr" sz="quarter" idx="4"/>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a:lvl1pPr>
          </a:lstStyle>
          <a:p>
            <a:endParaRPr lang="en-US"/>
          </a:p>
        </p:txBody>
      </p:sp>
      <p:sp>
        <p:nvSpPr>
          <p:cNvPr id="71687" name="Rectangle 7"/>
          <p:cNvSpPr>
            <a:spLocks noGrp="1" noChangeArrowheads="1"/>
          </p:cNvSpPr>
          <p:nvPr>
            <p:ph type="sldNum" sz="quarter" idx="5"/>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a:lvl1pPr>
          </a:lstStyle>
          <a:p>
            <a:fld id="{00221992-8BE9-453A-A790-1DFA62A5F0D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01F143-FACC-4514-B699-A77B01DEE939}" type="slidenum">
              <a:rPr lang="en-US"/>
              <a:pPr/>
              <a:t>1</a:t>
            </a:fld>
            <a:endParaRPr lang="en-US"/>
          </a:p>
        </p:txBody>
      </p:sp>
      <p:sp>
        <p:nvSpPr>
          <p:cNvPr id="110594" name="Rectangle 2"/>
          <p:cNvSpPr>
            <a:spLocks noRo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4821A3-168A-43BD-B23A-2D92423E1320}" type="slidenum">
              <a:rPr lang="en-US"/>
              <a:pPr/>
              <a:t>2</a:t>
            </a:fld>
            <a:endParaRPr lang="en-US"/>
          </a:p>
        </p:txBody>
      </p:sp>
      <p:sp>
        <p:nvSpPr>
          <p:cNvPr id="111618" name="Rectangle 2"/>
          <p:cNvSpPr>
            <a:spLocks noRo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3DC052-E9FA-4614-8509-FEE0D6622A98}" type="slidenum">
              <a:rPr lang="en-US"/>
              <a:pPr/>
              <a:t>3</a:t>
            </a:fld>
            <a:endParaRPr lang="en-US"/>
          </a:p>
        </p:txBody>
      </p:sp>
      <p:sp>
        <p:nvSpPr>
          <p:cNvPr id="112642" name="Rectangle 2"/>
          <p:cNvSpPr>
            <a:spLocks noRo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74EC55-EC85-44BB-AFDB-4CE9DFFA8F58}" type="slidenum">
              <a:rPr lang="en-US"/>
              <a:pPr/>
              <a:t>4</a:t>
            </a:fld>
            <a:endParaRPr lang="en-US"/>
          </a:p>
        </p:txBody>
      </p:sp>
      <p:sp>
        <p:nvSpPr>
          <p:cNvPr id="113666" name="Rectangle 2"/>
          <p:cNvSpPr>
            <a:spLocks noRo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8BCC95-7035-423C-9749-ADEB1AF8BF27}" type="slidenum">
              <a:rPr lang="en-US"/>
              <a:pPr/>
              <a:t>5</a:t>
            </a:fld>
            <a:endParaRPr lang="en-US"/>
          </a:p>
        </p:txBody>
      </p:sp>
      <p:sp>
        <p:nvSpPr>
          <p:cNvPr id="114690" name="Rectangle 2"/>
          <p:cNvSpPr>
            <a:spLocks noRo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F96297-B4F4-4F5F-914F-FA714F99FEED}" type="slidenum">
              <a:rPr lang="en-US"/>
              <a:pPr/>
              <a:t>6</a:t>
            </a:fld>
            <a:endParaRPr lang="en-US"/>
          </a:p>
        </p:txBody>
      </p:sp>
      <p:sp>
        <p:nvSpPr>
          <p:cNvPr id="72706" name="Rectangle 2"/>
          <p:cNvSpPr>
            <a:spLocks noRo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sz="2000"/>
              <a:t>Amateur Astronomers – What are they?</a:t>
            </a:r>
          </a:p>
          <a:p>
            <a:endParaRPr lang="en-US" sz="2000"/>
          </a:p>
          <a:p>
            <a:r>
              <a:rPr lang="en-US" sz="2000"/>
              <a:t>Well, some people stereotype astronomers as nerdy individuals with pocket protectors and taped-up glasses.</a:t>
            </a:r>
          </a:p>
          <a:p>
            <a:endParaRPr lang="en-US" sz="2000"/>
          </a:p>
          <a:p>
            <a:r>
              <a:rPr lang="en-US" sz="2000"/>
              <a:t>I will admit to wearing glasses, but I don’t own a pocket protector.  </a:t>
            </a:r>
            <a:r>
              <a:rPr lang="en-US" sz="4400"/>
              <a:t>;-)</a:t>
            </a:r>
          </a:p>
          <a:p>
            <a:endParaRPr lang="en-US" sz="20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347219-29E4-4C03-A679-83B556B20D2F}" type="slidenum">
              <a:rPr lang="en-US"/>
              <a:pPr/>
              <a:t>7</a:t>
            </a:fld>
            <a:endParaRPr lang="en-US"/>
          </a:p>
        </p:txBody>
      </p:sp>
      <p:sp>
        <p:nvSpPr>
          <p:cNvPr id="73730" name="Rectangle 2"/>
          <p:cNvSpPr>
            <a:spLocks noRot="1" noChangeArrowheads="1" noTextEdit="1"/>
          </p:cNvSpPr>
          <p:nvPr>
            <p:ph type="sldImg"/>
          </p:nvPr>
        </p:nvSpPr>
        <p:spPr>
          <a:xfrm>
            <a:off x="1196975" y="765175"/>
            <a:ext cx="4541838" cy="3406775"/>
          </a:xfrm>
          <a:ln/>
        </p:spPr>
      </p:sp>
      <p:sp>
        <p:nvSpPr>
          <p:cNvPr id="73731" name="Rectangle 3"/>
          <p:cNvSpPr>
            <a:spLocks noGrp="1" noChangeArrowheads="1"/>
          </p:cNvSpPr>
          <p:nvPr>
            <p:ph type="body" idx="1"/>
          </p:nvPr>
        </p:nvSpPr>
        <p:spPr/>
        <p:txBody>
          <a:bodyPr/>
          <a:lstStyle/>
          <a:p>
            <a:pPr>
              <a:lnSpc>
                <a:spcPct val="90000"/>
              </a:lnSpc>
            </a:pPr>
            <a:r>
              <a:rPr lang="en-US" sz="2000"/>
              <a:t>As the slide says, we are ordinary folks . . . With an interest in science, nature, Creation, you name it.  </a:t>
            </a:r>
          </a:p>
          <a:p>
            <a:pPr>
              <a:lnSpc>
                <a:spcPct val="90000"/>
              </a:lnSpc>
            </a:pPr>
            <a:endParaRPr lang="en-US" sz="2000"/>
          </a:p>
          <a:p>
            <a:pPr>
              <a:lnSpc>
                <a:spcPct val="90000"/>
              </a:lnSpc>
            </a:pPr>
            <a:r>
              <a:rPr lang="en-US" sz="2000"/>
              <a:t>Some of us are computer geeks, some work in offices or schools, some are students, and some are retired.  We have some ladies in the club, and a lot of guys.  We have a few teenagers, some old men, and a lot of in-between folks.</a:t>
            </a:r>
          </a:p>
          <a:p>
            <a:pPr>
              <a:lnSpc>
                <a:spcPct val="90000"/>
              </a:lnSpc>
            </a:pPr>
            <a:endParaRPr lang="en-US" sz="2000"/>
          </a:p>
          <a:p>
            <a:pPr>
              <a:lnSpc>
                <a:spcPct val="90000"/>
              </a:lnSpc>
            </a:pPr>
            <a:r>
              <a:rPr lang="en-US" sz="2000"/>
              <a:t>I know some people think that </a:t>
            </a:r>
            <a:r>
              <a:rPr lang="en-US" sz="2000" u="sng"/>
              <a:t>science</a:t>
            </a:r>
            <a:r>
              <a:rPr lang="en-US" sz="2000"/>
              <a:t> is BORING . . .                            </a:t>
            </a:r>
            <a:r>
              <a:rPr lang="en-US" sz="2000">
                <a:sym typeface="Wingdings" pitchFamily="2" charset="2"/>
              </a:rPr>
              <a:t></a:t>
            </a:r>
            <a:endParaRPr lang="en-US" sz="20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B676B4-7117-4D18-AD88-9A91181CEC67}" type="slidenum">
              <a:rPr lang="en-US"/>
              <a:pPr/>
              <a:t>8</a:t>
            </a:fld>
            <a:endParaRPr lang="en-US"/>
          </a:p>
        </p:txBody>
      </p:sp>
      <p:sp>
        <p:nvSpPr>
          <p:cNvPr id="74754" name="Rectangle 2"/>
          <p:cNvSpPr>
            <a:spLocks noRo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a:p>
            <a:endParaRPr lang="en-US"/>
          </a:p>
          <a:p>
            <a:endParaRPr lang="en-US"/>
          </a:p>
          <a:p>
            <a:endParaRPr lang="en-US"/>
          </a:p>
          <a:p>
            <a:endParaRPr lang="en-US"/>
          </a:p>
          <a:p>
            <a:r>
              <a:rPr lang="en-US"/>
              <a:t>.</a:t>
            </a:r>
            <a:r>
              <a:rPr lang="en-US" sz="2000"/>
              <a:t>. . . But I say that science is FUN!  </a:t>
            </a:r>
            <a:r>
              <a:rPr lang="en-US" sz="2000">
                <a:sym typeface="Wingdings" pitchFamily="2" charset="2"/>
              </a:rPr>
              <a:t></a:t>
            </a: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60256C-2D2F-4E30-B582-0E228F522E18}" type="slidenum">
              <a:rPr lang="en-US"/>
              <a:pPr/>
              <a:t>9</a:t>
            </a:fld>
            <a:endParaRPr lang="en-US"/>
          </a:p>
        </p:txBody>
      </p:sp>
      <p:sp>
        <p:nvSpPr>
          <p:cNvPr id="75778" name="Rectangle 2"/>
          <p:cNvSpPr>
            <a:spLocks noRo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en-US" sz="2000"/>
          </a:p>
          <a:p>
            <a:endParaRPr lang="en-US" sz="2000"/>
          </a:p>
          <a:p>
            <a:endParaRPr lang="en-US" sz="2000"/>
          </a:p>
          <a:p>
            <a:endParaRPr lang="en-US" sz="2000"/>
          </a:p>
          <a:p>
            <a:endParaRPr lang="en-US" sz="2000"/>
          </a:p>
          <a:p>
            <a:r>
              <a:rPr lang="en-US" sz="2000"/>
              <a:t>There are many Web sites kids can go to for fun and infromation about science and astronomy.  </a:t>
            </a:r>
          </a:p>
          <a:p>
            <a:endParaRPr lang="en-US" sz="2000"/>
          </a:p>
          <a:p>
            <a:r>
              <a:rPr lang="en-US" sz="2000"/>
              <a:t>Here are just a couple of examples . . . </a:t>
            </a:r>
            <a:r>
              <a:rPr lang="en-US" sz="2000">
                <a:sym typeface="Wingdings" pitchFamily="2" charset="2"/>
              </a:rPr>
              <a:t></a:t>
            </a:r>
            <a:endParaRPr lang="en-US" sz="20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D2CC45-8F21-491B-83A1-D33D021046EB}" type="slidenum">
              <a:rPr lang="en-US"/>
              <a:pPr/>
              <a:t>10</a:t>
            </a:fld>
            <a:endParaRPr lang="en-US"/>
          </a:p>
        </p:txBody>
      </p:sp>
      <p:sp>
        <p:nvSpPr>
          <p:cNvPr id="76802" name="Rectangle 2"/>
          <p:cNvSpPr>
            <a:spLocks noRo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9512AB-3DB7-4240-BAB2-44583D3F5226}" type="slidenum">
              <a:rPr lang="en-US"/>
              <a:pPr/>
              <a:t>11</a:t>
            </a:fld>
            <a:endParaRPr lang="en-US"/>
          </a:p>
        </p:txBody>
      </p:sp>
      <p:sp>
        <p:nvSpPr>
          <p:cNvPr id="78850" name="Rectangle 2"/>
          <p:cNvSpPr>
            <a:spLocks noRo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sz="2000"/>
              <a:t>You may ask, “what is there to see up in the night sky?  When I look up, I don’t see much of anything.”</a:t>
            </a:r>
          </a:p>
          <a:p>
            <a:endParaRPr lang="en-US" sz="2000"/>
          </a:p>
          <a:p>
            <a:r>
              <a:rPr lang="en-US" sz="2000"/>
              <a:t>LIGHT POLLUTION:  streetlights, car lots, shopping centers, illuminated buildings, “security” lights, decorative lighting, etc., etc.</a:t>
            </a:r>
          </a:p>
          <a:p>
            <a:endParaRPr lang="en-US" sz="20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08FDAC-BBB5-4EED-8668-9B5677BD4C9B}" type="slidenum">
              <a:rPr lang="en-US"/>
              <a:pPr/>
              <a:t>12</a:t>
            </a:fld>
            <a:endParaRPr lang="en-US"/>
          </a:p>
        </p:txBody>
      </p:sp>
      <p:sp>
        <p:nvSpPr>
          <p:cNvPr id="79874" name="Rectangle 2"/>
          <p:cNvSpPr>
            <a:spLocks noRot="1" noChangeArrowheads="1" noTextEdit="1"/>
          </p:cNvSpPr>
          <p:nvPr>
            <p:ph type="sldImg"/>
          </p:nvPr>
        </p:nvSpPr>
        <p:spPr>
          <a:ln/>
        </p:spPr>
      </p:sp>
      <p:sp>
        <p:nvSpPr>
          <p:cNvPr id="79875" name="Rectangle 3"/>
          <p:cNvSpPr>
            <a:spLocks noGrp="1" noChangeArrowheads="1"/>
          </p:cNvSpPr>
          <p:nvPr>
            <p:ph type="body" idx="1"/>
          </p:nvPr>
        </p:nvSpPr>
        <p:spPr/>
        <p:txBody>
          <a:bodyPr/>
          <a:lstStyle/>
          <a:p>
            <a:r>
              <a:rPr lang="en-US" sz="2000"/>
              <a:t>The Milky Way – looking toward the center of our home galaxy in the summertime.</a:t>
            </a:r>
          </a:p>
          <a:p>
            <a:r>
              <a:rPr lang="en-US" sz="2000"/>
              <a:t>In the winter we are looking toward the outer edge of the galaxy, so it is not quite as bright.</a:t>
            </a:r>
          </a:p>
          <a:p>
            <a:endParaRPr lang="en-US" sz="2000"/>
          </a:p>
          <a:p>
            <a:r>
              <a:rPr lang="en-US" sz="2000"/>
              <a:t>In order to see the Milky Way and more stars, we find it necessary to get out of town, away from the skyglow and light pollution.  We need to drive an hour away to get a decent dark sky.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CD24A-BFF9-4AAE-BE12-CE9B14152666}" type="slidenum">
              <a:rPr lang="en-US"/>
              <a:pPr/>
              <a:t>13</a:t>
            </a:fld>
            <a:endParaRPr lang="en-US"/>
          </a:p>
        </p:txBody>
      </p:sp>
      <p:sp>
        <p:nvSpPr>
          <p:cNvPr id="80898" name="Rectangle 2"/>
          <p:cNvSpPr>
            <a:spLocks noRo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sz="4800"/>
              <a:t>HOW </a:t>
            </a:r>
            <a:r>
              <a:rPr lang="en-US" sz="3200"/>
              <a:t>can I see . . . </a:t>
            </a:r>
            <a:endParaRPr lang="en-US" sz="48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485F9-59EF-4393-AB14-90F064C5CB6D}" type="slidenum">
              <a:rPr lang="en-US"/>
              <a:pPr/>
              <a:t>14</a:t>
            </a:fld>
            <a:endParaRPr lang="en-US"/>
          </a:p>
        </p:txBody>
      </p:sp>
      <p:sp>
        <p:nvSpPr>
          <p:cNvPr id="81922" name="Rectangle 2"/>
          <p:cNvSpPr>
            <a:spLocks noRot="1" noChangeArrowheads="1" noTextEdit="1"/>
          </p:cNvSpPr>
          <p:nvPr>
            <p:ph type="sldImg"/>
          </p:nvPr>
        </p:nvSpPr>
        <p:spPr>
          <a:ln/>
        </p:spPr>
      </p:sp>
      <p:sp>
        <p:nvSpPr>
          <p:cNvPr id="81923" name="Rectangle 3"/>
          <p:cNvSpPr>
            <a:spLocks noGrp="1" noChangeArrowheads="1"/>
          </p:cNvSpPr>
          <p:nvPr>
            <p:ph type="body" idx="1"/>
          </p:nvPr>
        </p:nvSpPr>
        <p:spPr/>
        <p:txBody>
          <a:bodyPr/>
          <a:lstStyle/>
          <a:p>
            <a:pPr>
              <a:lnSpc>
                <a:spcPct val="80000"/>
              </a:lnSpc>
            </a:pPr>
            <a:r>
              <a:rPr lang="en-US" sz="1800"/>
              <a:t>These are some devices you can use to enhance your eyes’ ability to see faraway objects in the night sky:  Binoculars,  and Telescopes of various types and sizes.</a:t>
            </a:r>
          </a:p>
          <a:p>
            <a:pPr>
              <a:lnSpc>
                <a:spcPct val="80000"/>
              </a:lnSpc>
            </a:pPr>
            <a:endParaRPr lang="en-US" sz="1800"/>
          </a:p>
          <a:p>
            <a:pPr>
              <a:lnSpc>
                <a:spcPct val="80000"/>
              </a:lnSpc>
            </a:pPr>
            <a:r>
              <a:rPr lang="en-US" sz="1800"/>
              <a:t>Your next question may well be,  </a:t>
            </a:r>
            <a:r>
              <a:rPr lang="en-US" sz="4000"/>
              <a:t>“WHAT </a:t>
            </a:r>
            <a:r>
              <a:rPr lang="en-US" sz="2800"/>
              <a:t>can I expect to see in a dark sky?”</a:t>
            </a:r>
          </a:p>
          <a:p>
            <a:pPr>
              <a:lnSpc>
                <a:spcPct val="80000"/>
              </a:lnSpc>
            </a:pPr>
            <a:r>
              <a:rPr lang="en-US" sz="1800"/>
              <a:t>Well, there are PLANETS, MOONS, COMETS, and ASTEROIDS in our SOLAR SYSTEM, and STARS, STAR Clusters, and NEBULAS in our GALAXY . . .  And outside our own galaxy, there are countless billions of other galaxies in the far reaches of outer space.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24491-110A-42FC-9C46-0A1574BA08D2}" type="slidenum">
              <a:rPr lang="en-US"/>
              <a:pPr/>
              <a:t>15</a:t>
            </a:fld>
            <a:endParaRPr lang="en-US"/>
          </a:p>
        </p:txBody>
      </p:sp>
      <p:sp>
        <p:nvSpPr>
          <p:cNvPr id="82946" name="Rectangle 2"/>
          <p:cNvSpPr>
            <a:spLocks noRot="1" noChangeArrowheads="1" noTextEdit="1"/>
          </p:cNvSpPr>
          <p:nvPr>
            <p:ph type="sldImg"/>
          </p:nvPr>
        </p:nvSpPr>
        <p:spPr>
          <a:ln/>
        </p:spPr>
      </p:sp>
      <p:sp>
        <p:nvSpPr>
          <p:cNvPr id="82947" name="Rectangle 3"/>
          <p:cNvSpPr>
            <a:spLocks noGrp="1" noChangeArrowheads="1"/>
          </p:cNvSpPr>
          <p:nvPr>
            <p:ph type="body" idx="1"/>
          </p:nvPr>
        </p:nvSpPr>
        <p:spPr/>
        <p:txBody>
          <a:bodyPr/>
          <a:lstStyle/>
          <a:p>
            <a:pPr>
              <a:lnSpc>
                <a:spcPct val="90000"/>
              </a:lnSpc>
            </a:pPr>
            <a:r>
              <a:rPr lang="en-US" sz="1800"/>
              <a:t>Our SOLAR SYSTEM is the system of planets, moons, asteroids, comets, and other objects that trabvel in orbits around our SUN.  Our Sun has a name, and it is “SOL”.  That’s why it is called the “SOLar system”.  If we lived on a planet orbiting the star Rigel, we would be in the Rigelian System.</a:t>
            </a:r>
          </a:p>
          <a:p>
            <a:pPr>
              <a:lnSpc>
                <a:spcPct val="90000"/>
              </a:lnSpc>
            </a:pPr>
            <a:endParaRPr lang="en-US" sz="1800"/>
          </a:p>
          <a:p>
            <a:pPr>
              <a:lnSpc>
                <a:spcPct val="90000"/>
              </a:lnSpc>
            </a:pPr>
            <a:r>
              <a:rPr lang="en-US" sz="1800"/>
              <a:t>You may have heard that Pluto was recently demoted from full planet status to a “Dwarf Planet”.  Many astronomers don’t agree with that decision, and it may change again in a few years.  We’ll wait and see.</a:t>
            </a:r>
          </a:p>
          <a:p>
            <a:pPr>
              <a:lnSpc>
                <a:spcPct val="90000"/>
              </a:lnSpc>
            </a:pPr>
            <a:endParaRPr lang="en-US" sz="1800"/>
          </a:p>
          <a:p>
            <a:pPr>
              <a:lnSpc>
                <a:spcPct val="90000"/>
              </a:lnSpc>
            </a:pPr>
            <a:r>
              <a:rPr lang="en-US" sz="1800"/>
              <a:t>Let’s take a quick tour through our solar system. </a:t>
            </a:r>
            <a:r>
              <a:rPr lang="en-US" sz="1800">
                <a:sym typeface="Wingdings" pitchFamily="2" charset="2"/>
              </a:rPr>
              <a:t></a:t>
            </a:r>
            <a:endParaRPr lang="en-US" sz="18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7047BA-06AF-49EF-963F-B26D7A920376}" type="slidenum">
              <a:rPr lang="en-US"/>
              <a:pPr/>
              <a:t>16</a:t>
            </a:fld>
            <a:endParaRPr lang="en-US"/>
          </a:p>
        </p:txBody>
      </p:sp>
      <p:sp>
        <p:nvSpPr>
          <p:cNvPr id="83970" name="Rectangle 2"/>
          <p:cNvSpPr>
            <a:spLocks noRo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35BA85-2878-4DB5-B40B-7384C3322350}" type="slidenum">
              <a:rPr lang="en-US"/>
              <a:pPr/>
              <a:t>17</a:t>
            </a:fld>
            <a:endParaRPr lang="en-US"/>
          </a:p>
        </p:txBody>
      </p:sp>
      <p:sp>
        <p:nvSpPr>
          <p:cNvPr id="84994" name="Rectangle 2"/>
          <p:cNvSpPr>
            <a:spLocks noRo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EF76C5-C56A-4606-B174-31361DC55231}" type="slidenum">
              <a:rPr lang="en-US"/>
              <a:pPr/>
              <a:t>18</a:t>
            </a:fld>
            <a:endParaRPr lang="en-US"/>
          </a:p>
        </p:txBody>
      </p:sp>
      <p:sp>
        <p:nvSpPr>
          <p:cNvPr id="86018" name="Rectangle 2"/>
          <p:cNvSpPr>
            <a:spLocks noRo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C85F9D-818A-4F42-B2E0-C3A9DA96D12E}" type="slidenum">
              <a:rPr lang="en-US"/>
              <a:pPr/>
              <a:t>19</a:t>
            </a:fld>
            <a:endParaRPr lang="en-US"/>
          </a:p>
        </p:txBody>
      </p:sp>
      <p:sp>
        <p:nvSpPr>
          <p:cNvPr id="87042" name="Rectangle 2"/>
          <p:cNvSpPr>
            <a:spLocks noRo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1C797C-1FBD-4CF5-8ADF-A50A0598056A}" type="slidenum">
              <a:rPr lang="en-US"/>
              <a:pPr/>
              <a:t>20</a:t>
            </a:fld>
            <a:endParaRPr lang="en-US"/>
          </a:p>
        </p:txBody>
      </p:sp>
      <p:sp>
        <p:nvSpPr>
          <p:cNvPr id="88066" name="Rectangle 2"/>
          <p:cNvSpPr>
            <a:spLocks noRo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E74C1F-3719-4766-81CD-2744D2EF6DFA}" type="slidenum">
              <a:rPr lang="en-US"/>
              <a:pPr/>
              <a:t>21</a:t>
            </a:fld>
            <a:endParaRPr lang="en-US"/>
          </a:p>
        </p:txBody>
      </p:sp>
      <p:sp>
        <p:nvSpPr>
          <p:cNvPr id="89090" name="Rectangle 2"/>
          <p:cNvSpPr>
            <a:spLocks noRo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8F563-2804-4DBD-942E-58B253F151F2}" type="slidenum">
              <a:rPr lang="en-US"/>
              <a:pPr/>
              <a:t>22</a:t>
            </a:fld>
            <a:endParaRPr lang="en-US"/>
          </a:p>
        </p:txBody>
      </p:sp>
      <p:sp>
        <p:nvSpPr>
          <p:cNvPr id="90114" name="Rectangle 2"/>
          <p:cNvSpPr>
            <a:spLocks noRo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F9ED62-A6EF-4B06-A7DA-519C844FA44F}" type="slidenum">
              <a:rPr lang="en-US"/>
              <a:pPr/>
              <a:t>23</a:t>
            </a:fld>
            <a:endParaRPr lang="en-US"/>
          </a:p>
        </p:txBody>
      </p:sp>
      <p:sp>
        <p:nvSpPr>
          <p:cNvPr id="91138" name="Rectangle 2"/>
          <p:cNvSpPr>
            <a:spLocks noRo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B881C7-DAE3-4738-89BF-788F978B8134}" type="slidenum">
              <a:rPr lang="en-US"/>
              <a:pPr/>
              <a:t>24</a:t>
            </a:fld>
            <a:endParaRPr lang="en-US"/>
          </a:p>
        </p:txBody>
      </p:sp>
      <p:sp>
        <p:nvSpPr>
          <p:cNvPr id="92162" name="Rectangle 2"/>
          <p:cNvSpPr>
            <a:spLocks noRo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4D6A24-598F-486F-97F8-AAE06BA84752}" type="slidenum">
              <a:rPr lang="en-US"/>
              <a:pPr/>
              <a:t>25</a:t>
            </a:fld>
            <a:endParaRPr lang="en-US"/>
          </a:p>
        </p:txBody>
      </p:sp>
      <p:sp>
        <p:nvSpPr>
          <p:cNvPr id="93186" name="Rectangle 2"/>
          <p:cNvSpPr>
            <a:spLocks noRo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FA9362-9282-43CE-8141-F3F0E82D12D1}" type="slidenum">
              <a:rPr lang="en-US"/>
              <a:pPr/>
              <a:t>26</a:t>
            </a:fld>
            <a:endParaRPr lang="en-US"/>
          </a:p>
        </p:txBody>
      </p:sp>
      <p:sp>
        <p:nvSpPr>
          <p:cNvPr id="94210" name="Rectangle 2"/>
          <p:cNvSpPr>
            <a:spLocks noRo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51181-9916-4E47-B94E-DDBC8A7AB325}" type="slidenum">
              <a:rPr lang="en-US"/>
              <a:pPr/>
              <a:t>27</a:t>
            </a:fld>
            <a:endParaRPr lang="en-US"/>
          </a:p>
        </p:txBody>
      </p:sp>
      <p:sp>
        <p:nvSpPr>
          <p:cNvPr id="95234" name="Rectangle 2"/>
          <p:cNvSpPr>
            <a:spLocks noRo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sz="2000"/>
              <a:t>This slide may be hard to read and understand.  Simply put, it just shows that there are a whole lot of things out beyond the planets; comets, asteroids, “dwarf planets”, and a lot of things left to be discovered.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CDE67B-F880-4E9C-8487-66CF65F99F30}" type="slidenum">
              <a:rPr lang="en-US"/>
              <a:pPr/>
              <a:t>28</a:t>
            </a:fld>
            <a:endParaRPr lang="en-US"/>
          </a:p>
        </p:txBody>
      </p:sp>
      <p:sp>
        <p:nvSpPr>
          <p:cNvPr id="96258" name="Rectangle 2"/>
          <p:cNvSpPr>
            <a:spLocks noRot="1" noChangeArrowheads="1" noTextEdit="1"/>
          </p:cNvSpPr>
          <p:nvPr>
            <p:ph type="sldImg"/>
          </p:nvPr>
        </p:nvSpPr>
        <p:spPr>
          <a:ln/>
        </p:spPr>
      </p:sp>
      <p:sp>
        <p:nvSpPr>
          <p:cNvPr id="96259" name="Rectangle 3"/>
          <p:cNvSpPr>
            <a:spLocks noGrp="1" noChangeArrowheads="1"/>
          </p:cNvSpPr>
          <p:nvPr>
            <p:ph type="body" idx="1"/>
          </p:nvPr>
        </p:nvSpPr>
        <p:spPr/>
        <p:txBody>
          <a:bodyPr/>
          <a:lstStyle/>
          <a:p>
            <a:r>
              <a:rPr lang="en-US" sz="2000"/>
              <a:t>Any fairly large solar system object that is not a planet, a  moon, or a comet may be called a “minor planet”.  Here are some examples, some of which fall into the new category of “dwarf planet”.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5028EC-5A71-4406-A3AF-B63B4D33F9FA}" type="slidenum">
              <a:rPr lang="en-US"/>
              <a:pPr/>
              <a:t>29</a:t>
            </a:fld>
            <a:endParaRPr lang="en-US"/>
          </a:p>
        </p:txBody>
      </p:sp>
      <p:sp>
        <p:nvSpPr>
          <p:cNvPr id="97282" name="Rectangle 2"/>
          <p:cNvSpPr>
            <a:spLocks noRo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A1311B-1902-463A-86B2-0629A25F9673}" type="slidenum">
              <a:rPr lang="en-US"/>
              <a:pPr/>
              <a:t>30</a:t>
            </a:fld>
            <a:endParaRPr lang="en-US"/>
          </a:p>
        </p:txBody>
      </p:sp>
      <p:sp>
        <p:nvSpPr>
          <p:cNvPr id="98306" name="Rectangle 2"/>
          <p:cNvSpPr>
            <a:spLocks noRot="1" noChangeArrowheads="1" noTextEdit="1"/>
          </p:cNvSpPr>
          <p:nvPr>
            <p:ph type="sldImg"/>
          </p:nvPr>
        </p:nvSpPr>
        <p:spPr>
          <a:ln/>
        </p:spPr>
      </p:sp>
      <p:sp>
        <p:nvSpPr>
          <p:cNvPr id="98307" name="Rectangle 3"/>
          <p:cNvSpPr>
            <a:spLocks noGrp="1" noChangeArrowheads="1"/>
          </p:cNvSpPr>
          <p:nvPr>
            <p:ph type="body" idx="1"/>
          </p:nvPr>
        </p:nvSpPr>
        <p:spPr/>
        <p:txBody>
          <a:bodyPr/>
          <a:lstStyle/>
          <a:p>
            <a:r>
              <a:rPr lang="en-US" sz="2000"/>
              <a:t>Out beyond our home galaxy, the Milky Way Galaxy, there are billions of other galaxies, of all shapes and sizes.  Some are larger and some are smaller than our own galaxy.  Ours in a </a:t>
            </a:r>
            <a:r>
              <a:rPr lang="en-US" sz="2000" i="1"/>
              <a:t>spiral</a:t>
            </a:r>
            <a:r>
              <a:rPr lang="en-US" sz="2000"/>
              <a:t> galaxy, as are these pictured here.  The one on the right is the great Andromeda Galaxy, our nearest galactic “neighbor”, 2.5 million light-years away.  On a clear night in a dark sky, you can see the glow of Andromeda without optical assistance.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9738E-2F12-43C4-AFFF-08A9BC9D9A1E}" type="slidenum">
              <a:rPr lang="en-US"/>
              <a:pPr/>
              <a:t>31</a:t>
            </a:fld>
            <a:endParaRPr lang="en-US"/>
          </a:p>
        </p:txBody>
      </p:sp>
      <p:sp>
        <p:nvSpPr>
          <p:cNvPr id="99330" name="Rectangle 2"/>
          <p:cNvSpPr>
            <a:spLocks noRo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EE5017-4224-4610-BD24-011F6A2BC767}" type="slidenum">
              <a:rPr lang="en-US"/>
              <a:pPr/>
              <a:t>32</a:t>
            </a:fld>
            <a:endParaRPr lang="en-US"/>
          </a:p>
        </p:txBody>
      </p:sp>
      <p:sp>
        <p:nvSpPr>
          <p:cNvPr id="100354" name="Rectangle 2"/>
          <p:cNvSpPr>
            <a:spLocks noRo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81EA54-CACF-49D6-823C-199D0A7AEC4D}" type="slidenum">
              <a:rPr lang="en-US"/>
              <a:pPr/>
              <a:t>33</a:t>
            </a:fld>
            <a:endParaRPr lang="en-US"/>
          </a:p>
        </p:txBody>
      </p:sp>
      <p:sp>
        <p:nvSpPr>
          <p:cNvPr id="101378" name="Rectangle 2"/>
          <p:cNvSpPr>
            <a:spLocks noRo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435065-F3CC-4F1C-89FB-4047D730D371}" type="slidenum">
              <a:rPr lang="en-US"/>
              <a:pPr/>
              <a:t>34</a:t>
            </a:fld>
            <a:endParaRPr lang="en-US"/>
          </a:p>
        </p:txBody>
      </p:sp>
      <p:sp>
        <p:nvSpPr>
          <p:cNvPr id="102402" name="Rectangle 2"/>
          <p:cNvSpPr>
            <a:spLocks noRo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5111C6-9968-4642-8B88-BDB9F0BA0413}" type="slidenum">
              <a:rPr lang="en-US"/>
              <a:pPr/>
              <a:t>35</a:t>
            </a:fld>
            <a:endParaRPr lang="en-US"/>
          </a:p>
        </p:txBody>
      </p:sp>
      <p:sp>
        <p:nvSpPr>
          <p:cNvPr id="103426" name="Rectangle 2"/>
          <p:cNvSpPr>
            <a:spLocks noRot="1" noChangeArrowheads="1" noTextEdit="1"/>
          </p:cNvSpPr>
          <p:nvPr>
            <p:ph type="sldImg"/>
          </p:nvPr>
        </p:nvSpPr>
        <p:spPr>
          <a:ln/>
        </p:spPr>
      </p:sp>
      <p:sp>
        <p:nvSpPr>
          <p:cNvPr id="103427" name="Rectangle 3"/>
          <p:cNvSpPr>
            <a:spLocks noGrp="1" noChangeArrowheads="1"/>
          </p:cNvSpPr>
          <p:nvPr>
            <p:ph type="body" idx="1"/>
          </p:nvPr>
        </p:nvSpPr>
        <p:spPr/>
        <p:txBody>
          <a:bodyPr/>
          <a:lstStyle/>
          <a:p>
            <a:r>
              <a:rPr lang="en-US" sz="2000"/>
              <a:t>These are a few of the celestial objects it is possible to see in tonight’s sky.  We probably won’t see them all, depending on their position in the sky and our location with regard to obstacles such as trees, buildings, and perhaps some cloud cover.</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1444D8-DB28-4FB5-BEB5-64B334CCEC6C}" type="slidenum">
              <a:rPr lang="en-US"/>
              <a:pPr/>
              <a:t>36</a:t>
            </a:fld>
            <a:endParaRPr lang="en-US"/>
          </a:p>
        </p:txBody>
      </p:sp>
      <p:sp>
        <p:nvSpPr>
          <p:cNvPr id="109570" name="Rectangle 2"/>
          <p:cNvSpPr>
            <a:spLocks noRot="1" noChangeArrowheads="1" noTextEdit="1"/>
          </p:cNvSpPr>
          <p:nvPr>
            <p:ph type="sldImg"/>
          </p:nvPr>
        </p:nvSpPr>
        <p:spPr>
          <a:ln/>
        </p:spPr>
      </p:sp>
      <p:sp>
        <p:nvSpPr>
          <p:cNvPr id="109571" name="Rectangle 3"/>
          <p:cNvSpPr>
            <a:spLocks noGrp="1" noChangeArrowheads="1"/>
          </p:cNvSpPr>
          <p:nvPr>
            <p:ph type="body" idx="1"/>
          </p:nvPr>
        </p:nvSpPr>
        <p:spPr>
          <a:xfrm>
            <a:off x="663575" y="4313238"/>
            <a:ext cx="5484813" cy="4087812"/>
          </a:xfrm>
        </p:spPr>
        <p:txBody>
          <a:bodyPr/>
          <a:lstStyle/>
          <a:p>
            <a:r>
              <a:rPr lang="en-US" sz="2000"/>
              <a:t>If we had low horizons all around, like out on the ocean, here is what you could see tonight.  This sky chart shows the major constellations, groupings of stars that men have named over the centuries, to help us be more familiar with our starry tapestry above.</a:t>
            </a:r>
          </a:p>
          <a:p>
            <a:endParaRPr lang="en-US" sz="2000"/>
          </a:p>
          <a:p>
            <a:r>
              <a:rPr lang="en-US" sz="2000"/>
              <a:t>If conditions outside permit, we will point out some of these constellations to you.</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17CF4C-8FE0-4F93-B34E-0F1D588D7D24}" type="slidenum">
              <a:rPr lang="en-US"/>
              <a:pPr/>
              <a:t>37</a:t>
            </a:fld>
            <a:endParaRPr lang="en-US"/>
          </a:p>
        </p:txBody>
      </p:sp>
      <p:sp>
        <p:nvSpPr>
          <p:cNvPr id="108546" name="Rectangle 2"/>
          <p:cNvSpPr>
            <a:spLocks noRo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97087F-96A8-4497-B5EA-B6AFDDAC0EDD}" type="slidenum">
              <a:rPr lang="en-US"/>
              <a:pPr/>
              <a:t>38</a:t>
            </a:fld>
            <a:endParaRPr lang="en-US"/>
          </a:p>
        </p:txBody>
      </p:sp>
      <p:sp>
        <p:nvSpPr>
          <p:cNvPr id="107522" name="Rectangle 2"/>
          <p:cNvSpPr>
            <a:spLocks noRo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4C03C6-3C3C-44CF-92BD-E75F2BC23F12}" type="slidenum">
              <a:rPr lang="en-US"/>
              <a:pPr/>
              <a:t>39</a:t>
            </a:fld>
            <a:endParaRPr lang="en-US"/>
          </a:p>
        </p:txBody>
      </p:sp>
      <p:sp>
        <p:nvSpPr>
          <p:cNvPr id="106498" name="Rectangle 2"/>
          <p:cNvSpPr>
            <a:spLocks noRo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03ECE8-7D0E-42CA-A1E9-44DE30EC3579}" type="slidenum">
              <a:rPr lang="en-US"/>
              <a:pPr/>
              <a:t>40</a:t>
            </a:fld>
            <a:endParaRPr lang="en-US"/>
          </a:p>
        </p:txBody>
      </p:sp>
      <p:sp>
        <p:nvSpPr>
          <p:cNvPr id="105474" name="Rectangle 2"/>
          <p:cNvSpPr>
            <a:spLocks noRo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3C424E-69F2-4977-A959-C624DBE6C955}" type="slidenum">
              <a:rPr lang="en-US"/>
              <a:pPr/>
              <a:t>41</a:t>
            </a:fld>
            <a:endParaRPr lang="en-US"/>
          </a:p>
        </p:txBody>
      </p:sp>
      <p:sp>
        <p:nvSpPr>
          <p:cNvPr id="104450" name="Rectangle 2"/>
          <p:cNvSpPr>
            <a:spLocks noRo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05C43CC-D666-4CE3-8A25-53793D8F45B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D818B71-DC77-4498-A979-7D4D1AB0C64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55476F2-FB0D-49DD-815C-ABD112539EA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C9F93F-4DFE-49B7-BCAF-5BC95836E07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6118C5B-8408-4B39-8ED2-855616880F8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1AB3CB9-5E1C-4D1F-8E12-C60F90A1D98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BDC433F-FA32-4921-B393-3B032BD2FA0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D39D951-FAEA-4523-BB4D-03AC609E597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4440020-9C40-4619-9B52-2A155E92AE8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88599D-7AC4-4B7C-AAAB-791CF9C0C176}"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C3A4E96-24F9-4279-881F-4C295C740C3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1658B4E4-2577-48B7-8A88-BD9D269B362B}"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E73ADE02-A801-475E-938D-9BB319DA87C0}"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5D189A58-7F4F-48AF-9D4B-EB458398069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994700E-FFB0-4962-9ECB-6B440C69432B}" type="slidenum">
              <a:rPr lang="en-US"/>
              <a:pPr/>
              <a:t>‹#›</a:t>
            </a:fld>
            <a:endParaRPr lang="en-US"/>
          </a:p>
        </p:txBody>
      </p:sp>
      <p:pic>
        <p:nvPicPr>
          <p:cNvPr id="1032" name="Picture 8" descr="BackGround Base"/>
          <p:cNvPicPr>
            <a:picLocks noChangeAspect="1" noChangeArrowheads="1"/>
          </p:cNvPicPr>
          <p:nvPr userDrawn="1"/>
        </p:nvPicPr>
        <p:blipFill>
          <a:blip r:embed="rId16"/>
          <a:srcRect/>
          <a:stretch>
            <a:fillRect/>
          </a:stretch>
        </p:blipFill>
        <p:spPr bwMode="auto">
          <a:xfrm>
            <a:off x="0" y="0"/>
            <a:ext cx="9144000" cy="6858000"/>
          </a:xfrm>
          <a:prstGeom prst="rect">
            <a:avLst/>
          </a:prstGeom>
          <a:noFill/>
        </p:spPr>
      </p:pic>
      <p:sp>
        <p:nvSpPr>
          <p:cNvPr id="1033" name="Text Box 9"/>
          <p:cNvSpPr txBox="1">
            <a:spLocks noChangeArrowheads="1"/>
          </p:cNvSpPr>
          <p:nvPr userDrawn="1"/>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audio" Target="../media/audio1.wav"/><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audio" Target="../media/audio2.wav"/><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audio" Target="../media/audio3.wav"/><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4.wav"/><Relationship Id="rId5" Type="http://schemas.openxmlformats.org/officeDocument/2006/relationships/image" Target="../media/image13.pn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hyperlink" Target="http://www.nasa.gov/audience/forkids/kidsclub/flash/index.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notesSlide" Target="../notesSlides/notesSlide13.xml"/><Relationship Id="rId7" Type="http://schemas.openxmlformats.org/officeDocument/2006/relationships/image" Target="../media/image20.gif"/><Relationship Id="rId2" Type="http://schemas.openxmlformats.org/officeDocument/2006/relationships/slideLayout" Target="../slideLayouts/slideLayout2.xml"/><Relationship Id="rId1" Type="http://schemas.openxmlformats.org/officeDocument/2006/relationships/audio" Target="../media/audio5.wav"/><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29.png"/><Relationship Id="rId3" Type="http://schemas.openxmlformats.org/officeDocument/2006/relationships/notesSlide" Target="../notesSlides/notesSlide14.xml"/><Relationship Id="rId7" Type="http://schemas.openxmlformats.org/officeDocument/2006/relationships/oleObject" Target="../embeddings/oleObject2.bin"/><Relationship Id="rId12"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png"/><Relationship Id="rId11" Type="http://schemas.openxmlformats.org/officeDocument/2006/relationships/image" Target="../media/image27.jpeg"/><Relationship Id="rId5" Type="http://schemas.openxmlformats.org/officeDocument/2006/relationships/image" Target="../media/image24.jpeg"/><Relationship Id="rId10" Type="http://schemas.openxmlformats.org/officeDocument/2006/relationships/oleObject" Target="../embeddings/oleObject3.bin"/><Relationship Id="rId4" Type="http://schemas.openxmlformats.org/officeDocument/2006/relationships/image" Target="../media/image10.pn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oleObject" Target="../embeddings/oleObject4.bin"/><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3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33.jpeg"/><Relationship Id="rId5" Type="http://schemas.openxmlformats.org/officeDocument/2006/relationships/hyperlink" Target="http://www.solarviews.com/cap/merc/mercury.htm" TargetMode="Externa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3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35.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3.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38.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39.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40.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41.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42.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4.xml"/><Relationship Id="rId5" Type="http://schemas.openxmlformats.org/officeDocument/2006/relationships/image" Target="../media/image47.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14.xml"/><Relationship Id="rId5" Type="http://schemas.openxmlformats.org/officeDocument/2006/relationships/image" Target="../media/image48.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4.xml"/><Relationship Id="rId5" Type="http://schemas.openxmlformats.org/officeDocument/2006/relationships/image" Target="../media/image49.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4.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3.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audio" Target="../media/audio7.wav"/><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audio" Target="../media/audio7.wav"/><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685800" y="228600"/>
            <a:ext cx="58928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GardenStars – November 25, 2006</a:t>
            </a:r>
          </a:p>
        </p:txBody>
      </p:sp>
      <p:pic>
        <p:nvPicPr>
          <p:cNvPr id="2059" name="Picture 11"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2060" name="Text Box 12"/>
          <p:cNvSpPr txBox="1">
            <a:spLocks noChangeArrowheads="1"/>
          </p:cNvSpPr>
          <p:nvPr/>
        </p:nvSpPr>
        <p:spPr bwMode="auto">
          <a:xfrm>
            <a:off x="1447800" y="1447800"/>
            <a:ext cx="6261100" cy="1371600"/>
          </a:xfrm>
          <a:prstGeom prst="rect">
            <a:avLst/>
          </a:prstGeom>
          <a:noFill/>
          <a:ln w="9525">
            <a:noFill/>
            <a:miter lim="800000"/>
            <a:headEnd/>
            <a:tailEnd/>
          </a:ln>
          <a:effectLst/>
        </p:spPr>
        <p:txBody>
          <a:bodyPr wrap="none">
            <a:spAutoFit/>
          </a:bodyPr>
          <a:lstStyle/>
          <a:p>
            <a:pPr algn="ctr"/>
            <a:r>
              <a:rPr lang="en-US" sz="3600" b="1">
                <a:solidFill>
                  <a:srgbClr val="33CC33"/>
                </a:solidFill>
                <a:latin typeface="OCR A Extended" pitchFamily="50" charset="0"/>
              </a:rPr>
              <a:t>Welcome to GardenStars</a:t>
            </a:r>
          </a:p>
          <a:p>
            <a:pPr algn="ctr"/>
            <a:endParaRPr lang="en-US" sz="2400" b="1">
              <a:solidFill>
                <a:srgbClr val="33CC33"/>
              </a:solidFill>
              <a:latin typeface="OCR A Extended" pitchFamily="50" charset="0"/>
            </a:endParaRPr>
          </a:p>
          <a:p>
            <a:pPr algn="ctr"/>
            <a:r>
              <a:rPr lang="en-US" sz="2400" b="1">
                <a:solidFill>
                  <a:srgbClr val="33CC33"/>
                </a:solidFill>
                <a:latin typeface="OCR A Extended" pitchFamily="50" charset="0"/>
              </a:rPr>
              <a:t>An Evening Under the Stars</a:t>
            </a:r>
          </a:p>
        </p:txBody>
      </p:sp>
      <p:sp>
        <p:nvSpPr>
          <p:cNvPr id="2061" name="Text Box 13"/>
          <p:cNvSpPr txBox="1">
            <a:spLocks noChangeArrowheads="1"/>
          </p:cNvSpPr>
          <p:nvPr/>
        </p:nvSpPr>
        <p:spPr bwMode="auto">
          <a:xfrm>
            <a:off x="1997075" y="3275013"/>
            <a:ext cx="5340350" cy="1736725"/>
          </a:xfrm>
          <a:prstGeom prst="rect">
            <a:avLst/>
          </a:prstGeom>
          <a:noFill/>
          <a:ln w="9525">
            <a:noFill/>
            <a:miter lim="800000"/>
            <a:headEnd/>
            <a:tailEnd/>
          </a:ln>
          <a:effectLst/>
        </p:spPr>
        <p:txBody>
          <a:bodyPr wrap="none">
            <a:spAutoFit/>
          </a:bodyPr>
          <a:lstStyle/>
          <a:p>
            <a:pPr algn="ctr"/>
            <a:r>
              <a:rPr lang="en-US" sz="1800" b="1">
                <a:solidFill>
                  <a:srgbClr val="FFFF66"/>
                </a:solidFill>
                <a:latin typeface="OCR A Extended" pitchFamily="50" charset="0"/>
              </a:rPr>
              <a:t>Presented by</a:t>
            </a:r>
          </a:p>
          <a:p>
            <a:pPr algn="ctr"/>
            <a:endParaRPr lang="en-US" sz="1800" b="1">
              <a:solidFill>
                <a:srgbClr val="FFFF66"/>
              </a:solidFill>
              <a:latin typeface="OCR A Extended" pitchFamily="50" charset="0"/>
            </a:endParaRPr>
          </a:p>
          <a:p>
            <a:pPr algn="ctr"/>
            <a:r>
              <a:rPr lang="en-US" sz="2400" b="1">
                <a:solidFill>
                  <a:srgbClr val="FFFF66"/>
                </a:solidFill>
                <a:latin typeface="OCR A Extended" pitchFamily="50" charset="0"/>
              </a:rPr>
              <a:t>The Norfolk Botanical Garden</a:t>
            </a:r>
          </a:p>
          <a:p>
            <a:pPr algn="ctr"/>
            <a:r>
              <a:rPr lang="en-US" sz="2400" b="1">
                <a:solidFill>
                  <a:srgbClr val="FFFF66"/>
                </a:solidFill>
                <a:latin typeface="OCR A Extended" pitchFamily="50" charset="0"/>
              </a:rPr>
              <a:t>And</a:t>
            </a:r>
          </a:p>
          <a:p>
            <a:pPr algn="ctr"/>
            <a:r>
              <a:rPr lang="en-US" sz="2400" b="1">
                <a:solidFill>
                  <a:srgbClr val="FFFF66"/>
                </a:solidFill>
                <a:latin typeface="OCR A Extended" pitchFamily="50" charset="0"/>
              </a:rPr>
              <a:t>Back Bay Amateur Astronomers</a:t>
            </a:r>
          </a:p>
        </p:txBody>
      </p:sp>
      <p:pic>
        <p:nvPicPr>
          <p:cNvPr id="2063" name="Picture 15" descr="BBAA-Sm-ani"/>
          <p:cNvPicPr>
            <a:picLocks noChangeAspect="1" noChangeArrowheads="1" noCrop="1"/>
          </p:cNvPicPr>
          <p:nvPr/>
        </p:nvPicPr>
        <p:blipFill>
          <a:blip r:embed="rId5"/>
          <a:srcRect/>
          <a:stretch>
            <a:fillRect/>
          </a:stretch>
        </p:blipFill>
        <p:spPr bwMode="auto">
          <a:xfrm>
            <a:off x="7315200" y="4895850"/>
            <a:ext cx="1428750" cy="1428750"/>
          </a:xfrm>
          <a:prstGeom prst="rect">
            <a:avLst/>
          </a:prstGeom>
          <a:noFill/>
        </p:spPr>
      </p:pic>
      <p:graphicFrame>
        <p:nvGraphicFramePr>
          <p:cNvPr id="2064" name="Object 16"/>
          <p:cNvGraphicFramePr>
            <a:graphicFrameLocks noChangeAspect="1"/>
          </p:cNvGraphicFramePr>
          <p:nvPr/>
        </p:nvGraphicFramePr>
        <p:xfrm>
          <a:off x="609600" y="5038725"/>
          <a:ext cx="1454150" cy="1285875"/>
        </p:xfrm>
        <a:graphic>
          <a:graphicData uri="http://schemas.openxmlformats.org/presentationml/2006/ole">
            <p:oleObj spid="_x0000_s2064" name="Image" r:id="rId6" imgW="2095238" imgH="1853315" progId="Photoshop.Imag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053"/>
                                        </p:tgtEl>
                                        <p:attrNameLst>
                                          <p:attrName>style.visibility</p:attrName>
                                        </p:attrNameLst>
                                      </p:cBhvr>
                                      <p:to>
                                        <p:strVal val="visible"/>
                                      </p:to>
                                    </p:set>
                                    <p:anim calcmode="discrete" valueType="clr">
                                      <p:cBhvr override="childStyle">
                                        <p:cTn id="7" dur="80"/>
                                        <p:tgtEl>
                                          <p:spTgt spid="205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3"/>
                                        </p:tgtEl>
                                        <p:attrNameLst>
                                          <p:attrName>fillcolor</p:attrName>
                                        </p:attrNameLst>
                                      </p:cBhvr>
                                      <p:tavLst>
                                        <p:tav tm="0">
                                          <p:val>
                                            <p:clrVal>
                                              <a:schemeClr val="accent2"/>
                                            </p:clrVal>
                                          </p:val>
                                        </p:tav>
                                        <p:tav tm="50000">
                                          <p:val>
                                            <p:clrVal>
                                              <a:schemeClr val="hlink"/>
                                            </p:clrVal>
                                          </p:val>
                                        </p:tav>
                                      </p:tavLst>
                                    </p:anim>
                                    <p:set>
                                      <p:cBhvr>
                                        <p:cTn id="9" dur="80"/>
                                        <p:tgtEl>
                                          <p:spTgt spid="2053"/>
                                        </p:tgtEl>
                                        <p:attrNameLst>
                                          <p:attrName>fill.type</p:attrName>
                                        </p:attrNameLst>
                                      </p:cBhvr>
                                      <p:to>
                                        <p:strVal val="solid"/>
                                      </p:to>
                                    </p:set>
                                  </p:childTnLst>
                                </p:cTn>
                              </p:par>
                            </p:childTnLst>
                          </p:cTn>
                        </p:par>
                        <p:par>
                          <p:cTn id="10" fill="hold">
                            <p:stCondLst>
                              <p:cond delay="11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060"/>
                                        </p:tgtEl>
                                        <p:attrNameLst>
                                          <p:attrName>style.visibility</p:attrName>
                                        </p:attrNameLst>
                                      </p:cBhvr>
                                      <p:to>
                                        <p:strVal val="visible"/>
                                      </p:to>
                                    </p:set>
                                    <p:anim calcmode="discrete" valueType="clr">
                                      <p:cBhvr override="childStyle">
                                        <p:cTn id="13" dur="80"/>
                                        <p:tgtEl>
                                          <p:spTgt spid="206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060"/>
                                        </p:tgtEl>
                                        <p:attrNameLst>
                                          <p:attrName>fillcolor</p:attrName>
                                        </p:attrNameLst>
                                      </p:cBhvr>
                                      <p:tavLst>
                                        <p:tav tm="0">
                                          <p:val>
                                            <p:clrVal>
                                              <a:schemeClr val="accent2"/>
                                            </p:clrVal>
                                          </p:val>
                                        </p:tav>
                                        <p:tav tm="50000">
                                          <p:val>
                                            <p:clrVal>
                                              <a:schemeClr val="hlink"/>
                                            </p:clrVal>
                                          </p:val>
                                        </p:tav>
                                      </p:tavLst>
                                    </p:anim>
                                    <p:set>
                                      <p:cBhvr>
                                        <p:cTn id="15" dur="80"/>
                                        <p:tgtEl>
                                          <p:spTgt spid="2060"/>
                                        </p:tgtEl>
                                        <p:attrNameLst>
                                          <p:attrName>fill.type</p:attrName>
                                        </p:attrNameLst>
                                      </p:cBhvr>
                                      <p:to>
                                        <p:strVal val="solid"/>
                                      </p:to>
                                    </p:set>
                                  </p:childTnLst>
                                </p:cTn>
                              </p:par>
                            </p:childTnLst>
                          </p:cTn>
                        </p:par>
                        <p:par>
                          <p:cTn id="16" fill="hold">
                            <p:stCondLst>
                              <p:cond delay="284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061"/>
                                        </p:tgtEl>
                                        <p:attrNameLst>
                                          <p:attrName>style.visibility</p:attrName>
                                        </p:attrNameLst>
                                      </p:cBhvr>
                                      <p:to>
                                        <p:strVal val="visible"/>
                                      </p:to>
                                    </p:set>
                                    <p:anim calcmode="discrete" valueType="clr">
                                      <p:cBhvr override="childStyle">
                                        <p:cTn id="19" dur="80"/>
                                        <p:tgtEl>
                                          <p:spTgt spid="2061"/>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061"/>
                                        </p:tgtEl>
                                        <p:attrNameLst>
                                          <p:attrName>fillcolor</p:attrName>
                                        </p:attrNameLst>
                                      </p:cBhvr>
                                      <p:tavLst>
                                        <p:tav tm="0">
                                          <p:val>
                                            <p:clrVal>
                                              <a:schemeClr val="accent2"/>
                                            </p:clrVal>
                                          </p:val>
                                        </p:tav>
                                        <p:tav tm="50000">
                                          <p:val>
                                            <p:clrVal>
                                              <a:schemeClr val="hlink"/>
                                            </p:clrVal>
                                          </p:val>
                                        </p:tav>
                                      </p:tavLst>
                                    </p:anim>
                                    <p:set>
                                      <p:cBhvr>
                                        <p:cTn id="21" dur="80"/>
                                        <p:tgtEl>
                                          <p:spTgt spid="20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60" grpId="0"/>
      <p:bldP spid="2061"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573088" y="73025"/>
            <a:ext cx="8570912" cy="701675"/>
          </a:xfrm>
          <a:noFill/>
        </p:spPr>
        <p:txBody>
          <a:bodyPr>
            <a:spAutoFit/>
          </a:bodyPr>
          <a:lstStyle/>
          <a:p>
            <a:r>
              <a:rPr lang="en-US" sz="4000">
                <a:solidFill>
                  <a:srgbClr val="FF0000"/>
                </a:solidFill>
              </a:rPr>
              <a:t>The Back Bay Amateur Astronomers</a:t>
            </a:r>
            <a:r>
              <a:rPr lang="en-US" sz="4000"/>
              <a:t> </a:t>
            </a:r>
          </a:p>
        </p:txBody>
      </p:sp>
      <p:sp>
        <p:nvSpPr>
          <p:cNvPr id="48131" name="Rectangle 3"/>
          <p:cNvSpPr>
            <a:spLocks noGrp="1" noChangeArrowheads="1"/>
          </p:cNvSpPr>
          <p:nvPr>
            <p:ph type="body" sz="half" idx="1"/>
          </p:nvPr>
        </p:nvSpPr>
        <p:spPr>
          <a:xfrm>
            <a:off x="596900" y="4062413"/>
            <a:ext cx="5300663" cy="2092325"/>
          </a:xfrm>
        </p:spPr>
        <p:txBody>
          <a:bodyPr/>
          <a:lstStyle/>
          <a:p>
            <a:pPr>
              <a:buFontTx/>
              <a:buNone/>
            </a:pPr>
            <a:r>
              <a:rPr lang="en-US">
                <a:solidFill>
                  <a:schemeClr val="bg1"/>
                </a:solidFill>
              </a:rPr>
              <a:t>	The Back Bay Amateur Astronomers </a:t>
            </a:r>
            <a:br>
              <a:rPr lang="en-US">
                <a:solidFill>
                  <a:schemeClr val="bg1"/>
                </a:solidFill>
              </a:rPr>
            </a:br>
            <a:r>
              <a:rPr lang="en-US">
                <a:solidFill>
                  <a:schemeClr val="bg1"/>
                </a:solidFill>
              </a:rPr>
              <a:t>PO Box 9877</a:t>
            </a:r>
          </a:p>
          <a:p>
            <a:pPr>
              <a:buFontTx/>
              <a:buNone/>
            </a:pPr>
            <a:r>
              <a:rPr lang="en-US">
                <a:solidFill>
                  <a:schemeClr val="bg1"/>
                </a:solidFill>
              </a:rPr>
              <a:t>	Virginia Beach, VA 23450</a:t>
            </a:r>
          </a:p>
        </p:txBody>
      </p:sp>
      <p:sp>
        <p:nvSpPr>
          <p:cNvPr id="48132" name="Text Box 4"/>
          <p:cNvSpPr txBox="1">
            <a:spLocks noChangeArrowheads="1"/>
          </p:cNvSpPr>
          <p:nvPr/>
        </p:nvSpPr>
        <p:spPr bwMode="auto">
          <a:xfrm>
            <a:off x="654050" y="1296988"/>
            <a:ext cx="3962400" cy="1554162"/>
          </a:xfrm>
          <a:prstGeom prst="rect">
            <a:avLst/>
          </a:prstGeom>
          <a:noFill/>
          <a:ln w="9525">
            <a:noFill/>
            <a:miter lim="800000"/>
            <a:headEnd/>
            <a:tailEnd/>
          </a:ln>
          <a:effectLst/>
        </p:spPr>
        <p:txBody>
          <a:bodyPr>
            <a:spAutoFit/>
          </a:bodyPr>
          <a:lstStyle/>
          <a:p>
            <a:r>
              <a:rPr lang="en-US" sz="3200">
                <a:solidFill>
                  <a:schemeClr val="bg1"/>
                </a:solidFill>
              </a:rPr>
              <a:t>Bringing Astronomy to the People of Hampton Roads</a:t>
            </a:r>
          </a:p>
        </p:txBody>
      </p:sp>
      <p:pic>
        <p:nvPicPr>
          <p:cNvPr id="48133" name="Picture 5" descr="BBAA-cleaned"/>
          <p:cNvPicPr>
            <a:picLocks noChangeAspect="1" noChangeArrowheads="1"/>
          </p:cNvPicPr>
          <p:nvPr>
            <p:ph sz="quarter" idx="3"/>
          </p:nvPr>
        </p:nvPicPr>
        <p:blipFill>
          <a:blip r:embed="rId4"/>
          <a:srcRect/>
          <a:stretch>
            <a:fillRect/>
          </a:stretch>
        </p:blipFill>
        <p:spPr>
          <a:xfrm>
            <a:off x="4953000" y="1689100"/>
            <a:ext cx="3810000" cy="3660775"/>
          </a:xfrm>
          <a:noFill/>
          <a:ln/>
        </p:spPr>
      </p:pic>
      <p:pic>
        <p:nvPicPr>
          <p:cNvPr id="48137" name="Picture 9">
            <a:hlinkClick r:id="" action="ppaction://media"/>
          </p:cNvPr>
          <p:cNvPicPr>
            <a:picLocks noRot="1" noChangeAspect="1" noChangeArrowheads="1"/>
          </p:cNvPicPr>
          <p:nvPr>
            <a:wavAudioFile r:embed="rId1" name="tada2.wav"/>
          </p:nvPr>
        </p:nvPicPr>
        <p:blipFill>
          <a:blip r:embed="rId5"/>
          <a:srcRect/>
          <a:stretch>
            <a:fillRect/>
          </a:stretch>
        </p:blipFill>
        <p:spPr bwMode="auto">
          <a:xfrm>
            <a:off x="8839200" y="6553200"/>
            <a:ext cx="304800" cy="304800"/>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00"/>
                                  </p:stCondLst>
                                  <p:childTnLst>
                                    <p:cmd type="call" cmd="playFrom(0.0)">
                                      <p:cBhvr>
                                        <p:cTn id="6" dur="1939" fill="hold"/>
                                        <p:tgtEl>
                                          <p:spTgt spid="48137"/>
                                        </p:tgtEl>
                                      </p:cBhvr>
                                    </p:cmd>
                                  </p:childTnLst>
                                </p:cTn>
                              </p:par>
                              <p:par>
                                <p:cTn id="7" presetID="2" presetClass="entr" presetSubtype="8" fill="hold" nodeType="withEffect">
                                  <p:stCondLst>
                                    <p:cond delay="0"/>
                                  </p:stCondLst>
                                  <p:childTnLst>
                                    <p:set>
                                      <p:cBhvr>
                                        <p:cTn id="8" dur="1" fill="hold">
                                          <p:stCondLst>
                                            <p:cond delay="0"/>
                                          </p:stCondLst>
                                        </p:cTn>
                                        <p:tgtEl>
                                          <p:spTgt spid="48133"/>
                                        </p:tgtEl>
                                        <p:attrNameLst>
                                          <p:attrName>style.visibility</p:attrName>
                                        </p:attrNameLst>
                                      </p:cBhvr>
                                      <p:to>
                                        <p:strVal val="visible"/>
                                      </p:to>
                                    </p:set>
                                    <p:anim calcmode="lin" valueType="num">
                                      <p:cBhvr additive="base">
                                        <p:cTn id="9" dur="250" fill="hold"/>
                                        <p:tgtEl>
                                          <p:spTgt spid="48133"/>
                                        </p:tgtEl>
                                        <p:attrNameLst>
                                          <p:attrName>ppt_x</p:attrName>
                                        </p:attrNameLst>
                                      </p:cBhvr>
                                      <p:tavLst>
                                        <p:tav tm="0">
                                          <p:val>
                                            <p:strVal val="0-#ppt_w/2"/>
                                          </p:val>
                                        </p:tav>
                                        <p:tav tm="100000">
                                          <p:val>
                                            <p:strVal val="#ppt_x"/>
                                          </p:val>
                                        </p:tav>
                                      </p:tavLst>
                                    </p:anim>
                                    <p:anim calcmode="lin" valueType="num">
                                      <p:cBhvr additive="base">
                                        <p:cTn id="10" dur="250" fill="hold"/>
                                        <p:tgtEl>
                                          <p:spTgt spid="48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1" fill="hold" display="0">
                  <p:stCondLst>
                    <p:cond delay="indefinite"/>
                  </p:stCondLst>
                  <p:endCondLst>
                    <p:cond evt="onNext" delay="0">
                      <p:tgtEl>
                        <p:sldTgt/>
                      </p:tgtEl>
                    </p:cond>
                    <p:cond evt="onPrev" delay="0">
                      <p:tgtEl>
                        <p:sldTgt/>
                      </p:tgtEl>
                    </p:cond>
                    <p:cond evt="onStopAudio" delay="0">
                      <p:tgtEl>
                        <p:sldTgt/>
                      </p:tgtEl>
                    </p:cond>
                  </p:endCondLst>
                </p:cTn>
                <p:tgtEl>
                  <p:spTgt spid="4813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39750" y="146050"/>
            <a:ext cx="8604250" cy="574675"/>
          </a:xfrm>
        </p:spPr>
        <p:txBody>
          <a:bodyPr/>
          <a:lstStyle/>
          <a:p>
            <a:r>
              <a:rPr lang="en-US" sz="4000">
                <a:solidFill>
                  <a:schemeClr val="bg1"/>
                </a:solidFill>
              </a:rPr>
              <a:t>Your “Solar System Ambassador”</a:t>
            </a:r>
          </a:p>
        </p:txBody>
      </p:sp>
      <p:sp>
        <p:nvSpPr>
          <p:cNvPr id="49155" name="Rectangle 3"/>
          <p:cNvSpPr>
            <a:spLocks noGrp="1" noChangeArrowheads="1"/>
          </p:cNvSpPr>
          <p:nvPr>
            <p:ph type="body" sz="half" idx="1"/>
          </p:nvPr>
        </p:nvSpPr>
        <p:spPr>
          <a:xfrm>
            <a:off x="654050" y="1123950"/>
            <a:ext cx="2957513" cy="519113"/>
          </a:xfrm>
          <a:noFill/>
        </p:spPr>
        <p:txBody>
          <a:bodyPr wrap="none">
            <a:spAutoFit/>
          </a:bodyPr>
          <a:lstStyle/>
          <a:p>
            <a:pPr>
              <a:buFontTx/>
              <a:buNone/>
            </a:pPr>
            <a:r>
              <a:rPr lang="en-US" sz="2800">
                <a:solidFill>
                  <a:schemeClr val="bg1"/>
                </a:solidFill>
              </a:rPr>
              <a:t>George Reynolds</a:t>
            </a:r>
          </a:p>
        </p:txBody>
      </p:sp>
      <p:pic>
        <p:nvPicPr>
          <p:cNvPr id="49156" name="Picture 4" descr="George"/>
          <p:cNvPicPr>
            <a:picLocks noChangeAspect="1" noChangeArrowheads="1"/>
          </p:cNvPicPr>
          <p:nvPr/>
        </p:nvPicPr>
        <p:blipFill>
          <a:blip r:embed="rId4"/>
          <a:srcRect/>
          <a:stretch>
            <a:fillRect/>
          </a:stretch>
        </p:blipFill>
        <p:spPr bwMode="auto">
          <a:xfrm>
            <a:off x="596900" y="1700213"/>
            <a:ext cx="3667125" cy="4551362"/>
          </a:xfrm>
          <a:prstGeom prst="rect">
            <a:avLst/>
          </a:prstGeom>
          <a:noFill/>
        </p:spPr>
      </p:pic>
      <p:pic>
        <p:nvPicPr>
          <p:cNvPr id="49157" name="Picture 5"/>
          <p:cNvPicPr>
            <a:picLocks noChangeAspect="1" noChangeArrowheads="1"/>
          </p:cNvPicPr>
          <p:nvPr>
            <p:ph sz="half" idx="2"/>
          </p:nvPr>
        </p:nvPicPr>
        <p:blipFill>
          <a:blip r:embed="rId5">
            <a:clrChange>
              <a:clrFrom>
                <a:srgbClr val="FFFFFF"/>
              </a:clrFrom>
              <a:clrTo>
                <a:srgbClr val="FFFFFF">
                  <a:alpha val="0"/>
                </a:srgbClr>
              </a:clrTo>
            </a:clrChange>
          </a:blip>
          <a:srcRect/>
          <a:stretch>
            <a:fillRect/>
          </a:stretch>
        </p:blipFill>
        <p:spPr>
          <a:xfrm>
            <a:off x="4629150" y="1989138"/>
            <a:ext cx="4038600" cy="4038600"/>
          </a:xfrm>
          <a:noFill/>
          <a:ln/>
        </p:spPr>
      </p:pic>
      <p:pic>
        <p:nvPicPr>
          <p:cNvPr id="49160" name="Picture 8">
            <a:hlinkClick r:id="" action="ppaction://media"/>
          </p:cNvPr>
          <p:cNvPicPr>
            <a:picLocks noRot="1" noChangeAspect="1" noChangeArrowheads="1"/>
          </p:cNvPicPr>
          <p:nvPr>
            <a:wavAudioFile r:embed="rId1" name="wile.wav"/>
          </p:nvPr>
        </p:nvPicPr>
        <p:blipFill>
          <a:blip r:embed="rId6"/>
          <a:srcRect/>
          <a:stretch>
            <a:fillRect/>
          </a:stretch>
        </p:blipFill>
        <p:spPr bwMode="auto">
          <a:xfrm>
            <a:off x="8839200" y="6553200"/>
            <a:ext cx="304800" cy="304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4916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4916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685800" y="228600"/>
            <a:ext cx="25781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Introductions</a:t>
            </a:r>
          </a:p>
        </p:txBody>
      </p:sp>
      <p:pic>
        <p:nvPicPr>
          <p:cNvPr id="5125" name="Picture 5"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5126" name="Text Box 6"/>
          <p:cNvSpPr txBox="1">
            <a:spLocks noChangeArrowheads="1"/>
          </p:cNvSpPr>
          <p:nvPr/>
        </p:nvSpPr>
        <p:spPr bwMode="auto">
          <a:xfrm>
            <a:off x="2266950" y="1296988"/>
            <a:ext cx="6453188" cy="3440112"/>
          </a:xfrm>
          <a:prstGeom prst="rect">
            <a:avLst/>
          </a:prstGeom>
          <a:noFill/>
          <a:ln w="9525">
            <a:noFill/>
            <a:miter lim="800000"/>
            <a:headEnd/>
            <a:tailEnd/>
          </a:ln>
          <a:effectLst/>
        </p:spPr>
        <p:txBody>
          <a:bodyPr>
            <a:spAutoFit/>
          </a:bodyPr>
          <a:lstStyle/>
          <a:p>
            <a:pPr>
              <a:buFontTx/>
              <a:buChar char="•"/>
            </a:pPr>
            <a:r>
              <a:rPr lang="en-US" sz="2800" b="1">
                <a:solidFill>
                  <a:srgbClr val="FFFF66"/>
                </a:solidFill>
                <a:latin typeface="OCR A Extended" pitchFamily="50" charset="0"/>
              </a:rPr>
              <a:t>Back Bay Amateur Astronomers</a:t>
            </a:r>
          </a:p>
          <a:p>
            <a:pPr>
              <a:buFontTx/>
              <a:buChar char="•"/>
            </a:pPr>
            <a:endParaRPr lang="en-US" sz="2400" b="1">
              <a:solidFill>
                <a:srgbClr val="FFFF66"/>
              </a:solidFill>
              <a:latin typeface="OCR A Extended" pitchFamily="50" charset="0"/>
            </a:endParaRPr>
          </a:p>
          <a:p>
            <a:pPr lvl="1">
              <a:buFontTx/>
              <a:buChar char="•"/>
            </a:pPr>
            <a:r>
              <a:rPr lang="en-US" sz="2400" b="1">
                <a:solidFill>
                  <a:srgbClr val="FFFF66"/>
                </a:solidFill>
                <a:latin typeface="OCR A Extended" pitchFamily="50" charset="0"/>
              </a:rPr>
              <a:t>George Reynolds </a:t>
            </a:r>
          </a:p>
          <a:p>
            <a:pPr lvl="1">
              <a:buFontTx/>
              <a:buChar char="•"/>
            </a:pPr>
            <a:r>
              <a:rPr lang="en-US" sz="2400" b="1">
                <a:solidFill>
                  <a:srgbClr val="FFFF66"/>
                </a:solidFill>
                <a:latin typeface="OCR A Extended" pitchFamily="50" charset="0"/>
              </a:rPr>
              <a:t>Kevin and Barb Weiner</a:t>
            </a:r>
          </a:p>
          <a:p>
            <a:pPr lvl="1">
              <a:buFontTx/>
              <a:buChar char="•"/>
            </a:pPr>
            <a:r>
              <a:rPr lang="en-US" sz="2400" b="1">
                <a:solidFill>
                  <a:srgbClr val="FFFF66"/>
                </a:solidFill>
                <a:latin typeface="OCR A Extended" pitchFamily="50" charset="0"/>
              </a:rPr>
              <a:t>Matt McLaughlin</a:t>
            </a:r>
          </a:p>
          <a:p>
            <a:pPr lvl="1">
              <a:buFontTx/>
              <a:buChar char="•"/>
            </a:pPr>
            <a:r>
              <a:rPr lang="en-US" sz="2400" b="1">
                <a:solidFill>
                  <a:srgbClr val="FFFF66"/>
                </a:solidFill>
                <a:latin typeface="OCR A Extended" pitchFamily="50" charset="0"/>
              </a:rPr>
              <a:t>Larry Channel</a:t>
            </a:r>
          </a:p>
          <a:p>
            <a:pPr lvl="1">
              <a:buFontTx/>
              <a:buChar char="•"/>
            </a:pPr>
            <a:r>
              <a:rPr lang="en-US" sz="2400" b="1">
                <a:solidFill>
                  <a:srgbClr val="FFFF66"/>
                </a:solidFill>
                <a:latin typeface="OCR A Extended" pitchFamily="50" charset="0"/>
              </a:rPr>
              <a:t>Bruce Bodner</a:t>
            </a:r>
          </a:p>
          <a:p>
            <a:pPr lvl="1">
              <a:buFontTx/>
              <a:buChar char="•"/>
            </a:pPr>
            <a:r>
              <a:rPr lang="en-US" sz="2400" b="1">
                <a:solidFill>
                  <a:srgbClr val="FFFF66"/>
                </a:solidFill>
                <a:latin typeface="OCR A Extended" pitchFamily="50" charset="0"/>
              </a:rPr>
              <a:t>Ron Repinski</a:t>
            </a:r>
          </a:p>
          <a:p>
            <a:pPr lvl="1">
              <a:buFontTx/>
              <a:buChar char="•"/>
            </a:pPr>
            <a:endParaRPr lang="en-US" sz="2400" b="1">
              <a:solidFill>
                <a:srgbClr val="FFFF66"/>
              </a:solidFill>
              <a:latin typeface="OCR A Extended" pitchFamily="50" charset="0"/>
            </a:endParaRPr>
          </a:p>
        </p:txBody>
      </p:sp>
      <p:pic>
        <p:nvPicPr>
          <p:cNvPr id="5127" name="Picture 7" descr="BBAA-cleaned"/>
          <p:cNvPicPr>
            <a:picLocks noChangeAspect="1" noChangeArrowheads="1"/>
          </p:cNvPicPr>
          <p:nvPr/>
        </p:nvPicPr>
        <p:blipFill>
          <a:blip r:embed="rId4"/>
          <a:srcRect/>
          <a:stretch>
            <a:fillRect/>
          </a:stretch>
        </p:blipFill>
        <p:spPr bwMode="auto">
          <a:xfrm>
            <a:off x="5378450" y="3025775"/>
            <a:ext cx="3429000" cy="3295650"/>
          </a:xfrm>
          <a:prstGeom prst="rect">
            <a:avLst/>
          </a:prstGeom>
          <a:noFill/>
          <a:ln w="9525">
            <a:noFill/>
            <a:miter lim="800000"/>
            <a:headEnd/>
            <a:tailEnd/>
          </a:ln>
        </p:spPr>
      </p:pic>
      <p:pic>
        <p:nvPicPr>
          <p:cNvPr id="5128" name="Picture 8" descr="solarsysamb"/>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54050" y="1066800"/>
            <a:ext cx="1498600" cy="149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5124"/>
                                        </p:tgtEl>
                                        <p:attrNameLst>
                                          <p:attrName>style.visibility</p:attrName>
                                        </p:attrNameLst>
                                      </p:cBhvr>
                                      <p:to>
                                        <p:strVal val="visible"/>
                                      </p:to>
                                    </p:set>
                                    <p:anim calcmode="discrete" valueType="clr">
                                      <p:cBhvr override="childStyle">
                                        <p:cTn id="7" dur="80"/>
                                        <p:tgtEl>
                                          <p:spTgt spid="512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4"/>
                                        </p:tgtEl>
                                        <p:attrNameLst>
                                          <p:attrName>fillcolor</p:attrName>
                                        </p:attrNameLst>
                                      </p:cBhvr>
                                      <p:tavLst>
                                        <p:tav tm="0">
                                          <p:val>
                                            <p:clrVal>
                                              <a:schemeClr val="accent2"/>
                                            </p:clrVal>
                                          </p:val>
                                        </p:tav>
                                        <p:tav tm="50000">
                                          <p:val>
                                            <p:clrVal>
                                              <a:schemeClr val="hlink"/>
                                            </p:clrVal>
                                          </p:val>
                                        </p:tav>
                                      </p:tavLst>
                                    </p:anim>
                                    <p:set>
                                      <p:cBhvr>
                                        <p:cTn id="9" dur="80"/>
                                        <p:tgtEl>
                                          <p:spTgt spid="5124"/>
                                        </p:tgtEl>
                                        <p:attrNameLst>
                                          <p:attrName>fill.type</p:attrName>
                                        </p:attrNameLst>
                                      </p:cBhvr>
                                      <p:to>
                                        <p:strVal val="solid"/>
                                      </p:to>
                                    </p:set>
                                  </p:childTnLst>
                                </p:cTn>
                              </p:par>
                            </p:childTnLst>
                          </p:cTn>
                        </p:par>
                        <p:par>
                          <p:cTn id="10" fill="hold">
                            <p:stCondLst>
                              <p:cond delay="5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126"/>
                                        </p:tgtEl>
                                        <p:attrNameLst>
                                          <p:attrName>style.visibility</p:attrName>
                                        </p:attrNameLst>
                                      </p:cBhvr>
                                      <p:to>
                                        <p:strVal val="visible"/>
                                      </p:to>
                                    </p:set>
                                    <p:anim calcmode="discrete" valueType="clr">
                                      <p:cBhvr override="childStyle">
                                        <p:cTn id="13" dur="80"/>
                                        <p:tgtEl>
                                          <p:spTgt spid="512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126"/>
                                        </p:tgtEl>
                                        <p:attrNameLst>
                                          <p:attrName>fillcolor</p:attrName>
                                        </p:attrNameLst>
                                      </p:cBhvr>
                                      <p:tavLst>
                                        <p:tav tm="0">
                                          <p:val>
                                            <p:clrVal>
                                              <a:schemeClr val="accent2"/>
                                            </p:clrVal>
                                          </p:val>
                                        </p:tav>
                                        <p:tav tm="50000">
                                          <p:val>
                                            <p:clrVal>
                                              <a:schemeClr val="hlink"/>
                                            </p:clrVal>
                                          </p:val>
                                        </p:tav>
                                      </p:tavLst>
                                    </p:anim>
                                    <p:set>
                                      <p:cBhvr>
                                        <p:cTn id="15" dur="80"/>
                                        <p:tgtEl>
                                          <p:spTgt spid="512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656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66563" name="Picture 3" descr="galcenter_vis"/>
          <p:cNvPicPr>
            <a:picLocks noChangeAspect="1" noChangeArrowheads="1"/>
          </p:cNvPicPr>
          <p:nvPr/>
        </p:nvPicPr>
        <p:blipFill>
          <a:blip r:embed="rId4">
            <a:lum bright="-38000" contrast="-80000"/>
          </a:blip>
          <a:srcRect/>
          <a:stretch>
            <a:fillRect/>
          </a:stretch>
        </p:blipFill>
        <p:spPr bwMode="auto">
          <a:xfrm>
            <a:off x="3535363" y="1123950"/>
            <a:ext cx="5241925" cy="5127625"/>
          </a:xfrm>
          <a:prstGeom prst="rect">
            <a:avLst/>
          </a:prstGeom>
          <a:noFill/>
          <a:ln w="9525">
            <a:noFill/>
            <a:miter lim="800000"/>
            <a:headEnd/>
            <a:tailEnd/>
          </a:ln>
        </p:spPr>
      </p:pic>
      <p:sp>
        <p:nvSpPr>
          <p:cNvPr id="66564" name="Rectangle 4"/>
          <p:cNvSpPr>
            <a:spLocks noChangeArrowheads="1"/>
          </p:cNvSpPr>
          <p:nvPr/>
        </p:nvSpPr>
        <p:spPr bwMode="auto">
          <a:xfrm>
            <a:off x="3535363" y="2154238"/>
            <a:ext cx="5184775" cy="1552575"/>
          </a:xfrm>
          <a:prstGeom prst="rect">
            <a:avLst/>
          </a:prstGeom>
          <a:noFill/>
          <a:ln w="9525">
            <a:noFill/>
            <a:miter lim="800000"/>
            <a:headEnd/>
            <a:tailEnd/>
          </a:ln>
          <a:effectLst/>
        </p:spPr>
        <p:txBody>
          <a:bodyPr anchor="ctr">
            <a:spAutoFit/>
          </a:bodyPr>
          <a:lstStyle/>
          <a:p>
            <a:pPr>
              <a:buFontTx/>
              <a:buChar char="•"/>
            </a:pPr>
            <a:r>
              <a:rPr lang="en-US" sz="2400" b="1">
                <a:solidFill>
                  <a:schemeClr val="bg1"/>
                </a:solidFill>
                <a:latin typeface="OCR A Extended" pitchFamily="50" charset="0"/>
              </a:rPr>
              <a:t>Star lore</a:t>
            </a:r>
          </a:p>
          <a:p>
            <a:pPr>
              <a:buFontTx/>
              <a:buChar char="•"/>
            </a:pPr>
            <a:r>
              <a:rPr lang="en-US" sz="2400" b="1">
                <a:solidFill>
                  <a:schemeClr val="bg1"/>
                </a:solidFill>
                <a:latin typeface="OCR A Extended" pitchFamily="50" charset="0"/>
              </a:rPr>
              <a:t>~20 minute presentation</a:t>
            </a:r>
          </a:p>
          <a:p>
            <a:pPr>
              <a:buFontTx/>
              <a:buChar char="•"/>
            </a:pPr>
            <a:r>
              <a:rPr lang="en-US" sz="2400" b="1">
                <a:solidFill>
                  <a:schemeClr val="bg1"/>
                </a:solidFill>
                <a:latin typeface="OCR A Extended" pitchFamily="50" charset="0"/>
              </a:rPr>
              <a:t>Guided tour of the sky</a:t>
            </a:r>
          </a:p>
          <a:p>
            <a:pPr>
              <a:buFontTx/>
              <a:buChar char="•"/>
            </a:pPr>
            <a:r>
              <a:rPr lang="en-US" sz="2400" b="1">
                <a:solidFill>
                  <a:schemeClr val="bg1"/>
                </a:solidFill>
                <a:latin typeface="OCR A Extended" pitchFamily="50" charset="0"/>
              </a:rPr>
              <a:t>Telescope viewing</a:t>
            </a:r>
          </a:p>
        </p:txBody>
      </p:sp>
      <p:sp>
        <p:nvSpPr>
          <p:cNvPr id="66565" name="Text Box 5"/>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6566" name="Picture 6"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
        <p:nvSpPr>
          <p:cNvPr id="66567" name="Text Box 7"/>
          <p:cNvSpPr txBox="1">
            <a:spLocks noChangeArrowheads="1"/>
          </p:cNvSpPr>
          <p:nvPr/>
        </p:nvSpPr>
        <p:spPr bwMode="auto">
          <a:xfrm>
            <a:off x="685800" y="228600"/>
            <a:ext cx="36830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Tonight's Agenda...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6567"/>
                                        </p:tgtEl>
                                        <p:attrNameLst>
                                          <p:attrName>style.visibility</p:attrName>
                                        </p:attrNameLst>
                                      </p:cBhvr>
                                      <p:to>
                                        <p:strVal val="visible"/>
                                      </p:to>
                                    </p:set>
                                    <p:anim calcmode="discrete" valueType="clr">
                                      <p:cBhvr override="childStyle">
                                        <p:cTn id="7" dur="80"/>
                                        <p:tgtEl>
                                          <p:spTgt spid="6656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6567"/>
                                        </p:tgtEl>
                                        <p:attrNameLst>
                                          <p:attrName>fillcolor</p:attrName>
                                        </p:attrNameLst>
                                      </p:cBhvr>
                                      <p:tavLst>
                                        <p:tav tm="0">
                                          <p:val>
                                            <p:clrVal>
                                              <a:schemeClr val="accent2"/>
                                            </p:clrVal>
                                          </p:val>
                                        </p:tav>
                                        <p:tav tm="50000">
                                          <p:val>
                                            <p:clrVal>
                                              <a:schemeClr val="hlink"/>
                                            </p:clrVal>
                                          </p:val>
                                        </p:tav>
                                      </p:tavLst>
                                    </p:anim>
                                    <p:set>
                                      <p:cBhvr>
                                        <p:cTn id="9" dur="80"/>
                                        <p:tgtEl>
                                          <p:spTgt spid="6656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6564"/>
                                        </p:tgtEl>
                                        <p:attrNameLst>
                                          <p:attrName>style.visibility</p:attrName>
                                        </p:attrNameLst>
                                      </p:cBhvr>
                                      <p:to>
                                        <p:strVal val="visible"/>
                                      </p:to>
                                    </p:set>
                                    <p:anim calcmode="discrete" valueType="clr">
                                      <p:cBhvr override="childStyle">
                                        <p:cTn id="14" dur="80"/>
                                        <p:tgtEl>
                                          <p:spTgt spid="66564"/>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6564"/>
                                        </p:tgtEl>
                                        <p:attrNameLst>
                                          <p:attrName>fillcolor</p:attrName>
                                        </p:attrNameLst>
                                      </p:cBhvr>
                                      <p:tavLst>
                                        <p:tav tm="0">
                                          <p:val>
                                            <p:clrVal>
                                              <a:schemeClr val="accent2"/>
                                            </p:clrVal>
                                          </p:val>
                                        </p:tav>
                                        <p:tav tm="50000">
                                          <p:val>
                                            <p:clrVal>
                                              <a:schemeClr val="hlink"/>
                                            </p:clrVal>
                                          </p:val>
                                        </p:tav>
                                      </p:tavLst>
                                    </p:anim>
                                    <p:set>
                                      <p:cBhvr>
                                        <p:cTn id="16" dur="80"/>
                                        <p:tgtEl>
                                          <p:spTgt spid="6656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4" grpId="0"/>
      <p:bldP spid="6656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152" name="Text Box 8"/>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153" name="Picture 9"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Star lore...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758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67587" name="Picture 3" descr="galcenter_vis"/>
          <p:cNvPicPr>
            <a:picLocks noChangeAspect="1" noChangeArrowheads="1"/>
          </p:cNvPicPr>
          <p:nvPr/>
        </p:nvPicPr>
        <p:blipFill>
          <a:blip r:embed="rId4">
            <a:lum bright="-38000" contrast="-80000"/>
          </a:blip>
          <a:srcRect/>
          <a:stretch>
            <a:fillRect/>
          </a:stretch>
        </p:blipFill>
        <p:spPr bwMode="auto">
          <a:xfrm>
            <a:off x="3535363" y="1182688"/>
            <a:ext cx="5241925" cy="3571875"/>
          </a:xfrm>
          <a:prstGeom prst="rect">
            <a:avLst/>
          </a:prstGeom>
          <a:noFill/>
          <a:ln w="9525">
            <a:noFill/>
            <a:miter lim="800000"/>
            <a:headEnd/>
            <a:tailEnd/>
          </a:ln>
        </p:spPr>
      </p:pic>
      <p:sp>
        <p:nvSpPr>
          <p:cNvPr id="67588" name="Rectangle 4"/>
          <p:cNvSpPr>
            <a:spLocks noChangeArrowheads="1"/>
          </p:cNvSpPr>
          <p:nvPr/>
        </p:nvSpPr>
        <p:spPr bwMode="auto">
          <a:xfrm>
            <a:off x="3535363" y="1789113"/>
            <a:ext cx="5184775" cy="2282825"/>
          </a:xfrm>
          <a:prstGeom prst="rect">
            <a:avLst/>
          </a:prstGeom>
          <a:noFill/>
          <a:ln w="9525">
            <a:noFill/>
            <a:miter lim="800000"/>
            <a:headEnd/>
            <a:tailEnd/>
          </a:ln>
          <a:effectLst/>
        </p:spPr>
        <p:txBody>
          <a:bodyPr anchor="ctr">
            <a:spAutoFit/>
          </a:bodyPr>
          <a:lstStyle/>
          <a:p>
            <a:r>
              <a:rPr lang="en-US" sz="2400" b="1">
                <a:solidFill>
                  <a:schemeClr val="bg1"/>
                </a:solidFill>
                <a:latin typeface="OCR A Extended" pitchFamily="50" charset="0"/>
              </a:rPr>
              <a:t>We are ordinary people with a love of the heavens. We contribute to science thru discovery, study and by sharing information with others.</a:t>
            </a:r>
          </a:p>
        </p:txBody>
      </p:sp>
      <p:sp>
        <p:nvSpPr>
          <p:cNvPr id="67589" name="Text Box 5"/>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7590" name="Picture 6"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
        <p:nvSpPr>
          <p:cNvPr id="67591" name="Text Box 7"/>
          <p:cNvSpPr txBox="1">
            <a:spLocks noChangeArrowheads="1"/>
          </p:cNvSpPr>
          <p:nvPr/>
        </p:nvSpPr>
        <p:spPr bwMode="auto">
          <a:xfrm>
            <a:off x="685800" y="228600"/>
            <a:ext cx="42354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Amateur Astronomers...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7591"/>
                                        </p:tgtEl>
                                        <p:attrNameLst>
                                          <p:attrName>style.visibility</p:attrName>
                                        </p:attrNameLst>
                                      </p:cBhvr>
                                      <p:to>
                                        <p:strVal val="visible"/>
                                      </p:to>
                                    </p:set>
                                    <p:anim calcmode="discrete" valueType="clr">
                                      <p:cBhvr override="childStyle">
                                        <p:cTn id="7" dur="80"/>
                                        <p:tgtEl>
                                          <p:spTgt spid="6759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7591"/>
                                        </p:tgtEl>
                                        <p:attrNameLst>
                                          <p:attrName>fillcolor</p:attrName>
                                        </p:attrNameLst>
                                      </p:cBhvr>
                                      <p:tavLst>
                                        <p:tav tm="0">
                                          <p:val>
                                            <p:clrVal>
                                              <a:schemeClr val="accent2"/>
                                            </p:clrVal>
                                          </p:val>
                                        </p:tav>
                                        <p:tav tm="50000">
                                          <p:val>
                                            <p:clrVal>
                                              <a:schemeClr val="hlink"/>
                                            </p:clrVal>
                                          </p:val>
                                        </p:tav>
                                      </p:tavLst>
                                    </p:anim>
                                    <p:set>
                                      <p:cBhvr>
                                        <p:cTn id="9" dur="80"/>
                                        <p:tgtEl>
                                          <p:spTgt spid="6759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7588"/>
                                        </p:tgtEl>
                                        <p:attrNameLst>
                                          <p:attrName>style.visibility</p:attrName>
                                        </p:attrNameLst>
                                      </p:cBhvr>
                                      <p:to>
                                        <p:strVal val="visible"/>
                                      </p:to>
                                    </p:set>
                                    <p:anim calcmode="discrete" valueType="clr">
                                      <p:cBhvr override="childStyle">
                                        <p:cTn id="14" dur="80"/>
                                        <p:tgtEl>
                                          <p:spTgt spid="67588"/>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7588"/>
                                        </p:tgtEl>
                                        <p:attrNameLst>
                                          <p:attrName>fillcolor</p:attrName>
                                        </p:attrNameLst>
                                      </p:cBhvr>
                                      <p:tavLst>
                                        <p:tav tm="0">
                                          <p:val>
                                            <p:clrVal>
                                              <a:schemeClr val="accent2"/>
                                            </p:clrVal>
                                          </p:val>
                                        </p:tav>
                                        <p:tav tm="50000">
                                          <p:val>
                                            <p:clrVal>
                                              <a:schemeClr val="hlink"/>
                                            </p:clrVal>
                                          </p:val>
                                        </p:tav>
                                      </p:tavLst>
                                    </p:anim>
                                    <p:set>
                                      <p:cBhvr>
                                        <p:cTn id="16" dur="80"/>
                                        <p:tgtEl>
                                          <p:spTgt spid="6758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p:bldP spid="675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596900" y="152400"/>
            <a:ext cx="8353425" cy="511175"/>
          </a:xfrm>
          <a:noFill/>
          <a:ln/>
        </p:spPr>
        <p:txBody>
          <a:bodyPr lIns="92075" tIns="46038" rIns="92075" bIns="46038"/>
          <a:lstStyle/>
          <a:p>
            <a:r>
              <a:rPr lang="en-US" sz="4000">
                <a:solidFill>
                  <a:srgbClr val="FFFF00"/>
                </a:solidFill>
                <a:latin typeface="Bermuda Solid" pitchFamily="2" charset="0"/>
              </a:rPr>
              <a:t>Science is </a:t>
            </a:r>
            <a:r>
              <a:rPr lang="en-US" sz="4000" u="sng">
                <a:solidFill>
                  <a:srgbClr val="FFFF00"/>
                </a:solidFill>
                <a:latin typeface="Bermuda Solid" pitchFamily="2" charset="0"/>
              </a:rPr>
              <a:t>BORING</a:t>
            </a:r>
            <a:r>
              <a:rPr lang="en-US" sz="4000">
                <a:solidFill>
                  <a:srgbClr val="FFFF00"/>
                </a:solidFill>
                <a:latin typeface="Bermuda Solid" pitchFamily="2" charset="0"/>
              </a:rPr>
              <a:t>!</a:t>
            </a:r>
          </a:p>
        </p:txBody>
      </p:sp>
      <p:sp>
        <p:nvSpPr>
          <p:cNvPr id="51203" name="Rectangle 3"/>
          <p:cNvSpPr>
            <a:spLocks noGrp="1" noChangeArrowheads="1"/>
          </p:cNvSpPr>
          <p:nvPr>
            <p:ph type="subTitle" idx="1"/>
          </p:nvPr>
        </p:nvSpPr>
        <p:spPr>
          <a:noFill/>
          <a:ln/>
        </p:spPr>
        <p:txBody>
          <a:bodyPr lIns="92075" tIns="46038" rIns="92075" bIns="46038"/>
          <a:lstStyle/>
          <a:p>
            <a:pPr marL="342900" indent="-342900"/>
            <a:endParaRPr lang="en-US"/>
          </a:p>
          <a:p>
            <a:pPr marL="342900" indent="-342900"/>
            <a:endParaRPr lang="en-US"/>
          </a:p>
        </p:txBody>
      </p:sp>
      <p:pic>
        <p:nvPicPr>
          <p:cNvPr id="51204" name="Picture 4" descr="bored-girl 270x400"/>
          <p:cNvPicPr>
            <a:picLocks noChangeAspect="1" noChangeArrowheads="1"/>
          </p:cNvPicPr>
          <p:nvPr/>
        </p:nvPicPr>
        <p:blipFill>
          <a:blip r:embed="rId4"/>
          <a:srcRect r="8475" b="6667"/>
          <a:stretch>
            <a:fillRect/>
          </a:stretch>
        </p:blipFill>
        <p:spPr bwMode="auto">
          <a:xfrm>
            <a:off x="2786063" y="1066800"/>
            <a:ext cx="4056062" cy="5257800"/>
          </a:xfrm>
          <a:prstGeom prst="rect">
            <a:avLst/>
          </a:prstGeom>
          <a:solidFill>
            <a:schemeClr val="bg1"/>
          </a:solidFill>
        </p:spPr>
      </p:pic>
      <p:pic>
        <p:nvPicPr>
          <p:cNvPr id="51205" name="Picture 5">
            <a:hlinkClick r:id="" action="ppaction://media"/>
          </p:cNvPr>
          <p:cNvPicPr>
            <a:picLocks noRot="1" noChangeAspect="1" noChangeArrowheads="1"/>
          </p:cNvPicPr>
          <p:nvPr>
            <a:wavAudioFile r:embed="rId1" name="snore2.wav"/>
          </p:nvPr>
        </p:nvPicPr>
        <p:blipFill>
          <a:blip r:embed="rId5"/>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 fill="hold"/>
                                        <p:tgtEl>
                                          <p:spTgt spid="5120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3000" fill="hold" display="0">
                  <p:stCondLst>
                    <p:cond delay="indefinite"/>
                  </p:stCondLst>
                  <p:endCondLst>
                    <p:cond evt="onPrev" delay="0">
                      <p:tgtEl>
                        <p:sldTgt/>
                      </p:tgtEl>
                    </p:cond>
                    <p:cond evt="onStopAudio" delay="0">
                      <p:tgtEl>
                        <p:sldTgt/>
                      </p:tgtEl>
                    </p:cond>
                  </p:endCondLst>
                </p:cTn>
                <p:tgtEl>
                  <p:spTgt spid="5120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Smiling boy (cropped)"/>
          <p:cNvPicPr>
            <a:picLocks noChangeAspect="1" noChangeArrowheads="1"/>
          </p:cNvPicPr>
          <p:nvPr>
            <p:ph idx="1"/>
          </p:nvPr>
        </p:nvPicPr>
        <p:blipFill>
          <a:blip r:embed="rId4"/>
          <a:srcRect b="5487"/>
          <a:stretch>
            <a:fillRect/>
          </a:stretch>
        </p:blipFill>
        <p:spPr>
          <a:xfrm>
            <a:off x="2439988" y="1009650"/>
            <a:ext cx="4486275" cy="5241925"/>
          </a:xfrm>
          <a:noFill/>
          <a:ln/>
        </p:spPr>
      </p:pic>
      <p:sp>
        <p:nvSpPr>
          <p:cNvPr id="52227" name="Rectangle 3"/>
          <p:cNvSpPr>
            <a:spLocks noGrp="1" noChangeArrowheads="1"/>
          </p:cNvSpPr>
          <p:nvPr>
            <p:ph type="title"/>
          </p:nvPr>
        </p:nvSpPr>
        <p:spPr>
          <a:xfrm>
            <a:off x="539750" y="52388"/>
            <a:ext cx="8604250" cy="762000"/>
          </a:xfrm>
          <a:noFill/>
        </p:spPr>
        <p:txBody>
          <a:bodyPr>
            <a:spAutoFit/>
          </a:bodyPr>
          <a:lstStyle/>
          <a:p>
            <a:r>
              <a:rPr lang="en-US">
                <a:solidFill>
                  <a:srgbClr val="FFFF00"/>
                </a:solidFill>
              </a:rPr>
              <a:t>Science is </a:t>
            </a:r>
            <a:r>
              <a:rPr lang="en-US" b="1" i="1">
                <a:solidFill>
                  <a:srgbClr val="FFFF00"/>
                </a:solidFill>
              </a:rPr>
              <a:t>FUN!!</a:t>
            </a:r>
          </a:p>
        </p:txBody>
      </p:sp>
      <p:pic>
        <p:nvPicPr>
          <p:cNvPr id="52228" name="Picture 4">
            <a:hlinkClick r:id="" action="ppaction://media"/>
          </p:cNvPr>
          <p:cNvPicPr>
            <a:picLocks noRot="1" noChangeAspect="1" noChangeArrowheads="1"/>
          </p:cNvPicPr>
          <p:nvPr>
            <a:wavAudioFile r:embed="rId1" name="kidscheer.wav"/>
          </p:nvPr>
        </p:nvPicPr>
        <p:blipFill>
          <a:blip r:embed="rId5"/>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2000" fill="hold"/>
                                        <p:tgtEl>
                                          <p:spTgt spid="52227"/>
                                        </p:tgtEl>
                                        <p:attrNameLst>
                                          <p:attrName>r</p:attrName>
                                        </p:attrNameLst>
                                      </p:cBhvr>
                                    </p:animRot>
                                  </p:childTnLst>
                                </p:cTn>
                              </p:par>
                              <p:par>
                                <p:cTn id="7" presetID="1" presetClass="mediacall" presetSubtype="0" fill="hold" nodeType="withEffect">
                                  <p:stCondLst>
                                    <p:cond delay="0"/>
                                  </p:stCondLst>
                                  <p:childTnLst>
                                    <p:cmd type="call" cmd="playFrom(0.0)">
                                      <p:cBhvr>
                                        <p:cTn id="8" dur="1" fill="hold"/>
                                        <p:tgtEl>
                                          <p:spTgt spid="52228"/>
                                        </p:tgtEl>
                                      </p:cBhvr>
                                    </p:cmd>
                                  </p:childTnLst>
                                </p:cTn>
                              </p:par>
                            </p:childTnLst>
                          </p:cTn>
                        </p:par>
                        <p:par>
                          <p:cTn id="9" fill="hold">
                            <p:stCondLst>
                              <p:cond delay="2000"/>
                            </p:stCondLst>
                            <p:childTnLst>
                              <p:par>
                                <p:cTn id="10" presetID="10" presetClass="emph" presetSubtype="0" repeatCount="8000" fill="remove" grpId="1" nodeType="afterEffect">
                                  <p:stCondLst>
                                    <p:cond delay="0"/>
                                  </p:stCondLst>
                                  <p:childTnLst>
                                    <p:anim calcmode="discrete" valueType="str">
                                      <p:cBhvr override="childStyle">
                                        <p:cTn id="11" dur="500" fill="hold"/>
                                        <p:tgtEl>
                                          <p:spTgt spid="5222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2" repeatCount="2000" fill="hold" display="0">
                  <p:stCondLst>
                    <p:cond delay="indefinite"/>
                  </p:stCondLst>
                  <p:endCondLst>
                    <p:cond evt="onPrev" delay="0">
                      <p:tgtEl>
                        <p:sldTgt/>
                      </p:tgtEl>
                    </p:cond>
                    <p:cond evt="onStopAudio" delay="0">
                      <p:tgtEl>
                        <p:sldTgt/>
                      </p:tgtEl>
                    </p:cond>
                  </p:endCondLst>
                </p:cTn>
                <p:tgtEl>
                  <p:spTgt spid="52228"/>
                </p:tgtEl>
              </p:cMediaNode>
            </p:audio>
          </p:childTnLst>
        </p:cTn>
      </p:par>
    </p:tnLst>
    <p:bldLst>
      <p:bldP spid="52227" grpId="0"/>
      <p:bldP spid="5222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0"/>
            <a:ext cx="8686800" cy="849313"/>
          </a:xfrm>
        </p:spPr>
        <p:txBody>
          <a:bodyPr/>
          <a:lstStyle/>
          <a:p>
            <a:r>
              <a:rPr lang="en-US" sz="3200">
                <a:solidFill>
                  <a:srgbClr val="FFFF66"/>
                </a:solidFill>
              </a:rPr>
              <a:t>Out of this World Fun for Kids</a:t>
            </a:r>
            <a:r>
              <a:rPr lang="en-US" sz="2400">
                <a:solidFill>
                  <a:srgbClr val="FFFF66"/>
                </a:solidFill>
              </a:rPr>
              <a:t> </a:t>
            </a:r>
          </a:p>
        </p:txBody>
      </p:sp>
      <p:sp>
        <p:nvSpPr>
          <p:cNvPr id="65539" name="Rectangle 3"/>
          <p:cNvSpPr>
            <a:spLocks noGrp="1" noChangeArrowheads="1"/>
          </p:cNvSpPr>
          <p:nvPr>
            <p:ph type="body" idx="1"/>
          </p:nvPr>
        </p:nvSpPr>
        <p:spPr>
          <a:xfrm>
            <a:off x="539750" y="4005263"/>
            <a:ext cx="8229600" cy="2106612"/>
          </a:xfrm>
        </p:spPr>
        <p:txBody>
          <a:bodyPr/>
          <a:lstStyle/>
          <a:p>
            <a:r>
              <a:rPr lang="en-US">
                <a:hlinkClick r:id="rId3"/>
              </a:rPr>
              <a:t>http://www.nasa.gov/audience/forkids/kidsclub/flash/index.html</a:t>
            </a:r>
            <a:endParaRPr lang="en-US"/>
          </a:p>
          <a:p>
            <a:pPr>
              <a:buFontTx/>
              <a:buNone/>
            </a:pPr>
            <a:r>
              <a:rPr lang="en-US">
                <a:solidFill>
                  <a:srgbClr val="FF0000"/>
                </a:solidFill>
              </a:rPr>
              <a:t>	http://spaceplace.nasa.gov/en/kids/</a:t>
            </a:r>
          </a:p>
        </p:txBody>
      </p:sp>
      <p:sp>
        <p:nvSpPr>
          <p:cNvPr id="65540" name="Text Box 4"/>
          <p:cNvSpPr txBox="1">
            <a:spLocks noChangeArrowheads="1"/>
          </p:cNvSpPr>
          <p:nvPr/>
        </p:nvSpPr>
        <p:spPr bwMode="auto">
          <a:xfrm>
            <a:off x="1000125" y="1296988"/>
            <a:ext cx="7777163" cy="1792287"/>
          </a:xfrm>
          <a:prstGeom prst="rect">
            <a:avLst/>
          </a:prstGeom>
          <a:noFill/>
          <a:ln w="9525">
            <a:noFill/>
            <a:miter lim="800000"/>
            <a:headEnd/>
            <a:tailEnd/>
          </a:ln>
          <a:effectLst/>
        </p:spPr>
        <p:txBody>
          <a:bodyPr>
            <a:spAutoFit/>
          </a:bodyPr>
          <a:lstStyle/>
          <a:p>
            <a:pPr algn="ctr">
              <a:spcBef>
                <a:spcPct val="50000"/>
              </a:spcBef>
            </a:pPr>
            <a:r>
              <a:rPr lang="en-US" sz="2800">
                <a:solidFill>
                  <a:srgbClr val="FF3399"/>
                </a:solidFill>
              </a:rPr>
              <a:t>A kid-friendly (and parent-friendly) Web site by NASA</a:t>
            </a:r>
          </a:p>
          <a:p>
            <a:pPr algn="ctr">
              <a:spcBef>
                <a:spcPct val="50000"/>
              </a:spcBef>
            </a:pPr>
            <a:endParaRPr lang="en-US" sz="900">
              <a:solidFill>
                <a:srgbClr val="FF3399"/>
              </a:solidFill>
            </a:endParaRPr>
          </a:p>
          <a:p>
            <a:pPr algn="ctr">
              <a:spcBef>
                <a:spcPct val="50000"/>
              </a:spcBef>
            </a:pPr>
            <a:r>
              <a:rPr lang="en-US" sz="2800">
                <a:solidFill>
                  <a:srgbClr val="FF3399"/>
                </a:solidFill>
              </a:rPr>
              <a:t>FUN learning about Space and Exploration!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rrowheads="1"/>
          </p:cNvPicPr>
          <p:nvPr/>
        </p:nvPicPr>
        <p:blipFill>
          <a:blip r:embed="rId3"/>
          <a:srcRect/>
          <a:stretch>
            <a:fillRect/>
          </a:stretch>
        </p:blipFill>
        <p:spPr bwMode="auto">
          <a:xfrm>
            <a:off x="596900" y="952500"/>
            <a:ext cx="8180388" cy="5356225"/>
          </a:xfrm>
          <a:prstGeom prst="rect">
            <a:avLst/>
          </a:prstGeom>
          <a:noFill/>
          <a:ln w="9525">
            <a:noFill/>
            <a:miter lim="800000"/>
            <a:headEnd/>
            <a:tailEnd/>
          </a:ln>
          <a:effectLst/>
        </p:spPr>
      </p:pic>
      <p:sp>
        <p:nvSpPr>
          <p:cNvPr id="54274" name="Rectangle 2"/>
          <p:cNvSpPr>
            <a:spLocks noGrp="1" noChangeArrowheads="1"/>
          </p:cNvSpPr>
          <p:nvPr>
            <p:ph type="title"/>
          </p:nvPr>
        </p:nvSpPr>
        <p:spPr>
          <a:xfrm>
            <a:off x="596900" y="203200"/>
            <a:ext cx="8547100" cy="517525"/>
          </a:xfrm>
          <a:noFill/>
          <a:ln/>
        </p:spPr>
        <p:txBody>
          <a:bodyPr lIns="92075" tIns="46038" rIns="92075" bIns="46038"/>
          <a:lstStyle/>
          <a:p>
            <a:r>
              <a:rPr lang="en-US" sz="4000">
                <a:solidFill>
                  <a:schemeClr val="bg1"/>
                </a:solidFill>
              </a:rPr>
              <a:t>Why can’t I see any </a:t>
            </a:r>
            <a:r>
              <a:rPr lang="en-US" sz="4000" i="1">
                <a:solidFill>
                  <a:schemeClr val="bg1"/>
                </a:solidFill>
              </a:rPr>
              <a:t>stars</a:t>
            </a:r>
            <a:r>
              <a:rPr lang="en-US" sz="4000">
                <a:solidFill>
                  <a:schemeClr val="bg1"/>
                </a:solidFill>
              </a:rPr>
              <a:t>?</a:t>
            </a:r>
          </a:p>
        </p:txBody>
      </p:sp>
      <p:sp>
        <p:nvSpPr>
          <p:cNvPr id="54276" name="Rectangle 4"/>
          <p:cNvSpPr>
            <a:spLocks noChangeArrowheads="1"/>
          </p:cNvSpPr>
          <p:nvPr/>
        </p:nvSpPr>
        <p:spPr bwMode="auto">
          <a:xfrm>
            <a:off x="769938" y="1239838"/>
            <a:ext cx="2995612" cy="823912"/>
          </a:xfrm>
          <a:prstGeom prst="rect">
            <a:avLst/>
          </a:prstGeom>
          <a:noFill/>
          <a:ln w="9525">
            <a:noFill/>
            <a:miter lim="800000"/>
            <a:headEnd/>
            <a:tailEnd/>
          </a:ln>
          <a:effectLst/>
        </p:spPr>
        <p:txBody>
          <a:bodyPr wrap="none" lIns="92075" tIns="46038" rIns="92075" bIns="46038">
            <a:spAutoFit/>
          </a:bodyPr>
          <a:lstStyle/>
          <a:p>
            <a:pPr eaLnBrk="0" hangingPunct="0"/>
            <a:r>
              <a:rPr lang="en-US" sz="4800">
                <a:solidFill>
                  <a:schemeClr val="bg1"/>
                </a:solidFill>
                <a:latin typeface="Times New Roman" pitchFamily="18" charset="0"/>
              </a:rPr>
              <a:t>Sky Glow!</a:t>
            </a:r>
            <a:r>
              <a:rPr lang="en-US" sz="2400">
                <a:solidFill>
                  <a:schemeClr val="bg1"/>
                </a:solidFill>
                <a:latin typeface="Times New Roman" pitchFamily="18" charset="0"/>
              </a:rPr>
              <a:t>  </a:t>
            </a:r>
          </a:p>
        </p:txBody>
      </p:sp>
      <p:sp>
        <p:nvSpPr>
          <p:cNvPr id="54277" name="Rectangle 5"/>
          <p:cNvSpPr>
            <a:spLocks noChangeArrowheads="1"/>
          </p:cNvSpPr>
          <p:nvPr/>
        </p:nvSpPr>
        <p:spPr bwMode="auto">
          <a:xfrm>
            <a:off x="4419600" y="1676400"/>
            <a:ext cx="4191000" cy="1617663"/>
          </a:xfrm>
          <a:prstGeom prst="rect">
            <a:avLst/>
          </a:prstGeom>
          <a:noFill/>
          <a:ln w="9525">
            <a:noFill/>
            <a:miter lim="800000"/>
            <a:headEnd/>
            <a:tailEnd/>
          </a:ln>
          <a:effectLst/>
        </p:spPr>
        <p:txBody>
          <a:bodyPr lIns="92075" tIns="46038" rIns="92075" bIns="46038">
            <a:spAutoFit/>
          </a:bodyPr>
          <a:lstStyle/>
          <a:p>
            <a:pPr eaLnBrk="0" hangingPunct="0">
              <a:spcBef>
                <a:spcPct val="50000"/>
              </a:spcBef>
            </a:pPr>
            <a:r>
              <a:rPr lang="en-US" sz="2800">
                <a:solidFill>
                  <a:schemeClr val="bg1"/>
                </a:solidFill>
                <a:latin typeface="Times New Roman" pitchFamily="18" charset="0"/>
              </a:rPr>
              <a:t>Another term for</a:t>
            </a:r>
            <a:r>
              <a:rPr lang="en-US" sz="2400">
                <a:solidFill>
                  <a:schemeClr val="bg1"/>
                </a:solidFill>
                <a:latin typeface="Times New Roman" pitchFamily="18" charset="0"/>
              </a:rPr>
              <a:t> </a:t>
            </a:r>
          </a:p>
          <a:p>
            <a:pPr eaLnBrk="0" hangingPunct="0">
              <a:spcBef>
                <a:spcPct val="50000"/>
              </a:spcBef>
            </a:pPr>
            <a:r>
              <a:rPr lang="en-US" sz="4800" i="1">
                <a:solidFill>
                  <a:schemeClr val="bg1"/>
                </a:solidFill>
                <a:latin typeface="Times New Roman" pitchFamily="18" charset="0"/>
              </a:rPr>
              <a:t>Light Pollution!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animEffect transition="in" filter="checkerboard(across)">
                                      <p:cBhvr>
                                        <p:cTn id="7" dur="500"/>
                                        <p:tgtEl>
                                          <p:spTgt spid="5427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427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4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542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30427760"/>
          <p:cNvPicPr>
            <a:picLocks noChangeAspect="1" noChangeArrowheads="1"/>
          </p:cNvPicPr>
          <p:nvPr/>
        </p:nvPicPr>
        <p:blipFill>
          <a:blip r:embed="rId3">
            <a:lum bright="-6000" contrast="20000"/>
          </a:blip>
          <a:srcRect/>
          <a:stretch>
            <a:fillRect/>
          </a:stretch>
        </p:blipFill>
        <p:spPr bwMode="auto">
          <a:xfrm>
            <a:off x="0" y="0"/>
            <a:ext cx="9144000" cy="6858000"/>
          </a:xfrm>
          <a:prstGeom prst="rect">
            <a:avLst/>
          </a:prstGeom>
          <a:noFill/>
          <a:ln w="9525">
            <a:noFill/>
            <a:miter lim="800000"/>
            <a:headEnd/>
            <a:tailEnd/>
          </a:ln>
        </p:spPr>
      </p:pic>
      <p:sp>
        <p:nvSpPr>
          <p:cNvPr id="55299" name="Rectangle 3"/>
          <p:cNvSpPr>
            <a:spLocks noChangeArrowheads="1"/>
          </p:cNvSpPr>
          <p:nvPr/>
        </p:nvSpPr>
        <p:spPr bwMode="auto">
          <a:xfrm>
            <a:off x="0" y="6156325"/>
            <a:ext cx="9144000" cy="701675"/>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pPr>
            <a:r>
              <a:rPr lang="en-US" sz="4000">
                <a:solidFill>
                  <a:srgbClr val="000066"/>
                </a:solidFill>
                <a:latin typeface="Times New Roman" pitchFamily="18" charset="0"/>
              </a:rPr>
              <a:t>Here’s what it SHOULD look like!</a:t>
            </a:r>
          </a:p>
        </p:txBody>
      </p:sp>
      <p:sp>
        <p:nvSpPr>
          <p:cNvPr id="55300" name="Text Box 4"/>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US" sz="1200">
                <a:latin typeface="Verdana" pitchFamily="34" charset="0"/>
              </a:rPr>
              <a:t>James Jacobson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96900" y="203200"/>
            <a:ext cx="8547100" cy="460375"/>
          </a:xfrm>
          <a:noFill/>
          <a:ln/>
        </p:spPr>
        <p:txBody>
          <a:bodyPr lIns="92075" tIns="46038" rIns="92075" bIns="46038"/>
          <a:lstStyle/>
          <a:p>
            <a:r>
              <a:rPr lang="en-US" sz="4000">
                <a:solidFill>
                  <a:schemeClr val="bg1"/>
                </a:solidFill>
              </a:rPr>
              <a:t>HOW can I see in a dark sky?</a:t>
            </a:r>
          </a:p>
        </p:txBody>
      </p:sp>
      <p:sp>
        <p:nvSpPr>
          <p:cNvPr id="56323" name="Rectangle 3"/>
          <p:cNvSpPr>
            <a:spLocks noGrp="1" noChangeArrowheads="1"/>
          </p:cNvSpPr>
          <p:nvPr>
            <p:ph type="body" idx="1"/>
          </p:nvPr>
        </p:nvSpPr>
        <p:spPr>
          <a:xfrm>
            <a:off x="596900" y="2327275"/>
            <a:ext cx="8013700" cy="1163638"/>
          </a:xfrm>
          <a:noFill/>
          <a:ln/>
        </p:spPr>
        <p:txBody>
          <a:bodyPr lIns="92075" tIns="46038" rIns="92075" bIns="46038">
            <a:spAutoFit/>
          </a:bodyPr>
          <a:lstStyle/>
          <a:p>
            <a:r>
              <a:rPr lang="en-US">
                <a:solidFill>
                  <a:schemeClr val="bg1"/>
                </a:solidFill>
              </a:rPr>
              <a:t>Binoculars</a:t>
            </a:r>
          </a:p>
          <a:p>
            <a:r>
              <a:rPr lang="en-US">
                <a:solidFill>
                  <a:schemeClr val="bg1"/>
                </a:solidFill>
              </a:rPr>
              <a:t>Telescopes</a:t>
            </a:r>
          </a:p>
        </p:txBody>
      </p:sp>
      <p:sp>
        <p:nvSpPr>
          <p:cNvPr id="56324" name="Text Box 4"/>
          <p:cNvSpPr txBox="1">
            <a:spLocks noChangeArrowheads="1"/>
          </p:cNvSpPr>
          <p:nvPr/>
        </p:nvSpPr>
        <p:spPr bwMode="auto">
          <a:xfrm>
            <a:off x="596900" y="1828800"/>
            <a:ext cx="8180388" cy="579438"/>
          </a:xfrm>
          <a:prstGeom prst="rect">
            <a:avLst/>
          </a:prstGeom>
          <a:noFill/>
          <a:ln w="12700">
            <a:noFill/>
            <a:miter lim="800000"/>
            <a:headEnd type="none" w="sm" len="sm"/>
            <a:tailEnd type="none" w="sm" len="sm"/>
          </a:ln>
          <a:effectLst/>
        </p:spPr>
        <p:txBody>
          <a:bodyPr>
            <a:spAutoFit/>
          </a:bodyPr>
          <a:lstStyle/>
          <a:p>
            <a:pPr>
              <a:spcBef>
                <a:spcPct val="20000"/>
              </a:spcBef>
              <a:buClr>
                <a:schemeClr val="hlink"/>
              </a:buClr>
              <a:buSzPct val="60000"/>
              <a:buFont typeface="Wingdings" pitchFamily="2" charset="2"/>
              <a:buChar char="n"/>
            </a:pPr>
            <a:r>
              <a:rPr lang="en-US" sz="3200">
                <a:solidFill>
                  <a:schemeClr val="bg1"/>
                </a:solidFill>
                <a:effectLst>
                  <a:outerShdw blurRad="38100" dist="38100" dir="2700000" algn="tl">
                    <a:srgbClr val="C0C0C0"/>
                  </a:outerShdw>
                </a:effectLst>
                <a:latin typeface="Verdana" pitchFamily="34" charset="0"/>
              </a:rPr>
              <a:t> The unaided eye (“Naked eye”)</a:t>
            </a:r>
            <a:endParaRPr lang="en-US" sz="3200">
              <a:solidFill>
                <a:schemeClr val="bg1"/>
              </a:solidFill>
              <a:latin typeface="Verdana" pitchFamily="34" charset="0"/>
            </a:endParaRPr>
          </a:p>
        </p:txBody>
      </p:sp>
      <p:pic>
        <p:nvPicPr>
          <p:cNvPr id="56325" name="Picture 5" descr="small_eyes_2"/>
          <p:cNvPicPr>
            <a:picLocks noChangeAspect="1" noChangeArrowheads="1" noCrop="1"/>
          </p:cNvPicPr>
          <p:nvPr/>
        </p:nvPicPr>
        <p:blipFill>
          <a:blip r:embed="rId4"/>
          <a:srcRect/>
          <a:stretch>
            <a:fillRect/>
          </a:stretch>
        </p:blipFill>
        <p:spPr bwMode="auto">
          <a:xfrm>
            <a:off x="6705600" y="3886200"/>
            <a:ext cx="1181100" cy="563563"/>
          </a:xfrm>
          <a:prstGeom prst="rect">
            <a:avLst/>
          </a:prstGeom>
          <a:noFill/>
        </p:spPr>
      </p:pic>
      <p:pic>
        <p:nvPicPr>
          <p:cNvPr id="56326" name="Picture 6" descr="eye_balls"/>
          <p:cNvPicPr>
            <a:picLocks noChangeAspect="1" noChangeArrowheads="1" noCrop="1"/>
          </p:cNvPicPr>
          <p:nvPr/>
        </p:nvPicPr>
        <p:blipFill>
          <a:blip r:embed="rId5"/>
          <a:srcRect/>
          <a:stretch>
            <a:fillRect/>
          </a:stretch>
        </p:blipFill>
        <p:spPr bwMode="auto">
          <a:xfrm>
            <a:off x="990600" y="2971800"/>
            <a:ext cx="1752600" cy="900113"/>
          </a:xfrm>
          <a:prstGeom prst="rect">
            <a:avLst/>
          </a:prstGeom>
          <a:noFill/>
        </p:spPr>
      </p:pic>
      <p:pic>
        <p:nvPicPr>
          <p:cNvPr id="56327" name="Picture 7" descr="grey_eyes"/>
          <p:cNvPicPr>
            <a:picLocks noChangeAspect="1" noChangeArrowheads="1" noCrop="1"/>
          </p:cNvPicPr>
          <p:nvPr/>
        </p:nvPicPr>
        <p:blipFill>
          <a:blip r:embed="rId6"/>
          <a:srcRect/>
          <a:stretch>
            <a:fillRect/>
          </a:stretch>
        </p:blipFill>
        <p:spPr bwMode="auto">
          <a:xfrm>
            <a:off x="1752600" y="1295400"/>
            <a:ext cx="1447800" cy="423863"/>
          </a:xfrm>
          <a:prstGeom prst="rect">
            <a:avLst/>
          </a:prstGeom>
          <a:noFill/>
        </p:spPr>
      </p:pic>
      <p:pic>
        <p:nvPicPr>
          <p:cNvPr id="56328" name="Picture 8" descr="eye"/>
          <p:cNvPicPr>
            <a:picLocks noChangeAspect="1" noChangeArrowheads="1" noCrop="1"/>
          </p:cNvPicPr>
          <p:nvPr/>
        </p:nvPicPr>
        <p:blipFill>
          <a:blip r:embed="rId7"/>
          <a:srcRect/>
          <a:stretch>
            <a:fillRect/>
          </a:stretch>
        </p:blipFill>
        <p:spPr bwMode="auto">
          <a:xfrm>
            <a:off x="4648200" y="2667000"/>
            <a:ext cx="1219200" cy="1219200"/>
          </a:xfrm>
          <a:prstGeom prst="rect">
            <a:avLst/>
          </a:prstGeom>
          <a:noFill/>
        </p:spPr>
      </p:pic>
      <p:pic>
        <p:nvPicPr>
          <p:cNvPr id="56329" name="Picture 9" descr="eye_ball"/>
          <p:cNvPicPr>
            <a:picLocks noChangeAspect="1" noChangeArrowheads="1" noCrop="1"/>
          </p:cNvPicPr>
          <p:nvPr/>
        </p:nvPicPr>
        <p:blipFill>
          <a:blip r:embed="rId8"/>
          <a:srcRect/>
          <a:stretch>
            <a:fillRect/>
          </a:stretch>
        </p:blipFill>
        <p:spPr bwMode="auto">
          <a:xfrm>
            <a:off x="7620000" y="1752600"/>
            <a:ext cx="990600" cy="742950"/>
          </a:xfrm>
          <a:prstGeom prst="rect">
            <a:avLst/>
          </a:prstGeom>
          <a:noFill/>
        </p:spPr>
      </p:pic>
      <p:pic>
        <p:nvPicPr>
          <p:cNvPr id="56330" name="Picture 10" descr="grey_eyes"/>
          <p:cNvPicPr>
            <a:picLocks noChangeAspect="1" noChangeArrowheads="1" noCrop="1"/>
          </p:cNvPicPr>
          <p:nvPr/>
        </p:nvPicPr>
        <p:blipFill>
          <a:blip r:embed="rId6"/>
          <a:srcRect/>
          <a:stretch>
            <a:fillRect/>
          </a:stretch>
        </p:blipFill>
        <p:spPr bwMode="auto">
          <a:xfrm>
            <a:off x="685800" y="5943600"/>
            <a:ext cx="1447800" cy="423863"/>
          </a:xfrm>
          <a:prstGeom prst="rect">
            <a:avLst/>
          </a:prstGeom>
          <a:noFill/>
        </p:spPr>
      </p:pic>
      <p:pic>
        <p:nvPicPr>
          <p:cNvPr id="56331" name="Picture 11" descr="eye_balls"/>
          <p:cNvPicPr>
            <a:picLocks noChangeAspect="1" noChangeArrowheads="1" noCrop="1"/>
          </p:cNvPicPr>
          <p:nvPr/>
        </p:nvPicPr>
        <p:blipFill>
          <a:blip r:embed="rId5"/>
          <a:srcRect/>
          <a:stretch>
            <a:fillRect/>
          </a:stretch>
        </p:blipFill>
        <p:spPr bwMode="auto">
          <a:xfrm>
            <a:off x="6645275" y="5330825"/>
            <a:ext cx="1752600" cy="900113"/>
          </a:xfrm>
          <a:prstGeom prst="rect">
            <a:avLst/>
          </a:prstGeom>
          <a:noFill/>
        </p:spPr>
      </p:pic>
      <p:pic>
        <p:nvPicPr>
          <p:cNvPr id="56332" name="Picture 12" descr="eye"/>
          <p:cNvPicPr>
            <a:picLocks noChangeAspect="1" noChangeArrowheads="1" noCrop="1"/>
          </p:cNvPicPr>
          <p:nvPr/>
        </p:nvPicPr>
        <p:blipFill>
          <a:blip r:embed="rId7"/>
          <a:srcRect/>
          <a:stretch>
            <a:fillRect/>
          </a:stretch>
        </p:blipFill>
        <p:spPr bwMode="auto">
          <a:xfrm>
            <a:off x="3352800" y="4419600"/>
            <a:ext cx="1219200" cy="1219200"/>
          </a:xfrm>
          <a:prstGeom prst="rect">
            <a:avLst/>
          </a:prstGeom>
          <a:noFill/>
        </p:spPr>
      </p:pic>
      <p:pic>
        <p:nvPicPr>
          <p:cNvPr id="56333" name="Picture 13" descr="small_eyes_2"/>
          <p:cNvPicPr>
            <a:picLocks noChangeAspect="1" noChangeArrowheads="1" noCrop="1"/>
          </p:cNvPicPr>
          <p:nvPr/>
        </p:nvPicPr>
        <p:blipFill>
          <a:blip r:embed="rId4"/>
          <a:srcRect/>
          <a:stretch>
            <a:fillRect/>
          </a:stretch>
        </p:blipFill>
        <p:spPr bwMode="auto">
          <a:xfrm>
            <a:off x="5181600" y="1295400"/>
            <a:ext cx="1181100" cy="563563"/>
          </a:xfrm>
          <a:prstGeom prst="rect">
            <a:avLst/>
          </a:prstGeom>
          <a:noFill/>
        </p:spPr>
      </p:pic>
      <p:pic>
        <p:nvPicPr>
          <p:cNvPr id="56334" name="Picture 14" descr="eye_ball"/>
          <p:cNvPicPr>
            <a:picLocks noChangeAspect="1" noChangeArrowheads="1" noCrop="1"/>
          </p:cNvPicPr>
          <p:nvPr/>
        </p:nvPicPr>
        <p:blipFill>
          <a:blip r:embed="rId8"/>
          <a:srcRect/>
          <a:stretch>
            <a:fillRect/>
          </a:stretch>
        </p:blipFill>
        <p:spPr bwMode="auto">
          <a:xfrm>
            <a:off x="1066800" y="4495800"/>
            <a:ext cx="990600" cy="742950"/>
          </a:xfrm>
          <a:prstGeom prst="rect">
            <a:avLst/>
          </a:prstGeom>
          <a:noFill/>
        </p:spPr>
      </p:pic>
      <p:pic>
        <p:nvPicPr>
          <p:cNvPr id="56338" name="Picture 18">
            <a:hlinkClick r:id="" action="ppaction://media"/>
          </p:cNvPr>
          <p:cNvPicPr>
            <a:picLocks noRot="1" noChangeAspect="1" noChangeArrowheads="1"/>
          </p:cNvPicPr>
          <p:nvPr>
            <a:wavAudioFile r:embed="rId1" name="Bugs48.wav"/>
          </p:nvPr>
        </p:nvPicPr>
        <p:blipFill>
          <a:blip r:embed="rId9"/>
          <a:srcRect/>
          <a:stretch>
            <a:fillRect/>
          </a:stretch>
        </p:blipFill>
        <p:spPr bwMode="auto">
          <a:xfrm>
            <a:off x="8839200" y="6553200"/>
            <a:ext cx="304800" cy="304800"/>
          </a:xfrm>
          <a:prstGeom prst="rect">
            <a:avLst/>
          </a:prstGeom>
          <a:noFill/>
        </p:spPr>
      </p:pic>
      <p:pic>
        <p:nvPicPr>
          <p:cNvPr id="56339" name="Picture 19">
            <a:hlinkClick r:id="" action="ppaction://media"/>
          </p:cNvPr>
          <p:cNvPicPr>
            <a:picLocks noRot="1" noChangeAspect="1" noChangeArrowheads="1"/>
          </p:cNvPicPr>
          <p:nvPr>
            <a:wavAudioFile r:embed="rId1" name="Bugs48.wav"/>
          </p:nvPr>
        </p:nvPicPr>
        <p:blipFill>
          <a:blip r:embed="rId9"/>
          <a:srcRect/>
          <a:stretch>
            <a:fillRect/>
          </a:stretch>
        </p:blipFill>
        <p:spPr bwMode="auto">
          <a:xfrm>
            <a:off x="8839200" y="6137275"/>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56323"/>
                                        </p:tgtEl>
                                      </p:cBhvr>
                                    </p:animEffect>
                                    <p:set>
                                      <p:cBhvr>
                                        <p:cTn id="7" dur="1" fill="hold">
                                          <p:stCondLst>
                                            <p:cond delay="1999"/>
                                          </p:stCondLst>
                                        </p:cTn>
                                        <p:tgtEl>
                                          <p:spTgt spid="56323"/>
                                        </p:tgtEl>
                                        <p:attrNameLst>
                                          <p:attrName>style.visibility</p:attrName>
                                        </p:attrNameLst>
                                      </p:cBhvr>
                                      <p:to>
                                        <p:strVal val="hidden"/>
                                      </p:to>
                                    </p:se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56326"/>
                                        </p:tgtEl>
                                        <p:attrNameLst>
                                          <p:attrName>style.visibility</p:attrName>
                                        </p:attrNameLst>
                                      </p:cBhvr>
                                      <p:to>
                                        <p:strVal val="visible"/>
                                      </p:to>
                                    </p:set>
                                    <p:animEffect transition="in" filter="blinds(horizontal)">
                                      <p:cBhvr>
                                        <p:cTn id="11" dur="250"/>
                                        <p:tgtEl>
                                          <p:spTgt spid="56326"/>
                                        </p:tgtEl>
                                      </p:cBhvr>
                                    </p:animEffect>
                                  </p:childTnLst>
                                </p:cTn>
                              </p:par>
                            </p:childTnLst>
                          </p:cTn>
                        </p:par>
                        <p:par>
                          <p:cTn id="12" fill="hold">
                            <p:stCondLst>
                              <p:cond delay="2250"/>
                            </p:stCondLst>
                            <p:childTnLst>
                              <p:par>
                                <p:cTn id="13" presetID="4" presetClass="entr" presetSubtype="16" fill="hold" nodeType="afterEffect">
                                  <p:stCondLst>
                                    <p:cond delay="0"/>
                                  </p:stCondLst>
                                  <p:childTnLst>
                                    <p:set>
                                      <p:cBhvr>
                                        <p:cTn id="14" dur="1" fill="hold">
                                          <p:stCondLst>
                                            <p:cond delay="0"/>
                                          </p:stCondLst>
                                        </p:cTn>
                                        <p:tgtEl>
                                          <p:spTgt spid="56329"/>
                                        </p:tgtEl>
                                        <p:attrNameLst>
                                          <p:attrName>style.visibility</p:attrName>
                                        </p:attrNameLst>
                                      </p:cBhvr>
                                      <p:to>
                                        <p:strVal val="visible"/>
                                      </p:to>
                                    </p:set>
                                    <p:animEffect transition="in" filter="box(in)">
                                      <p:cBhvr>
                                        <p:cTn id="15" dur="250"/>
                                        <p:tgtEl>
                                          <p:spTgt spid="56329"/>
                                        </p:tgtEl>
                                      </p:cBhvr>
                                    </p:animEffect>
                                  </p:childTnLst>
                                </p:cTn>
                              </p:par>
                            </p:childTnLst>
                          </p:cTn>
                        </p:par>
                        <p:par>
                          <p:cTn id="16" fill="hold">
                            <p:stCondLst>
                              <p:cond delay="2500"/>
                            </p:stCondLst>
                            <p:childTnLst>
                              <p:par>
                                <p:cTn id="17" presetID="5" presetClass="entr" presetSubtype="10" fill="hold" nodeType="afterEffect">
                                  <p:stCondLst>
                                    <p:cond delay="0"/>
                                  </p:stCondLst>
                                  <p:childTnLst>
                                    <p:set>
                                      <p:cBhvr>
                                        <p:cTn id="18" dur="1" fill="hold">
                                          <p:stCondLst>
                                            <p:cond delay="0"/>
                                          </p:stCondLst>
                                        </p:cTn>
                                        <p:tgtEl>
                                          <p:spTgt spid="56328"/>
                                        </p:tgtEl>
                                        <p:attrNameLst>
                                          <p:attrName>style.visibility</p:attrName>
                                        </p:attrNameLst>
                                      </p:cBhvr>
                                      <p:to>
                                        <p:strVal val="visible"/>
                                      </p:to>
                                    </p:set>
                                    <p:animEffect transition="in" filter="checkerboard(across)">
                                      <p:cBhvr>
                                        <p:cTn id="19" dur="250"/>
                                        <p:tgtEl>
                                          <p:spTgt spid="56328"/>
                                        </p:tgtEl>
                                      </p:cBhvr>
                                    </p:animEffect>
                                  </p:childTnLst>
                                </p:cTn>
                              </p:par>
                            </p:childTnLst>
                          </p:cTn>
                        </p:par>
                        <p:par>
                          <p:cTn id="20" fill="hold">
                            <p:stCondLst>
                              <p:cond delay="2750"/>
                            </p:stCondLst>
                            <p:childTnLst>
                              <p:par>
                                <p:cTn id="21" presetID="2" presetClass="entr" presetSubtype="4" fill="hold" nodeType="afterEffect">
                                  <p:stCondLst>
                                    <p:cond delay="0"/>
                                  </p:stCondLst>
                                  <p:childTnLst>
                                    <p:set>
                                      <p:cBhvr>
                                        <p:cTn id="22" dur="1" fill="hold">
                                          <p:stCondLst>
                                            <p:cond delay="0"/>
                                          </p:stCondLst>
                                        </p:cTn>
                                        <p:tgtEl>
                                          <p:spTgt spid="56325"/>
                                        </p:tgtEl>
                                        <p:attrNameLst>
                                          <p:attrName>style.visibility</p:attrName>
                                        </p:attrNameLst>
                                      </p:cBhvr>
                                      <p:to>
                                        <p:strVal val="visible"/>
                                      </p:to>
                                    </p:set>
                                    <p:anim calcmode="lin" valueType="num">
                                      <p:cBhvr additive="base">
                                        <p:cTn id="23" dur="250" fill="hold"/>
                                        <p:tgtEl>
                                          <p:spTgt spid="56325"/>
                                        </p:tgtEl>
                                        <p:attrNameLst>
                                          <p:attrName>ppt_x</p:attrName>
                                        </p:attrNameLst>
                                      </p:cBhvr>
                                      <p:tavLst>
                                        <p:tav tm="0">
                                          <p:val>
                                            <p:strVal val="#ppt_x"/>
                                          </p:val>
                                        </p:tav>
                                        <p:tav tm="100000">
                                          <p:val>
                                            <p:strVal val="#ppt_x"/>
                                          </p:val>
                                        </p:tav>
                                      </p:tavLst>
                                    </p:anim>
                                    <p:anim calcmode="lin" valueType="num">
                                      <p:cBhvr additive="base">
                                        <p:cTn id="24" dur="250" fill="hold"/>
                                        <p:tgtEl>
                                          <p:spTgt spid="56325"/>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1" presetClass="entr" presetSubtype="0" fill="hold" nodeType="afterEffect">
                                  <p:stCondLst>
                                    <p:cond delay="0"/>
                                  </p:stCondLst>
                                  <p:childTnLst>
                                    <p:set>
                                      <p:cBhvr>
                                        <p:cTn id="27" dur="1" fill="hold">
                                          <p:stCondLst>
                                            <p:cond delay="0"/>
                                          </p:stCondLst>
                                        </p:cTn>
                                        <p:tgtEl>
                                          <p:spTgt spid="56327"/>
                                        </p:tgtEl>
                                        <p:attrNameLst>
                                          <p:attrName>style.visibility</p:attrName>
                                        </p:attrNameLst>
                                      </p:cBhvr>
                                      <p:to>
                                        <p:strVal val="visible"/>
                                      </p:to>
                                    </p:set>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56330"/>
                                        </p:tgtEl>
                                        <p:attrNameLst>
                                          <p:attrName>style.visibility</p:attrName>
                                        </p:attrNameLst>
                                      </p:cBhvr>
                                      <p:to>
                                        <p:strVal val="visible"/>
                                      </p:to>
                                    </p:set>
                                  </p:childTnLst>
                                </p:cTn>
                              </p:par>
                            </p:childTnLst>
                          </p:cTn>
                        </p:par>
                        <p:par>
                          <p:cTn id="31" fill="hold">
                            <p:stCondLst>
                              <p:cond delay="3000"/>
                            </p:stCondLst>
                            <p:childTnLst>
                              <p:par>
                                <p:cTn id="32" presetID="3" presetClass="entr" presetSubtype="10" fill="hold" nodeType="afterEffect">
                                  <p:stCondLst>
                                    <p:cond delay="0"/>
                                  </p:stCondLst>
                                  <p:childTnLst>
                                    <p:set>
                                      <p:cBhvr>
                                        <p:cTn id="33" dur="1" fill="hold">
                                          <p:stCondLst>
                                            <p:cond delay="0"/>
                                          </p:stCondLst>
                                        </p:cTn>
                                        <p:tgtEl>
                                          <p:spTgt spid="56331"/>
                                        </p:tgtEl>
                                        <p:attrNameLst>
                                          <p:attrName>style.visibility</p:attrName>
                                        </p:attrNameLst>
                                      </p:cBhvr>
                                      <p:to>
                                        <p:strVal val="visible"/>
                                      </p:to>
                                    </p:set>
                                    <p:animEffect transition="in" filter="blinds(horizontal)">
                                      <p:cBhvr>
                                        <p:cTn id="34" dur="250"/>
                                        <p:tgtEl>
                                          <p:spTgt spid="56331"/>
                                        </p:tgtEl>
                                      </p:cBhvr>
                                    </p:animEffect>
                                  </p:childTnLst>
                                </p:cTn>
                              </p:par>
                            </p:childTnLst>
                          </p:cTn>
                        </p:par>
                        <p:par>
                          <p:cTn id="35" fill="hold">
                            <p:stCondLst>
                              <p:cond delay="3250"/>
                            </p:stCondLst>
                            <p:childTnLst>
                              <p:par>
                                <p:cTn id="36" presetID="5" presetClass="entr" presetSubtype="10" fill="hold" nodeType="afterEffect">
                                  <p:stCondLst>
                                    <p:cond delay="0"/>
                                  </p:stCondLst>
                                  <p:childTnLst>
                                    <p:set>
                                      <p:cBhvr>
                                        <p:cTn id="37" dur="1" fill="hold">
                                          <p:stCondLst>
                                            <p:cond delay="0"/>
                                          </p:stCondLst>
                                        </p:cTn>
                                        <p:tgtEl>
                                          <p:spTgt spid="56332"/>
                                        </p:tgtEl>
                                        <p:attrNameLst>
                                          <p:attrName>style.visibility</p:attrName>
                                        </p:attrNameLst>
                                      </p:cBhvr>
                                      <p:to>
                                        <p:strVal val="visible"/>
                                      </p:to>
                                    </p:set>
                                    <p:animEffect transition="in" filter="checkerboard(across)">
                                      <p:cBhvr>
                                        <p:cTn id="38" dur="250"/>
                                        <p:tgtEl>
                                          <p:spTgt spid="56332"/>
                                        </p:tgtEl>
                                      </p:cBhvr>
                                    </p:animEffect>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56333"/>
                                        </p:tgtEl>
                                        <p:attrNameLst>
                                          <p:attrName>style.visibility</p:attrName>
                                        </p:attrNameLst>
                                      </p:cBhvr>
                                      <p:to>
                                        <p:strVal val="visible"/>
                                      </p:to>
                                    </p:set>
                                    <p:anim calcmode="lin" valueType="num">
                                      <p:cBhvr additive="base">
                                        <p:cTn id="42" dur="250" fill="hold"/>
                                        <p:tgtEl>
                                          <p:spTgt spid="56333"/>
                                        </p:tgtEl>
                                        <p:attrNameLst>
                                          <p:attrName>ppt_x</p:attrName>
                                        </p:attrNameLst>
                                      </p:cBhvr>
                                      <p:tavLst>
                                        <p:tav tm="0">
                                          <p:val>
                                            <p:strVal val="#ppt_x"/>
                                          </p:val>
                                        </p:tav>
                                        <p:tav tm="100000">
                                          <p:val>
                                            <p:strVal val="#ppt_x"/>
                                          </p:val>
                                        </p:tav>
                                      </p:tavLst>
                                    </p:anim>
                                    <p:anim calcmode="lin" valueType="num">
                                      <p:cBhvr additive="base">
                                        <p:cTn id="43" dur="250" fill="hold"/>
                                        <p:tgtEl>
                                          <p:spTgt spid="56333"/>
                                        </p:tgtEl>
                                        <p:attrNameLst>
                                          <p:attrName>ppt_y</p:attrName>
                                        </p:attrNameLst>
                                      </p:cBhvr>
                                      <p:tavLst>
                                        <p:tav tm="0">
                                          <p:val>
                                            <p:strVal val="1+#ppt_h/2"/>
                                          </p:val>
                                        </p:tav>
                                        <p:tav tm="100000">
                                          <p:val>
                                            <p:strVal val="#ppt_y"/>
                                          </p:val>
                                        </p:tav>
                                      </p:tavLst>
                                    </p:anim>
                                  </p:childTnLst>
                                </p:cTn>
                              </p:par>
                            </p:childTnLst>
                          </p:cTn>
                        </p:par>
                        <p:par>
                          <p:cTn id="44" fill="hold">
                            <p:stCondLst>
                              <p:cond delay="3750"/>
                            </p:stCondLst>
                            <p:childTnLst>
                              <p:par>
                                <p:cTn id="45" presetID="4" presetClass="entr" presetSubtype="16" fill="hold" nodeType="afterEffect">
                                  <p:stCondLst>
                                    <p:cond delay="0"/>
                                  </p:stCondLst>
                                  <p:childTnLst>
                                    <p:set>
                                      <p:cBhvr>
                                        <p:cTn id="46" dur="1" fill="hold">
                                          <p:stCondLst>
                                            <p:cond delay="0"/>
                                          </p:stCondLst>
                                        </p:cTn>
                                        <p:tgtEl>
                                          <p:spTgt spid="56334"/>
                                        </p:tgtEl>
                                        <p:attrNameLst>
                                          <p:attrName>style.visibility</p:attrName>
                                        </p:attrNameLst>
                                      </p:cBhvr>
                                      <p:to>
                                        <p:strVal val="visible"/>
                                      </p:to>
                                    </p:set>
                                    <p:animEffect transition="in" filter="box(in)">
                                      <p:cBhvr>
                                        <p:cTn id="47" dur="250"/>
                                        <p:tgtEl>
                                          <p:spTgt spid="56334"/>
                                        </p:tgtEl>
                                      </p:cBhvr>
                                    </p:animEffect>
                                  </p:childTnLst>
                                </p:cTn>
                              </p:par>
                            </p:childTnLst>
                          </p:cTn>
                        </p:par>
                        <p:par>
                          <p:cTn id="48" fill="hold">
                            <p:stCondLst>
                              <p:cond delay="4000"/>
                            </p:stCondLst>
                            <p:childTnLst>
                              <p:par>
                                <p:cTn id="49" presetID="1" presetClass="mediacall" presetSubtype="0" fill="hold" nodeType="afterEffect">
                                  <p:stCondLst>
                                    <p:cond delay="0"/>
                                  </p:stCondLst>
                                  <p:childTnLst>
                                    <p:cmd type="call" cmd="playFrom(0.0)">
                                      <p:cBhvr>
                                        <p:cTn id="50" dur="973" fill="hold"/>
                                        <p:tgtEl>
                                          <p:spTgt spid="56338"/>
                                        </p:tgtEl>
                                      </p:cBhvr>
                                    </p:cmd>
                                  </p:childTnLst>
                                </p:cTn>
                              </p:par>
                            </p:childTnLst>
                          </p:cTn>
                        </p:par>
                        <p:par>
                          <p:cTn id="51" fill="hold">
                            <p:stCondLst>
                              <p:cond delay="4973"/>
                            </p:stCondLst>
                            <p:childTnLst>
                              <p:par>
                                <p:cTn id="52" presetID="1" presetClass="mediacall" presetSubtype="0" fill="hold" nodeType="afterEffect">
                                  <p:stCondLst>
                                    <p:cond delay="0"/>
                                  </p:stCondLst>
                                  <p:childTnLst>
                                    <p:cmd type="call" cmd="playFrom(0.0)">
                                      <p:cBhvr>
                                        <p:cTn id="53" dur="973" fill="hold"/>
                                        <p:tgtEl>
                                          <p:spTgt spid="563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4" fill="hold" display="0">
                  <p:stCondLst>
                    <p:cond delay="indefinite"/>
                  </p:stCondLst>
                  <p:endCondLst>
                    <p:cond evt="onNext" delay="0">
                      <p:tgtEl>
                        <p:sldTgt/>
                      </p:tgtEl>
                    </p:cond>
                    <p:cond evt="onPrev" delay="0">
                      <p:tgtEl>
                        <p:sldTgt/>
                      </p:tgtEl>
                    </p:cond>
                    <p:cond evt="onStopAudio" delay="0">
                      <p:tgtEl>
                        <p:sldTgt/>
                      </p:tgtEl>
                    </p:cond>
                  </p:endCondLst>
                </p:cTn>
                <p:tgtEl>
                  <p:spTgt spid="56338"/>
                </p:tgtEl>
              </p:cMediaNode>
            </p:audio>
            <p:audio>
              <p:cMediaNode>
                <p:cTn id="55" fill="hold" display="0">
                  <p:stCondLst>
                    <p:cond delay="indefinite"/>
                  </p:stCondLst>
                  <p:endCondLst>
                    <p:cond evt="onNext" delay="0">
                      <p:tgtEl>
                        <p:sldTgt/>
                      </p:tgtEl>
                    </p:cond>
                    <p:cond evt="onPrev" delay="0">
                      <p:tgtEl>
                        <p:sldTgt/>
                      </p:tgtEl>
                    </p:cond>
                    <p:cond evt="onStopAudio" delay="0">
                      <p:tgtEl>
                        <p:sldTgt/>
                      </p:tgtEl>
                    </p:cond>
                  </p:endCondLst>
                </p:cTn>
                <p:tgtEl>
                  <p:spTgt spid="56339"/>
                </p:tgtEl>
              </p:cMediaNode>
            </p:audio>
          </p:childTnLst>
        </p:cTn>
      </p:par>
    </p:tnLst>
    <p:bldLst>
      <p:bldP spid="5632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descr="BackGround VSplit"/>
          <p:cNvPicPr>
            <a:picLocks noChangeAspect="1" noChangeArrowheads="1"/>
          </p:cNvPicPr>
          <p:nvPr/>
        </p:nvPicPr>
        <p:blipFill>
          <a:blip r:embed="rId4"/>
          <a:srcRect/>
          <a:stretch>
            <a:fillRect/>
          </a:stretch>
        </p:blipFill>
        <p:spPr bwMode="auto">
          <a:xfrm>
            <a:off x="0" y="0"/>
            <a:ext cx="9144000" cy="6858000"/>
          </a:xfrm>
          <a:prstGeom prst="rect">
            <a:avLst/>
          </a:prstGeom>
          <a:noFill/>
        </p:spPr>
      </p:pic>
      <p:sp>
        <p:nvSpPr>
          <p:cNvPr id="9219"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Telescopes – Types</a:t>
            </a:r>
          </a:p>
        </p:txBody>
      </p:sp>
      <p:pic>
        <p:nvPicPr>
          <p:cNvPr id="9224" name="Picture 8" descr="5752"/>
          <p:cNvPicPr preferRelativeResize="0">
            <a:picLocks noChangeAspect="1" noChangeArrowheads="1"/>
          </p:cNvPicPr>
          <p:nvPr/>
        </p:nvPicPr>
        <p:blipFill>
          <a:blip r:embed="rId5"/>
          <a:srcRect/>
          <a:stretch>
            <a:fillRect/>
          </a:stretch>
        </p:blipFill>
        <p:spPr bwMode="auto">
          <a:xfrm>
            <a:off x="2728913" y="2506663"/>
            <a:ext cx="1843087" cy="1851025"/>
          </a:xfrm>
          <a:prstGeom prst="rect">
            <a:avLst/>
          </a:prstGeom>
          <a:noFill/>
          <a:ln w="6350">
            <a:solidFill>
              <a:schemeClr val="tx1"/>
            </a:solidFill>
            <a:miter lim="800000"/>
            <a:headEnd/>
            <a:tailEnd/>
          </a:ln>
        </p:spPr>
      </p:pic>
      <p:sp>
        <p:nvSpPr>
          <p:cNvPr id="9225" name="Text Box 9"/>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9226" name="Picture 10" descr="BBAA"/>
          <p:cNvPicPr>
            <a:picLocks noChangeAspect="1" noChangeArrowheads="1"/>
          </p:cNvPicPr>
          <p:nvPr/>
        </p:nvPicPr>
        <p:blipFill>
          <a:blip r:embed="rId6"/>
          <a:srcRect/>
          <a:stretch>
            <a:fillRect/>
          </a:stretch>
        </p:blipFill>
        <p:spPr bwMode="auto">
          <a:xfrm>
            <a:off x="8361363" y="112713"/>
            <a:ext cx="630237" cy="620712"/>
          </a:xfrm>
          <a:prstGeom prst="rect">
            <a:avLst/>
          </a:prstGeom>
          <a:noFill/>
        </p:spPr>
      </p:pic>
      <p:graphicFrame>
        <p:nvGraphicFramePr>
          <p:cNvPr id="9228" name="Object 12"/>
          <p:cNvGraphicFramePr>
            <a:graphicFrameLocks noChangeAspect="1"/>
          </p:cNvGraphicFramePr>
          <p:nvPr/>
        </p:nvGraphicFramePr>
        <p:xfrm>
          <a:off x="4572000" y="4351338"/>
          <a:ext cx="1843088" cy="1843087"/>
        </p:xfrm>
        <a:graphic>
          <a:graphicData uri="http://schemas.openxmlformats.org/presentationml/2006/ole">
            <p:oleObj spid="_x0000_s9228" name="Image" r:id="rId7" imgW="838060" imgH="905028" progId="Photoshop.Image.8">
              <p:embed/>
            </p:oleObj>
          </a:graphicData>
        </a:graphic>
      </p:graphicFrame>
      <p:pic>
        <p:nvPicPr>
          <p:cNvPr id="9231" name="Picture 15" descr="KentScp1"/>
          <p:cNvPicPr preferRelativeResize="0">
            <a:picLocks noChangeAspect="1" noChangeArrowheads="1"/>
          </p:cNvPicPr>
          <p:nvPr/>
        </p:nvPicPr>
        <p:blipFill>
          <a:blip r:embed="rId8"/>
          <a:srcRect/>
          <a:stretch>
            <a:fillRect/>
          </a:stretch>
        </p:blipFill>
        <p:spPr bwMode="auto">
          <a:xfrm>
            <a:off x="4572000" y="2506663"/>
            <a:ext cx="1843088" cy="1844675"/>
          </a:xfrm>
          <a:prstGeom prst="rect">
            <a:avLst/>
          </a:prstGeom>
          <a:noFill/>
          <a:ln w="6350">
            <a:solidFill>
              <a:schemeClr val="tx1"/>
            </a:solidFill>
            <a:miter lim="800000"/>
            <a:headEnd/>
            <a:tailEnd/>
          </a:ln>
        </p:spPr>
      </p:pic>
      <p:pic>
        <p:nvPicPr>
          <p:cNvPr id="9233" name="Picture 17" descr="closeup1_h354"/>
          <p:cNvPicPr preferRelativeResize="0">
            <a:picLocks noChangeAspect="1" noChangeArrowheads="1"/>
          </p:cNvPicPr>
          <p:nvPr/>
        </p:nvPicPr>
        <p:blipFill>
          <a:blip r:embed="rId9"/>
          <a:srcRect/>
          <a:stretch>
            <a:fillRect/>
          </a:stretch>
        </p:blipFill>
        <p:spPr bwMode="auto">
          <a:xfrm>
            <a:off x="885825" y="2506663"/>
            <a:ext cx="1843088" cy="1844675"/>
          </a:xfrm>
          <a:prstGeom prst="rect">
            <a:avLst/>
          </a:prstGeom>
          <a:noFill/>
          <a:ln w="6350">
            <a:solidFill>
              <a:schemeClr val="tx1"/>
            </a:solidFill>
            <a:miter lim="800000"/>
            <a:headEnd/>
            <a:tailEnd/>
          </a:ln>
        </p:spPr>
      </p:pic>
      <p:graphicFrame>
        <p:nvGraphicFramePr>
          <p:cNvPr id="9237" name="Object 21"/>
          <p:cNvGraphicFramePr>
            <a:graphicFrameLocks noChangeAspect="1"/>
          </p:cNvGraphicFramePr>
          <p:nvPr/>
        </p:nvGraphicFramePr>
        <p:xfrm>
          <a:off x="6415088" y="4351338"/>
          <a:ext cx="1843087" cy="1843087"/>
        </p:xfrm>
        <a:graphic>
          <a:graphicData uri="http://schemas.openxmlformats.org/presentationml/2006/ole">
            <p:oleObj spid="_x0000_s9237" name="Image" r:id="rId10" imgW="838060" imgH="905028" progId="Photoshop.Image.8">
              <p:embed/>
            </p:oleObj>
          </a:graphicData>
        </a:graphic>
      </p:graphicFrame>
      <p:pic>
        <p:nvPicPr>
          <p:cNvPr id="9238" name="Picture 22" descr="SN"/>
          <p:cNvPicPr preferRelativeResize="0">
            <a:picLocks noChangeAspect="1" noChangeArrowheads="1"/>
          </p:cNvPicPr>
          <p:nvPr/>
        </p:nvPicPr>
        <p:blipFill>
          <a:blip r:embed="rId11">
            <a:clrChange>
              <a:clrFrom>
                <a:srgbClr val="03182B"/>
              </a:clrFrom>
              <a:clrTo>
                <a:srgbClr val="03182B">
                  <a:alpha val="0"/>
                </a:srgbClr>
              </a:clrTo>
            </a:clrChange>
          </a:blip>
          <a:srcRect l="11539" r="13461" b="13461"/>
          <a:stretch>
            <a:fillRect/>
          </a:stretch>
        </p:blipFill>
        <p:spPr bwMode="auto">
          <a:xfrm>
            <a:off x="6415088" y="2506663"/>
            <a:ext cx="1843087" cy="1851025"/>
          </a:xfrm>
          <a:prstGeom prst="rect">
            <a:avLst/>
          </a:prstGeom>
          <a:noFill/>
          <a:ln w="6350">
            <a:solidFill>
              <a:schemeClr val="tx1"/>
            </a:solidFill>
            <a:miter lim="800000"/>
            <a:headEnd/>
            <a:tailEnd/>
          </a:ln>
        </p:spPr>
      </p:pic>
      <p:pic>
        <p:nvPicPr>
          <p:cNvPr id="9240" name="Picture 24" descr="Binoculars"/>
          <p:cNvPicPr preferRelativeResize="0">
            <a:picLocks noChangeAspect="1" noChangeArrowheads="1"/>
          </p:cNvPicPr>
          <p:nvPr/>
        </p:nvPicPr>
        <p:blipFill>
          <a:blip r:embed="rId12"/>
          <a:srcRect/>
          <a:stretch>
            <a:fillRect/>
          </a:stretch>
        </p:blipFill>
        <p:spPr bwMode="auto">
          <a:xfrm>
            <a:off x="885825" y="4351338"/>
            <a:ext cx="1843088" cy="1843087"/>
          </a:xfrm>
          <a:prstGeom prst="rect">
            <a:avLst/>
          </a:prstGeom>
          <a:noFill/>
          <a:ln w="6350">
            <a:solidFill>
              <a:schemeClr val="tx1"/>
            </a:solidFill>
            <a:miter lim="800000"/>
            <a:headEnd/>
            <a:tailEnd/>
          </a:ln>
        </p:spPr>
      </p:pic>
      <p:grpSp>
        <p:nvGrpSpPr>
          <p:cNvPr id="9247" name="Group 31"/>
          <p:cNvGrpSpPr>
            <a:grpSpLocks/>
          </p:cNvGrpSpPr>
          <p:nvPr/>
        </p:nvGrpSpPr>
        <p:grpSpPr bwMode="auto">
          <a:xfrm>
            <a:off x="2728913" y="4351338"/>
            <a:ext cx="1843087" cy="1843087"/>
            <a:chOff x="2631" y="2160"/>
            <a:chExt cx="576" cy="576"/>
          </a:xfrm>
        </p:grpSpPr>
        <p:sp>
          <p:nvSpPr>
            <p:cNvPr id="9245" name="Rectangle 29"/>
            <p:cNvSpPr>
              <a:spLocks noChangeArrowheads="1"/>
            </p:cNvSpPr>
            <p:nvPr/>
          </p:nvSpPr>
          <p:spPr bwMode="auto">
            <a:xfrm>
              <a:off x="2631" y="2160"/>
              <a:ext cx="576" cy="576"/>
            </a:xfrm>
            <a:prstGeom prst="rect">
              <a:avLst/>
            </a:prstGeom>
            <a:solidFill>
              <a:schemeClr val="bg1"/>
            </a:solidFill>
            <a:ln w="6350">
              <a:solidFill>
                <a:schemeClr val="tx1"/>
              </a:solidFill>
              <a:miter lim="800000"/>
              <a:headEnd/>
              <a:tailEnd/>
            </a:ln>
            <a:effectLst/>
          </p:spPr>
          <p:txBody>
            <a:bodyPr wrap="none" anchor="ctr"/>
            <a:lstStyle/>
            <a:p>
              <a:endParaRPr lang="en-US"/>
            </a:p>
          </p:txBody>
        </p:sp>
        <p:pic>
          <p:nvPicPr>
            <p:cNvPr id="9244" name="Picture 28" descr="howtelediag"/>
            <p:cNvPicPr preferRelativeResize="0">
              <a:picLocks noChangeAspect="1" noChangeArrowheads="1"/>
            </p:cNvPicPr>
            <p:nvPr/>
          </p:nvPicPr>
          <p:blipFill>
            <a:blip r:embed="rId13"/>
            <a:srcRect b="66667"/>
            <a:stretch>
              <a:fillRect/>
            </a:stretch>
          </p:blipFill>
          <p:spPr bwMode="auto">
            <a:xfrm>
              <a:off x="2640" y="2352"/>
              <a:ext cx="558" cy="192"/>
            </a:xfrm>
            <a:prstGeom prst="rect">
              <a:avLst/>
            </a:prstGeom>
            <a:noFill/>
            <a:ln w="6350">
              <a:solidFill>
                <a:schemeClr val="tx1"/>
              </a:solidFill>
              <a:miter lim="800000"/>
              <a:headEnd/>
              <a:tailEnd/>
            </a:ln>
          </p:spPr>
        </p:pic>
        <p:sp>
          <p:nvSpPr>
            <p:cNvPr id="9246" name="Rectangle 30"/>
            <p:cNvSpPr>
              <a:spLocks noChangeArrowheads="1"/>
            </p:cNvSpPr>
            <p:nvPr/>
          </p:nvSpPr>
          <p:spPr bwMode="auto">
            <a:xfrm>
              <a:off x="2784" y="2500"/>
              <a:ext cx="240" cy="92"/>
            </a:xfrm>
            <a:prstGeom prst="rect">
              <a:avLst/>
            </a:prstGeom>
            <a:solidFill>
              <a:schemeClr val="bg1"/>
            </a:solidFill>
            <a:ln w="6350">
              <a:solidFill>
                <a:schemeClr val="tx1"/>
              </a:solidFill>
              <a:miter lim="800000"/>
              <a:headEnd/>
              <a:tailEnd/>
            </a:ln>
            <a:effectLst/>
          </p:spPr>
          <p:txBody>
            <a:bodyPr wrap="none" anchor="ctr"/>
            <a:lstStyle/>
            <a:p>
              <a:endParaRPr lang="en-US"/>
            </a:p>
          </p:txBody>
        </p:sp>
      </p:grpSp>
      <p:sp>
        <p:nvSpPr>
          <p:cNvPr id="9250" name="Rectangle 34"/>
          <p:cNvSpPr>
            <a:spLocks noChangeArrowheads="1"/>
          </p:cNvSpPr>
          <p:nvPr/>
        </p:nvSpPr>
        <p:spPr bwMode="auto">
          <a:xfrm>
            <a:off x="596900" y="1009650"/>
            <a:ext cx="6740525" cy="1190625"/>
          </a:xfrm>
          <a:prstGeom prst="rect">
            <a:avLst/>
          </a:prstGeom>
          <a:solidFill>
            <a:schemeClr val="accent2"/>
          </a:solidFill>
          <a:ln w="9525">
            <a:noFill/>
            <a:miter lim="800000"/>
            <a:headEnd/>
            <a:tailEnd/>
          </a:ln>
          <a:effectLst/>
        </p:spPr>
        <p:txBody>
          <a:bodyPr>
            <a:spAutoFit/>
          </a:bodyPr>
          <a:lstStyle/>
          <a:p>
            <a:r>
              <a:rPr lang="en-US" sz="3600" b="1">
                <a:solidFill>
                  <a:srgbClr val="FFFF66"/>
                </a:solidFill>
              </a:rPr>
              <a:t>Eyes, Binoculars, Refractors,  Reflectors, Catadioptric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500"/>
                                  </p:stCondLst>
                                  <p:childTnLst>
                                    <p:set>
                                      <p:cBhvr>
                                        <p:cTn id="6" dur="1" fill="hold">
                                          <p:stCondLst>
                                            <p:cond delay="0"/>
                                          </p:stCondLst>
                                        </p:cTn>
                                        <p:tgtEl>
                                          <p:spTgt spid="9233"/>
                                        </p:tgtEl>
                                        <p:attrNameLst>
                                          <p:attrName>style.visibility</p:attrName>
                                        </p:attrNameLst>
                                      </p:cBhvr>
                                      <p:to>
                                        <p:strVal val="visible"/>
                                      </p:to>
                                    </p:set>
                                    <p:anim to="" calcmode="lin" valueType="num">
                                      <p:cBhvr>
                                        <p:cTn id="7" dur="1" fill="hold"/>
                                        <p:tgtEl>
                                          <p:spTgt spid="9233"/>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9224"/>
                                        </p:tgtEl>
                                        <p:attrNameLst>
                                          <p:attrName>style.visibility</p:attrName>
                                        </p:attrNameLst>
                                      </p:cBhvr>
                                      <p:to>
                                        <p:strVal val="visible"/>
                                      </p:to>
                                    </p:set>
                                    <p:anim to="" calcmode="lin" valueType="num">
                                      <p:cBhvr>
                                        <p:cTn id="10" dur="1" fill="hold"/>
                                        <p:tgtEl>
                                          <p:spTgt spid="9224"/>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9231"/>
                                        </p:tgtEl>
                                        <p:attrNameLst>
                                          <p:attrName>style.visibility</p:attrName>
                                        </p:attrNameLst>
                                      </p:cBhvr>
                                      <p:to>
                                        <p:strVal val="visible"/>
                                      </p:to>
                                    </p:set>
                                    <p:anim to="" calcmode="lin" valueType="num">
                                      <p:cBhvr>
                                        <p:cTn id="13" dur="1" fill="hold"/>
                                        <p:tgtEl>
                                          <p:spTgt spid="9231"/>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9238"/>
                                        </p:tgtEl>
                                        <p:attrNameLst>
                                          <p:attrName>style.visibility</p:attrName>
                                        </p:attrNameLst>
                                      </p:cBhvr>
                                      <p:to>
                                        <p:strVal val="visible"/>
                                      </p:to>
                                    </p:set>
                                    <p:anim to="" calcmode="lin" valueType="num">
                                      <p:cBhvr>
                                        <p:cTn id="16" dur="1" fill="hold"/>
                                        <p:tgtEl>
                                          <p:spTgt spid="9238"/>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9240"/>
                                        </p:tgtEl>
                                        <p:attrNameLst>
                                          <p:attrName>style.visibility</p:attrName>
                                        </p:attrNameLst>
                                      </p:cBhvr>
                                      <p:to>
                                        <p:strVal val="visible"/>
                                      </p:to>
                                    </p:set>
                                    <p:anim to="" calcmode="lin" valueType="num">
                                      <p:cBhvr>
                                        <p:cTn id="19" dur="1" fill="hold"/>
                                        <p:tgtEl>
                                          <p:spTgt spid="9240"/>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9247"/>
                                        </p:tgtEl>
                                        <p:attrNameLst>
                                          <p:attrName>style.visibility</p:attrName>
                                        </p:attrNameLst>
                                      </p:cBhvr>
                                      <p:to>
                                        <p:strVal val="visible"/>
                                      </p:to>
                                    </p:set>
                                    <p:anim to="" calcmode="lin" valueType="num">
                                      <p:cBhvr>
                                        <p:cTn id="22" dur="1" fill="hold"/>
                                        <p:tgtEl>
                                          <p:spTgt spid="9247"/>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9228"/>
                                        </p:tgtEl>
                                        <p:attrNameLst>
                                          <p:attrName>style.visibility</p:attrName>
                                        </p:attrNameLst>
                                      </p:cBhvr>
                                      <p:to>
                                        <p:strVal val="visible"/>
                                      </p:to>
                                    </p:set>
                                    <p:anim to="" calcmode="lin" valueType="num">
                                      <p:cBhvr>
                                        <p:cTn id="25" dur="1" fill="hold"/>
                                        <p:tgtEl>
                                          <p:spTgt spid="9228"/>
                                        </p:tgtEl>
                                        <p:attrNameLst>
                                          <p:attrName/>
                                        </p:attrNameLst>
                                      </p:cBhvr>
                                    </p:anim>
                                  </p:childTnLst>
                                </p:cTn>
                              </p:par>
                              <p:par>
                                <p:cTn id="26" presetID="24" presetClass="entr" presetSubtype="0" fill="hold" nodeType="withEffect">
                                  <p:stCondLst>
                                    <p:cond delay="0"/>
                                  </p:stCondLst>
                                  <p:childTnLst>
                                    <p:set>
                                      <p:cBhvr>
                                        <p:cTn id="27" dur="1" fill="hold">
                                          <p:stCondLst>
                                            <p:cond delay="0"/>
                                          </p:stCondLst>
                                        </p:cTn>
                                        <p:tgtEl>
                                          <p:spTgt spid="9237"/>
                                        </p:tgtEl>
                                        <p:attrNameLst>
                                          <p:attrName>style.visibility</p:attrName>
                                        </p:attrNameLst>
                                      </p:cBhvr>
                                      <p:to>
                                        <p:strVal val="visible"/>
                                      </p:to>
                                    </p:set>
                                    <p:anim to="" calcmode="lin" valueType="num">
                                      <p:cBhvr>
                                        <p:cTn id="28" dur="1" fill="hold"/>
                                        <p:tgtEl>
                                          <p:spTgt spid="923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BackGround VSplit"/>
          <p:cNvPicPr>
            <a:picLocks noChangeAspect="1" noChangeArrowheads="1"/>
          </p:cNvPicPr>
          <p:nvPr/>
        </p:nvPicPr>
        <p:blipFill>
          <a:blip r:embed="rId4"/>
          <a:srcRect/>
          <a:stretch>
            <a:fillRect/>
          </a:stretch>
        </p:blipFill>
        <p:spPr bwMode="auto">
          <a:xfrm>
            <a:off x="0" y="0"/>
            <a:ext cx="9144000" cy="6858000"/>
          </a:xfrm>
          <a:prstGeom prst="rect">
            <a:avLst/>
          </a:prstGeom>
          <a:noFill/>
        </p:spPr>
      </p:pic>
      <p:sp>
        <p:nvSpPr>
          <p:cNvPr id="2150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1509" name="Rectangle 5"/>
          <p:cNvSpPr>
            <a:spLocks noChangeArrowheads="1"/>
          </p:cNvSpPr>
          <p:nvPr/>
        </p:nvSpPr>
        <p:spPr bwMode="auto">
          <a:xfrm>
            <a:off x="3478213" y="1101725"/>
            <a:ext cx="2763837" cy="2014538"/>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The Sun</a:t>
            </a:r>
          </a:p>
          <a:p>
            <a:pPr>
              <a:buFontTx/>
              <a:buChar char="•"/>
            </a:pPr>
            <a:r>
              <a:rPr lang="en-US" sz="1800">
                <a:solidFill>
                  <a:schemeClr val="bg1"/>
                </a:solidFill>
                <a:latin typeface="OCR A Extended" pitchFamily="50" charset="0"/>
              </a:rPr>
              <a:t>8 Major Planets</a:t>
            </a:r>
          </a:p>
          <a:p>
            <a:pPr>
              <a:buFontTx/>
              <a:buChar char="•"/>
            </a:pPr>
            <a:r>
              <a:rPr lang="en-US" sz="1800">
                <a:solidFill>
                  <a:schemeClr val="bg1"/>
                </a:solidFill>
                <a:latin typeface="OCR A Extended" pitchFamily="50" charset="0"/>
              </a:rPr>
              <a:t>4 Dwarf Planets</a:t>
            </a:r>
          </a:p>
          <a:p>
            <a:pPr>
              <a:buFontTx/>
              <a:buChar char="•"/>
            </a:pPr>
            <a:r>
              <a:rPr lang="en-US" sz="1800">
                <a:solidFill>
                  <a:schemeClr val="bg1"/>
                </a:solidFill>
                <a:latin typeface="OCR A Extended" pitchFamily="50" charset="0"/>
              </a:rPr>
              <a:t>Many “</a:t>
            </a:r>
            <a:r>
              <a:rPr lang="en-US" sz="1400">
                <a:solidFill>
                  <a:schemeClr val="bg1"/>
                </a:solidFill>
                <a:latin typeface="OCR A Extended" pitchFamily="50" charset="0"/>
              </a:rPr>
              <a:t>minor planets”</a:t>
            </a:r>
          </a:p>
          <a:p>
            <a:pPr>
              <a:buFontTx/>
              <a:buChar char="•"/>
            </a:pPr>
            <a:r>
              <a:rPr lang="en-US" sz="1800">
                <a:solidFill>
                  <a:schemeClr val="bg1"/>
                </a:solidFill>
                <a:latin typeface="OCR A Extended" pitchFamily="50" charset="0"/>
              </a:rPr>
              <a:t>Comets</a:t>
            </a:r>
          </a:p>
          <a:p>
            <a:pPr>
              <a:buFontTx/>
              <a:buChar char="•"/>
            </a:pPr>
            <a:r>
              <a:rPr lang="en-US" sz="1800">
                <a:solidFill>
                  <a:schemeClr val="bg1"/>
                </a:solidFill>
                <a:latin typeface="OCR A Extended" pitchFamily="50" charset="0"/>
              </a:rPr>
              <a:t>Asteroids</a:t>
            </a:r>
          </a:p>
          <a:p>
            <a:endParaRPr lang="en-US" sz="1800">
              <a:solidFill>
                <a:schemeClr val="bg1"/>
              </a:solidFill>
              <a:latin typeface="OCR A Extended" pitchFamily="50" charset="0"/>
            </a:endParaRPr>
          </a:p>
        </p:txBody>
      </p:sp>
      <p:sp>
        <p:nvSpPr>
          <p:cNvPr id="21512" name="Text Box 8"/>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1513" name="Picture 9"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pic>
        <p:nvPicPr>
          <p:cNvPr id="21522" name="Picture 18" descr="outer solar system"/>
          <p:cNvPicPr>
            <a:picLocks noChangeAspect="1" noChangeArrowheads="1"/>
          </p:cNvPicPr>
          <p:nvPr/>
        </p:nvPicPr>
        <p:blipFill>
          <a:blip r:embed="rId6"/>
          <a:srcRect/>
          <a:stretch>
            <a:fillRect/>
          </a:stretch>
        </p:blipFill>
        <p:spPr bwMode="auto">
          <a:xfrm>
            <a:off x="3478213" y="3141663"/>
            <a:ext cx="5356225" cy="2968625"/>
          </a:xfrm>
          <a:prstGeom prst="rect">
            <a:avLst/>
          </a:prstGeom>
          <a:noFill/>
        </p:spPr>
      </p:pic>
      <p:grpSp>
        <p:nvGrpSpPr>
          <p:cNvPr id="21542" name="Group 38"/>
          <p:cNvGrpSpPr>
            <a:grpSpLocks/>
          </p:cNvGrpSpPr>
          <p:nvPr/>
        </p:nvGrpSpPr>
        <p:grpSpPr bwMode="auto">
          <a:xfrm>
            <a:off x="5781675" y="1066800"/>
            <a:ext cx="2938463" cy="3284538"/>
            <a:chOff x="3642" y="672"/>
            <a:chExt cx="1851" cy="2069"/>
          </a:xfrm>
        </p:grpSpPr>
        <p:sp>
          <p:nvSpPr>
            <p:cNvPr id="21523" name="Line 19"/>
            <p:cNvSpPr>
              <a:spLocks noChangeShapeType="1"/>
            </p:cNvSpPr>
            <p:nvPr/>
          </p:nvSpPr>
          <p:spPr bwMode="auto">
            <a:xfrm flipH="1">
              <a:off x="4041" y="1942"/>
              <a:ext cx="1452" cy="799"/>
            </a:xfrm>
            <a:prstGeom prst="line">
              <a:avLst/>
            </a:prstGeom>
            <a:noFill/>
            <a:ln w="6350">
              <a:solidFill>
                <a:schemeClr val="bg2"/>
              </a:solidFill>
              <a:round/>
              <a:headEnd/>
              <a:tailEnd/>
            </a:ln>
            <a:effectLst/>
          </p:spPr>
          <p:txBody>
            <a:bodyPr/>
            <a:lstStyle/>
            <a:p>
              <a:endParaRPr lang="en-US"/>
            </a:p>
          </p:txBody>
        </p:sp>
        <p:sp>
          <p:nvSpPr>
            <p:cNvPr id="21524" name="Rectangle 20"/>
            <p:cNvSpPr>
              <a:spLocks noChangeArrowheads="1"/>
            </p:cNvSpPr>
            <p:nvPr/>
          </p:nvSpPr>
          <p:spPr bwMode="auto">
            <a:xfrm>
              <a:off x="3642" y="2414"/>
              <a:ext cx="399" cy="327"/>
            </a:xfrm>
            <a:prstGeom prst="rect">
              <a:avLst/>
            </a:prstGeom>
            <a:noFill/>
            <a:ln w="6350">
              <a:solidFill>
                <a:schemeClr val="bg2"/>
              </a:solidFill>
              <a:miter lim="800000"/>
              <a:headEnd/>
              <a:tailEnd/>
            </a:ln>
            <a:effectLst/>
          </p:spPr>
          <p:txBody>
            <a:bodyPr wrap="none" anchor="ctr"/>
            <a:lstStyle/>
            <a:p>
              <a:endParaRPr lang="en-US"/>
            </a:p>
          </p:txBody>
        </p:sp>
        <p:sp>
          <p:nvSpPr>
            <p:cNvPr id="21525" name="Line 21"/>
            <p:cNvSpPr>
              <a:spLocks noChangeShapeType="1"/>
            </p:cNvSpPr>
            <p:nvPr/>
          </p:nvSpPr>
          <p:spPr bwMode="auto">
            <a:xfrm flipH="1">
              <a:off x="4041" y="672"/>
              <a:ext cx="1452" cy="1743"/>
            </a:xfrm>
            <a:prstGeom prst="line">
              <a:avLst/>
            </a:prstGeom>
            <a:noFill/>
            <a:ln w="6350">
              <a:solidFill>
                <a:schemeClr val="bg2"/>
              </a:solidFill>
              <a:round/>
              <a:headEnd/>
              <a:tailEnd/>
            </a:ln>
            <a:effectLst/>
          </p:spPr>
          <p:txBody>
            <a:bodyPr/>
            <a:lstStyle/>
            <a:p>
              <a:endParaRPr lang="en-US"/>
            </a:p>
          </p:txBody>
        </p:sp>
        <p:sp>
          <p:nvSpPr>
            <p:cNvPr id="21526" name="Line 22"/>
            <p:cNvSpPr>
              <a:spLocks noChangeShapeType="1"/>
            </p:cNvSpPr>
            <p:nvPr/>
          </p:nvSpPr>
          <p:spPr bwMode="auto">
            <a:xfrm flipH="1">
              <a:off x="3642" y="672"/>
              <a:ext cx="327" cy="1743"/>
            </a:xfrm>
            <a:prstGeom prst="line">
              <a:avLst/>
            </a:prstGeom>
            <a:noFill/>
            <a:ln w="6350">
              <a:solidFill>
                <a:schemeClr val="bg2"/>
              </a:solidFill>
              <a:round/>
              <a:headEnd/>
              <a:tailEnd/>
            </a:ln>
            <a:effectLst/>
          </p:spPr>
          <p:txBody>
            <a:bodyPr/>
            <a:lstStyle/>
            <a:p>
              <a:endParaRPr lang="en-US"/>
            </a:p>
          </p:txBody>
        </p:sp>
        <p:sp>
          <p:nvSpPr>
            <p:cNvPr id="21527" name="Line 23"/>
            <p:cNvSpPr>
              <a:spLocks noChangeShapeType="1"/>
            </p:cNvSpPr>
            <p:nvPr/>
          </p:nvSpPr>
          <p:spPr bwMode="auto">
            <a:xfrm flipH="1">
              <a:off x="3787" y="1942"/>
              <a:ext cx="182" cy="436"/>
            </a:xfrm>
            <a:prstGeom prst="line">
              <a:avLst/>
            </a:prstGeom>
            <a:noFill/>
            <a:ln w="6350">
              <a:solidFill>
                <a:schemeClr val="bg2"/>
              </a:solidFill>
              <a:round/>
              <a:headEnd/>
              <a:tailEnd/>
            </a:ln>
            <a:effectLst/>
          </p:spPr>
          <p:txBody>
            <a:bodyPr/>
            <a:lstStyle/>
            <a:p>
              <a:endParaRPr lang="en-US"/>
            </a:p>
          </p:txBody>
        </p:sp>
        <p:sp>
          <p:nvSpPr>
            <p:cNvPr id="21528" name="Line 24"/>
            <p:cNvSpPr>
              <a:spLocks noChangeShapeType="1"/>
            </p:cNvSpPr>
            <p:nvPr/>
          </p:nvSpPr>
          <p:spPr bwMode="auto">
            <a:xfrm flipV="1">
              <a:off x="3642" y="2378"/>
              <a:ext cx="145" cy="363"/>
            </a:xfrm>
            <a:prstGeom prst="line">
              <a:avLst/>
            </a:prstGeom>
            <a:noFill/>
            <a:ln w="6350">
              <a:solidFill>
                <a:schemeClr val="bg2"/>
              </a:solidFill>
              <a:prstDash val="sysDot"/>
              <a:round/>
              <a:headEnd/>
              <a:tailEnd/>
            </a:ln>
            <a:effectLst/>
          </p:spPr>
          <p:txBody>
            <a:bodyPr/>
            <a:lstStyle/>
            <a:p>
              <a:endParaRPr lang="en-US"/>
            </a:p>
          </p:txBody>
        </p:sp>
      </p:grpSp>
      <p:sp>
        <p:nvSpPr>
          <p:cNvPr id="21529" name="Text Box 25"/>
          <p:cNvSpPr txBox="1">
            <a:spLocks noChangeArrowheads="1"/>
          </p:cNvSpPr>
          <p:nvPr/>
        </p:nvSpPr>
        <p:spPr bwMode="auto">
          <a:xfrm>
            <a:off x="609600" y="1066800"/>
            <a:ext cx="2112963" cy="519113"/>
          </a:xfrm>
          <a:prstGeom prst="rect">
            <a:avLst/>
          </a:prstGeom>
          <a:noFill/>
          <a:ln w="9525">
            <a:noFill/>
            <a:miter lim="800000"/>
            <a:headEnd/>
            <a:tailEnd/>
          </a:ln>
          <a:effectLst/>
        </p:spPr>
        <p:txBody>
          <a:bodyPr wrap="none">
            <a:spAutoFit/>
          </a:bodyPr>
          <a:lstStyle/>
          <a:p>
            <a:pPr>
              <a:buFontTx/>
              <a:buChar char="•"/>
            </a:pPr>
            <a:r>
              <a:rPr lang="en-US" sz="2800" b="1">
                <a:solidFill>
                  <a:srgbClr val="FFFF66"/>
                </a:solidFill>
                <a:latin typeface="OCR A Extended" pitchFamily="50" charset="0"/>
              </a:rPr>
              <a:t>Overview</a:t>
            </a:r>
          </a:p>
        </p:txBody>
      </p:sp>
      <p:graphicFrame>
        <p:nvGraphicFramePr>
          <p:cNvPr id="21519" name="Object 15"/>
          <p:cNvGraphicFramePr>
            <a:graphicFrameLocks noChangeAspect="1"/>
          </p:cNvGraphicFramePr>
          <p:nvPr>
            <p:ph/>
          </p:nvPr>
        </p:nvGraphicFramePr>
        <p:xfrm>
          <a:off x="6300788" y="1066800"/>
          <a:ext cx="2436812" cy="1998663"/>
        </p:xfrm>
        <a:graphic>
          <a:graphicData uri="http://schemas.openxmlformats.org/presentationml/2006/ole">
            <p:oleObj spid="_x0000_s21519" name="Image" r:id="rId7" imgW="1292026" imgH="1060527" progId="Photoshop.Imag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519"/>
                                        </p:tgtEl>
                                        <p:attrNameLst>
                                          <p:attrName>style.visibility</p:attrName>
                                        </p:attrNameLst>
                                      </p:cBhvr>
                                      <p:to>
                                        <p:strVal val="visible"/>
                                      </p:to>
                                    </p:set>
                                    <p:animEffect transition="in" filter="fade">
                                      <p:cBhvr>
                                        <p:cTn id="7" dur="1000"/>
                                        <p:tgtEl>
                                          <p:spTgt spid="21519"/>
                                        </p:tgtEl>
                                      </p:cBhvr>
                                    </p:animEffect>
                                  </p:childTnLst>
                                </p:cTn>
                              </p:par>
                              <p:par>
                                <p:cTn id="8" presetID="10" presetClass="entr" presetSubtype="0" fill="hold" nodeType="withEffect">
                                  <p:stCondLst>
                                    <p:cond delay="0"/>
                                  </p:stCondLst>
                                  <p:childTnLst>
                                    <p:set>
                                      <p:cBhvr>
                                        <p:cTn id="9" dur="1" fill="hold">
                                          <p:stCondLst>
                                            <p:cond delay="0"/>
                                          </p:stCondLst>
                                        </p:cTn>
                                        <p:tgtEl>
                                          <p:spTgt spid="21522"/>
                                        </p:tgtEl>
                                        <p:attrNameLst>
                                          <p:attrName>style.visibility</p:attrName>
                                        </p:attrNameLst>
                                      </p:cBhvr>
                                      <p:to>
                                        <p:strVal val="visible"/>
                                      </p:to>
                                    </p:set>
                                    <p:animEffect transition="in" filter="fade">
                                      <p:cBhvr>
                                        <p:cTn id="10" dur="1000"/>
                                        <p:tgtEl>
                                          <p:spTgt spid="21522"/>
                                        </p:tgtEl>
                                      </p:cBhvr>
                                    </p:animEffect>
                                  </p:childTnLst>
                                </p:cTn>
                              </p:par>
                              <p:par>
                                <p:cTn id="11" presetID="10" presetClass="entr" presetSubtype="0" fill="hold" nodeType="withEffect">
                                  <p:stCondLst>
                                    <p:cond delay="0"/>
                                  </p:stCondLst>
                                  <p:childTnLst>
                                    <p:set>
                                      <p:cBhvr>
                                        <p:cTn id="12" dur="1" fill="hold">
                                          <p:stCondLst>
                                            <p:cond delay="0"/>
                                          </p:stCondLst>
                                        </p:cTn>
                                        <p:tgtEl>
                                          <p:spTgt spid="21542"/>
                                        </p:tgtEl>
                                        <p:attrNameLst>
                                          <p:attrName>style.visibility</p:attrName>
                                        </p:attrNameLst>
                                      </p:cBhvr>
                                      <p:to>
                                        <p:strVal val="visible"/>
                                      </p:to>
                                    </p:set>
                                    <p:animEffect transition="in" filter="fade">
                                      <p:cBhvr>
                                        <p:cTn id="13" dur="2000"/>
                                        <p:tgtEl>
                                          <p:spTgt spid="21542"/>
                                        </p:tgtEl>
                                      </p:cBhvr>
                                    </p:animEffect>
                                  </p:childTnLst>
                                </p:cTn>
                              </p:par>
                            </p:childTnLst>
                          </p:cTn>
                        </p:par>
                        <p:par>
                          <p:cTn id="14" fill="hold">
                            <p:stCondLst>
                              <p:cond delay="2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1507"/>
                                        </p:tgtEl>
                                        <p:attrNameLst>
                                          <p:attrName>style.visibility</p:attrName>
                                        </p:attrNameLst>
                                      </p:cBhvr>
                                      <p:to>
                                        <p:strVal val="visible"/>
                                      </p:to>
                                    </p:set>
                                    <p:anim calcmode="discrete" valueType="clr">
                                      <p:cBhvr override="childStyle">
                                        <p:cTn id="17" dur="80"/>
                                        <p:tgtEl>
                                          <p:spTgt spid="2150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1507"/>
                                        </p:tgtEl>
                                        <p:attrNameLst>
                                          <p:attrName>fillcolor</p:attrName>
                                        </p:attrNameLst>
                                      </p:cBhvr>
                                      <p:tavLst>
                                        <p:tav tm="0">
                                          <p:val>
                                            <p:clrVal>
                                              <a:schemeClr val="accent2"/>
                                            </p:clrVal>
                                          </p:val>
                                        </p:tav>
                                        <p:tav tm="50000">
                                          <p:val>
                                            <p:clrVal>
                                              <a:schemeClr val="hlink"/>
                                            </p:clrVal>
                                          </p:val>
                                        </p:tav>
                                      </p:tavLst>
                                    </p:anim>
                                    <p:set>
                                      <p:cBhvr>
                                        <p:cTn id="19" dur="80"/>
                                        <p:tgtEl>
                                          <p:spTgt spid="21507"/>
                                        </p:tgtEl>
                                        <p:attrNameLst>
                                          <p:attrName>fill.type</p:attrName>
                                        </p:attrNameLst>
                                      </p:cBhvr>
                                      <p:to>
                                        <p:strVal val="solid"/>
                                      </p:to>
                                    </p:set>
                                  </p:childTnLst>
                                </p:cTn>
                              </p:par>
                            </p:childTnLst>
                          </p:cTn>
                        </p:par>
                        <p:par>
                          <p:cTn id="20" fill="hold">
                            <p:stCondLst>
                              <p:cond delay="26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1509"/>
                                        </p:tgtEl>
                                        <p:attrNameLst>
                                          <p:attrName>style.visibility</p:attrName>
                                        </p:attrNameLst>
                                      </p:cBhvr>
                                      <p:to>
                                        <p:strVal val="visible"/>
                                      </p:to>
                                    </p:set>
                                    <p:anim calcmode="discrete" valueType="clr">
                                      <p:cBhvr override="childStyle">
                                        <p:cTn id="23" dur="80"/>
                                        <p:tgtEl>
                                          <p:spTgt spid="21509"/>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1509"/>
                                        </p:tgtEl>
                                        <p:attrNameLst>
                                          <p:attrName>fillcolor</p:attrName>
                                        </p:attrNameLst>
                                      </p:cBhvr>
                                      <p:tavLst>
                                        <p:tav tm="0">
                                          <p:val>
                                            <p:clrVal>
                                              <a:schemeClr val="accent2"/>
                                            </p:clrVal>
                                          </p:val>
                                        </p:tav>
                                        <p:tav tm="50000">
                                          <p:val>
                                            <p:clrVal>
                                              <a:schemeClr val="hlink"/>
                                            </p:clrVal>
                                          </p:val>
                                        </p:tav>
                                      </p:tavLst>
                                    </p:anim>
                                    <p:set>
                                      <p:cBhvr>
                                        <p:cTn id="25" dur="80"/>
                                        <p:tgtEl>
                                          <p:spTgt spid="215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3555"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3557" name="Rectangle 5"/>
          <p:cNvSpPr>
            <a:spLocks noChangeArrowheads="1"/>
          </p:cNvSpPr>
          <p:nvPr/>
        </p:nvSpPr>
        <p:spPr bwMode="auto">
          <a:xfrm>
            <a:off x="3592513" y="971550"/>
            <a:ext cx="4649787" cy="1190625"/>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1,391,000 km (</a:t>
            </a:r>
            <a:r>
              <a:rPr lang="en-US" sz="1800">
                <a:solidFill>
                  <a:schemeClr val="bg1"/>
                </a:solidFill>
              </a:rPr>
              <a:t>864,400 mi) </a:t>
            </a:r>
            <a:r>
              <a:rPr lang="en-US" sz="1800">
                <a:solidFill>
                  <a:schemeClr val="bg1"/>
                </a:solidFill>
                <a:latin typeface="OCR A Extended" pitchFamily="50" charset="0"/>
              </a:rPr>
              <a:t>diameter</a:t>
            </a:r>
          </a:p>
          <a:p>
            <a:pPr>
              <a:buFontTx/>
              <a:buChar char="•"/>
            </a:pPr>
            <a:r>
              <a:rPr lang="en-US" sz="1800">
                <a:solidFill>
                  <a:schemeClr val="bg1"/>
                </a:solidFill>
                <a:latin typeface="OCR A Extended" pitchFamily="50" charset="0"/>
              </a:rPr>
              <a:t>Apx 70% Hydrogen</a:t>
            </a:r>
          </a:p>
          <a:p>
            <a:pPr>
              <a:buFontTx/>
              <a:buChar char="•"/>
            </a:pPr>
            <a:r>
              <a:rPr lang="en-US" sz="1800">
                <a:solidFill>
                  <a:schemeClr val="bg1"/>
                </a:solidFill>
                <a:latin typeface="OCR A Extended" pitchFamily="50" charset="0"/>
              </a:rPr>
              <a:t>Medium-small size star</a:t>
            </a:r>
          </a:p>
          <a:p>
            <a:endParaRPr lang="en-US" sz="1800">
              <a:solidFill>
                <a:schemeClr val="bg1"/>
              </a:solidFill>
              <a:latin typeface="OCR A Extended" pitchFamily="50" charset="0"/>
            </a:endParaRPr>
          </a:p>
        </p:txBody>
      </p:sp>
      <p:sp>
        <p:nvSpPr>
          <p:cNvPr id="23558"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3559"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23564" name="Picture 12" descr="eit_19970914_0121_304"/>
          <p:cNvPicPr>
            <a:picLocks noChangeAspect="1" noChangeArrowheads="1"/>
          </p:cNvPicPr>
          <p:nvPr/>
        </p:nvPicPr>
        <p:blipFill>
          <a:blip r:embed="rId5"/>
          <a:srcRect/>
          <a:stretch>
            <a:fillRect/>
          </a:stretch>
        </p:blipFill>
        <p:spPr bwMode="auto">
          <a:xfrm>
            <a:off x="3881438" y="1989138"/>
            <a:ext cx="4321175" cy="4321175"/>
          </a:xfrm>
          <a:prstGeom prst="rect">
            <a:avLst/>
          </a:prstGeom>
          <a:noFill/>
        </p:spPr>
      </p:pic>
      <p:sp>
        <p:nvSpPr>
          <p:cNvPr id="23566" name="Text Box 14"/>
          <p:cNvSpPr txBox="1">
            <a:spLocks noChangeArrowheads="1"/>
          </p:cNvSpPr>
          <p:nvPr/>
        </p:nvSpPr>
        <p:spPr bwMode="auto">
          <a:xfrm>
            <a:off x="596900" y="1585913"/>
            <a:ext cx="2393950" cy="118745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The Sun</a:t>
            </a:r>
            <a:br>
              <a:rPr lang="en-US" sz="2400" b="1">
                <a:solidFill>
                  <a:srgbClr val="FFFF66"/>
                </a:solidFill>
                <a:latin typeface="OCR A Extended" pitchFamily="50" charset="0"/>
              </a:rPr>
            </a:br>
            <a:r>
              <a:rPr lang="en-US" sz="2400" b="1">
                <a:solidFill>
                  <a:srgbClr val="FFFF66"/>
                </a:solidFill>
                <a:latin typeface="OCR A Extended" pitchFamily="50" charset="0"/>
              </a:rPr>
              <a:t>  (Our Star)</a:t>
            </a:r>
          </a:p>
          <a:p>
            <a:pPr>
              <a:buFontTx/>
              <a:buChar char="•"/>
            </a:pPr>
            <a:r>
              <a:rPr lang="en-US" sz="2400" b="1">
                <a:solidFill>
                  <a:srgbClr val="FFFF66"/>
                </a:solidFill>
                <a:latin typeface="OCR A Extended" pitchFamily="50" charset="0"/>
              </a:rPr>
              <a:t>“Sol”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564"/>
                                        </p:tgtEl>
                                        <p:attrNameLst>
                                          <p:attrName>style.visibility</p:attrName>
                                        </p:attrNameLst>
                                      </p:cBhvr>
                                      <p:to>
                                        <p:strVal val="visible"/>
                                      </p:to>
                                    </p:set>
                                    <p:animEffect transition="in" filter="fade">
                                      <p:cBhvr>
                                        <p:cTn id="7" dur="1000"/>
                                        <p:tgtEl>
                                          <p:spTgt spid="23564"/>
                                        </p:tgtEl>
                                      </p:cBhvr>
                                    </p:animEffect>
                                  </p:childTnLst>
                                </p:cTn>
                              </p:par>
                            </p:childTnLst>
                          </p:cTn>
                        </p:par>
                        <p:par>
                          <p:cTn id="8" fill="hold">
                            <p:stCondLst>
                              <p:cond delay="1000"/>
                            </p:stCondLst>
                            <p:childTnLst>
                              <p:par>
                                <p:cTn id="9" presetID="27" presetClass="entr" presetSubtype="0" fill="hold" grpId="1" nodeType="afterEffect">
                                  <p:stCondLst>
                                    <p:cond delay="0"/>
                                  </p:stCondLst>
                                  <p:iterate type="lt">
                                    <p:tmPct val="50000"/>
                                  </p:iterate>
                                  <p:childTnLst>
                                    <p:set>
                                      <p:cBhvr>
                                        <p:cTn id="10" dur="1" fill="hold">
                                          <p:stCondLst>
                                            <p:cond delay="0"/>
                                          </p:stCondLst>
                                        </p:cTn>
                                        <p:tgtEl>
                                          <p:spTgt spid="23557"/>
                                        </p:tgtEl>
                                        <p:attrNameLst>
                                          <p:attrName>style.visibility</p:attrName>
                                        </p:attrNameLst>
                                      </p:cBhvr>
                                      <p:to>
                                        <p:strVal val="visible"/>
                                      </p:to>
                                    </p:set>
                                    <p:anim calcmode="discrete" valueType="clr">
                                      <p:cBhvr override="childStyle">
                                        <p:cTn id="11" dur="80"/>
                                        <p:tgtEl>
                                          <p:spTgt spid="2355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3557"/>
                                        </p:tgtEl>
                                        <p:attrNameLst>
                                          <p:attrName>fillcolor</p:attrName>
                                        </p:attrNameLst>
                                      </p:cBhvr>
                                      <p:tavLst>
                                        <p:tav tm="0">
                                          <p:val>
                                            <p:clrVal>
                                              <a:schemeClr val="accent2"/>
                                            </p:clrVal>
                                          </p:val>
                                        </p:tav>
                                        <p:tav tm="50000">
                                          <p:val>
                                            <p:clrVal>
                                              <a:schemeClr val="hlink"/>
                                            </p:clrVal>
                                          </p:val>
                                        </p:tav>
                                      </p:tavLst>
                                    </p:anim>
                                    <p:set>
                                      <p:cBhvr>
                                        <p:cTn id="13" dur="80"/>
                                        <p:tgtEl>
                                          <p:spTgt spid="2355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4579"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4581"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4,480 km diameter</a:t>
            </a:r>
          </a:p>
          <a:p>
            <a:pPr>
              <a:buFontTx/>
              <a:buChar char="•"/>
            </a:pPr>
            <a:r>
              <a:rPr lang="en-US" sz="1800">
                <a:solidFill>
                  <a:schemeClr val="bg1"/>
                </a:solidFill>
                <a:latin typeface="OCR A Extended" pitchFamily="50" charset="0"/>
              </a:rPr>
              <a:t>Average Temperature 167 C</a:t>
            </a:r>
          </a:p>
          <a:p>
            <a:pPr>
              <a:buFontTx/>
              <a:buChar char="•"/>
            </a:pPr>
            <a:r>
              <a:rPr lang="en-US" sz="1800">
                <a:solidFill>
                  <a:schemeClr val="bg1"/>
                </a:solidFill>
                <a:latin typeface="OCR A Extended" pitchFamily="50" charset="0"/>
              </a:rPr>
              <a:t>Almost no Atmosphere</a:t>
            </a:r>
          </a:p>
          <a:p>
            <a:endParaRPr lang="en-US" sz="1800">
              <a:solidFill>
                <a:schemeClr val="bg1"/>
              </a:solidFill>
              <a:latin typeface="OCR A Extended" pitchFamily="50" charset="0"/>
            </a:endParaRPr>
          </a:p>
        </p:txBody>
      </p:sp>
      <p:sp>
        <p:nvSpPr>
          <p:cNvPr id="24582"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4583"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24589" name="Picture 13" descr="planet Mercury from NASA's Mariner 10">
            <a:hlinkClick r:id="rId5"/>
          </p:cNvPr>
          <p:cNvPicPr>
            <a:picLocks noChangeAspect="1" noChangeArrowheads="1"/>
          </p:cNvPicPr>
          <p:nvPr/>
        </p:nvPicPr>
        <p:blipFill>
          <a:blip r:embed="rId6"/>
          <a:srcRect/>
          <a:stretch>
            <a:fillRect/>
          </a:stretch>
        </p:blipFill>
        <p:spPr bwMode="auto">
          <a:xfrm>
            <a:off x="3524250" y="3438525"/>
            <a:ext cx="5238750" cy="2657475"/>
          </a:xfrm>
          <a:prstGeom prst="rect">
            <a:avLst/>
          </a:prstGeom>
          <a:noFill/>
        </p:spPr>
      </p:pic>
      <p:sp>
        <p:nvSpPr>
          <p:cNvPr id="24590" name="Text Box 14"/>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24591" name="Text Box 15"/>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Mercury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4581"/>
                                        </p:tgtEl>
                                        <p:attrNameLst>
                                          <p:attrName>style.visibility</p:attrName>
                                        </p:attrNameLst>
                                      </p:cBhvr>
                                      <p:to>
                                        <p:strVal val="visible"/>
                                      </p:to>
                                    </p:set>
                                    <p:anim calcmode="discrete" valueType="clr">
                                      <p:cBhvr override="childStyle">
                                        <p:cTn id="7" dur="80"/>
                                        <p:tgtEl>
                                          <p:spTgt spid="2458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4581"/>
                                        </p:tgtEl>
                                        <p:attrNameLst>
                                          <p:attrName>fillcolor</p:attrName>
                                        </p:attrNameLst>
                                      </p:cBhvr>
                                      <p:tavLst>
                                        <p:tav tm="0">
                                          <p:val>
                                            <p:clrVal>
                                              <a:schemeClr val="accent2"/>
                                            </p:clrVal>
                                          </p:val>
                                        </p:tav>
                                        <p:tav tm="50000">
                                          <p:val>
                                            <p:clrVal>
                                              <a:schemeClr val="hlink"/>
                                            </p:clrVal>
                                          </p:val>
                                        </p:tav>
                                      </p:tavLst>
                                    </p:anim>
                                    <p:set>
                                      <p:cBhvr>
                                        <p:cTn id="9" dur="80"/>
                                        <p:tgtEl>
                                          <p:spTgt spid="2458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5603"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5605"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12,103 km diameter</a:t>
            </a:r>
          </a:p>
          <a:p>
            <a:pPr>
              <a:buFontTx/>
              <a:buChar char="•"/>
            </a:pPr>
            <a:r>
              <a:rPr lang="en-US" sz="1800">
                <a:solidFill>
                  <a:schemeClr val="bg1"/>
                </a:solidFill>
                <a:latin typeface="OCR A Extended" pitchFamily="50" charset="0"/>
              </a:rPr>
              <a:t>Our nearest neighbor</a:t>
            </a:r>
          </a:p>
          <a:p>
            <a:pPr>
              <a:buFontTx/>
              <a:buChar char="•"/>
            </a:pPr>
            <a:r>
              <a:rPr lang="en-US" sz="1800">
                <a:solidFill>
                  <a:schemeClr val="bg1"/>
                </a:solidFill>
                <a:latin typeface="OCR A Extended" pitchFamily="50" charset="0"/>
              </a:rPr>
              <a:t>Sulphuric Atmosphere</a:t>
            </a:r>
          </a:p>
          <a:p>
            <a:endParaRPr lang="en-US" sz="1800">
              <a:solidFill>
                <a:schemeClr val="bg1"/>
              </a:solidFill>
              <a:latin typeface="OCR A Extended" pitchFamily="50" charset="0"/>
            </a:endParaRPr>
          </a:p>
        </p:txBody>
      </p:sp>
      <p:sp>
        <p:nvSpPr>
          <p:cNvPr id="25606"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5607"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25615" name="Picture 15" descr="venusmar"/>
          <p:cNvPicPr>
            <a:picLocks noChangeAspect="1" noChangeArrowheads="1"/>
          </p:cNvPicPr>
          <p:nvPr/>
        </p:nvPicPr>
        <p:blipFill>
          <a:blip r:embed="rId5"/>
          <a:srcRect/>
          <a:stretch>
            <a:fillRect/>
          </a:stretch>
        </p:blipFill>
        <p:spPr bwMode="auto">
          <a:xfrm>
            <a:off x="4168775" y="2438400"/>
            <a:ext cx="3802063" cy="3810000"/>
          </a:xfrm>
          <a:prstGeom prst="rect">
            <a:avLst/>
          </a:prstGeom>
          <a:noFill/>
        </p:spPr>
      </p:pic>
      <p:sp>
        <p:nvSpPr>
          <p:cNvPr id="25616" name="Text Box 16"/>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25617" name="Text Box 17"/>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25618" name="Text Box 18"/>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Venus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5605"/>
                                        </p:tgtEl>
                                        <p:attrNameLst>
                                          <p:attrName>style.visibility</p:attrName>
                                        </p:attrNameLst>
                                      </p:cBhvr>
                                      <p:to>
                                        <p:strVal val="visible"/>
                                      </p:to>
                                    </p:set>
                                    <p:anim calcmode="discrete" valueType="clr">
                                      <p:cBhvr override="childStyle">
                                        <p:cTn id="7" dur="80"/>
                                        <p:tgtEl>
                                          <p:spTgt spid="2560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5605"/>
                                        </p:tgtEl>
                                        <p:attrNameLst>
                                          <p:attrName>fillcolor</p:attrName>
                                        </p:attrNameLst>
                                      </p:cBhvr>
                                      <p:tavLst>
                                        <p:tav tm="0">
                                          <p:val>
                                            <p:clrVal>
                                              <a:schemeClr val="accent2"/>
                                            </p:clrVal>
                                          </p:val>
                                        </p:tav>
                                        <p:tav tm="50000">
                                          <p:val>
                                            <p:clrVal>
                                              <a:schemeClr val="hlink"/>
                                            </p:clrVal>
                                          </p:val>
                                        </p:tav>
                                      </p:tavLst>
                                    </p:anim>
                                    <p:set>
                                      <p:cBhvr>
                                        <p:cTn id="9" dur="80"/>
                                        <p:tgtEl>
                                          <p:spTgt spid="256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662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6629"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12,756 km diameter</a:t>
            </a:r>
          </a:p>
          <a:p>
            <a:pPr>
              <a:buFontTx/>
              <a:buChar char="•"/>
            </a:pPr>
            <a:r>
              <a:rPr lang="en-US" sz="1800">
                <a:solidFill>
                  <a:schemeClr val="bg1"/>
                </a:solidFill>
                <a:latin typeface="OCR A Extended" pitchFamily="50" charset="0"/>
              </a:rPr>
              <a:t>Our Home</a:t>
            </a:r>
          </a:p>
          <a:p>
            <a:pPr>
              <a:buFontTx/>
              <a:buChar char="•"/>
            </a:pPr>
            <a:r>
              <a:rPr lang="en-US" sz="1800">
                <a:solidFill>
                  <a:schemeClr val="bg1"/>
                </a:solidFill>
                <a:latin typeface="OCR A Extended" pitchFamily="50" charset="0"/>
              </a:rPr>
              <a:t>Only Planet with life that we know of</a:t>
            </a:r>
          </a:p>
          <a:p>
            <a:endParaRPr lang="en-US" sz="1800">
              <a:solidFill>
                <a:schemeClr val="bg1"/>
              </a:solidFill>
              <a:latin typeface="OCR A Extended" pitchFamily="50" charset="0"/>
            </a:endParaRPr>
          </a:p>
        </p:txBody>
      </p:sp>
      <p:sp>
        <p:nvSpPr>
          <p:cNvPr id="2663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6631"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26638" name="Picture 14" descr="earthafr"/>
          <p:cNvPicPr>
            <a:picLocks noChangeAspect="1" noChangeArrowheads="1"/>
          </p:cNvPicPr>
          <p:nvPr/>
        </p:nvPicPr>
        <p:blipFill>
          <a:blip r:embed="rId5"/>
          <a:srcRect/>
          <a:stretch>
            <a:fillRect/>
          </a:stretch>
        </p:blipFill>
        <p:spPr bwMode="auto">
          <a:xfrm>
            <a:off x="4191000" y="2547938"/>
            <a:ext cx="3662363" cy="3700462"/>
          </a:xfrm>
          <a:prstGeom prst="rect">
            <a:avLst/>
          </a:prstGeom>
          <a:noFill/>
        </p:spPr>
      </p:pic>
      <p:sp>
        <p:nvSpPr>
          <p:cNvPr id="26639" name="Text Box 15"/>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26640" name="Text Box 16"/>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26641" name="Text Box 17"/>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26642" name="Text Box 18"/>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6629"/>
                                        </p:tgtEl>
                                        <p:attrNameLst>
                                          <p:attrName>style.visibility</p:attrName>
                                        </p:attrNameLst>
                                      </p:cBhvr>
                                      <p:to>
                                        <p:strVal val="visible"/>
                                      </p:to>
                                    </p:set>
                                    <p:anim calcmode="discrete" valueType="clr">
                                      <p:cBhvr override="childStyle">
                                        <p:cTn id="7" dur="80"/>
                                        <p:tgtEl>
                                          <p:spTgt spid="2662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6629"/>
                                        </p:tgtEl>
                                        <p:attrNameLst>
                                          <p:attrName>fillcolor</p:attrName>
                                        </p:attrNameLst>
                                      </p:cBhvr>
                                      <p:tavLst>
                                        <p:tav tm="0">
                                          <p:val>
                                            <p:clrVal>
                                              <a:schemeClr val="accent2"/>
                                            </p:clrVal>
                                          </p:val>
                                        </p:tav>
                                        <p:tav tm="50000">
                                          <p:val>
                                            <p:clrVal>
                                              <a:schemeClr val="hlink"/>
                                            </p:clrVal>
                                          </p:val>
                                        </p:tav>
                                      </p:tavLst>
                                    </p:anim>
                                    <p:set>
                                      <p:cBhvr>
                                        <p:cTn id="9" dur="80"/>
                                        <p:tgtEl>
                                          <p:spTgt spid="266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7651"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7653"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6,794 km diameter</a:t>
            </a:r>
          </a:p>
          <a:p>
            <a:pPr>
              <a:buFontTx/>
              <a:buChar char="•"/>
            </a:pPr>
            <a:r>
              <a:rPr lang="en-US" sz="1800">
                <a:solidFill>
                  <a:schemeClr val="bg1"/>
                </a:solidFill>
                <a:latin typeface="OCR A Extended" pitchFamily="50" charset="0"/>
              </a:rPr>
              <a:t>-133C – 80C Temperature</a:t>
            </a:r>
          </a:p>
          <a:p>
            <a:pPr>
              <a:buFontTx/>
              <a:buChar char="•"/>
            </a:pPr>
            <a:r>
              <a:rPr lang="en-US" sz="1800">
                <a:solidFill>
                  <a:schemeClr val="bg1"/>
                </a:solidFill>
                <a:latin typeface="OCR A Extended" pitchFamily="50" charset="0"/>
              </a:rPr>
              <a:t>Possible water (frozen or beneath the surface)</a:t>
            </a:r>
          </a:p>
          <a:p>
            <a:endParaRPr lang="en-US" sz="1800">
              <a:solidFill>
                <a:schemeClr val="bg1"/>
              </a:solidFill>
              <a:latin typeface="OCR A Extended" pitchFamily="50" charset="0"/>
            </a:endParaRPr>
          </a:p>
        </p:txBody>
      </p:sp>
      <p:sp>
        <p:nvSpPr>
          <p:cNvPr id="27654"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7655"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27665" name="Picture 17" descr="syrtis"/>
          <p:cNvPicPr>
            <a:picLocks noChangeAspect="1" noChangeArrowheads="1"/>
          </p:cNvPicPr>
          <p:nvPr/>
        </p:nvPicPr>
        <p:blipFill>
          <a:blip r:embed="rId5"/>
          <a:srcRect/>
          <a:stretch>
            <a:fillRect/>
          </a:stretch>
        </p:blipFill>
        <p:spPr bwMode="auto">
          <a:xfrm>
            <a:off x="4191000" y="2590800"/>
            <a:ext cx="3581400" cy="3581400"/>
          </a:xfrm>
          <a:prstGeom prst="rect">
            <a:avLst/>
          </a:prstGeom>
          <a:noFill/>
        </p:spPr>
      </p:pic>
      <p:sp>
        <p:nvSpPr>
          <p:cNvPr id="27666" name="Text Box 18"/>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27667" name="Text Box 19"/>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27668" name="Text Box 20"/>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27669" name="Text Box 21"/>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Earth</a:t>
            </a:r>
          </a:p>
        </p:txBody>
      </p:sp>
      <p:sp>
        <p:nvSpPr>
          <p:cNvPr id="27670" name="Text Box 22"/>
          <p:cNvSpPr txBox="1">
            <a:spLocks noChangeArrowheads="1"/>
          </p:cNvSpPr>
          <p:nvPr/>
        </p:nvSpPr>
        <p:spPr bwMode="auto">
          <a:xfrm>
            <a:off x="596900" y="3427413"/>
            <a:ext cx="110490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Mars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7653"/>
                                        </p:tgtEl>
                                        <p:attrNameLst>
                                          <p:attrName>style.visibility</p:attrName>
                                        </p:attrNameLst>
                                      </p:cBhvr>
                                      <p:to>
                                        <p:strVal val="visible"/>
                                      </p:to>
                                    </p:set>
                                    <p:anim calcmode="discrete" valueType="clr">
                                      <p:cBhvr override="childStyle">
                                        <p:cTn id="7" dur="80"/>
                                        <p:tgtEl>
                                          <p:spTgt spid="2765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7653"/>
                                        </p:tgtEl>
                                        <p:attrNameLst>
                                          <p:attrName>fillcolor</p:attrName>
                                        </p:attrNameLst>
                                      </p:cBhvr>
                                      <p:tavLst>
                                        <p:tav tm="0">
                                          <p:val>
                                            <p:clrVal>
                                              <a:schemeClr val="accent2"/>
                                            </p:clrVal>
                                          </p:val>
                                        </p:tav>
                                        <p:tav tm="50000">
                                          <p:val>
                                            <p:clrVal>
                                              <a:schemeClr val="hlink"/>
                                            </p:clrVal>
                                          </p:val>
                                        </p:tav>
                                      </p:tavLst>
                                    </p:anim>
                                    <p:set>
                                      <p:cBhvr>
                                        <p:cTn id="9" dur="80"/>
                                        <p:tgtEl>
                                          <p:spTgt spid="276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BackGround VSplit"/>
          <p:cNvPicPr>
            <a:picLocks noChangeAspect="1" noChangeArrowheads="1"/>
          </p:cNvPicPr>
          <p:nvPr/>
        </p:nvPicPr>
        <p:blipFill>
          <a:blip r:embed="rId4"/>
          <a:srcRect/>
          <a:stretch>
            <a:fillRect/>
          </a:stretch>
        </p:blipFill>
        <p:spPr bwMode="auto">
          <a:xfrm>
            <a:off x="0" y="0"/>
            <a:ext cx="9144000" cy="6858000"/>
          </a:xfrm>
          <a:prstGeom prst="rect">
            <a:avLst/>
          </a:prstGeom>
          <a:noFill/>
        </p:spPr>
      </p:pic>
      <p:sp>
        <p:nvSpPr>
          <p:cNvPr id="28675"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8677"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142,984 km diameter</a:t>
            </a:r>
          </a:p>
          <a:p>
            <a:pPr>
              <a:buFontTx/>
              <a:buChar char="•"/>
            </a:pPr>
            <a:r>
              <a:rPr lang="en-US" sz="1800">
                <a:solidFill>
                  <a:schemeClr val="bg1"/>
                </a:solidFill>
                <a:latin typeface="OCR A Extended" pitchFamily="50" charset="0"/>
              </a:rPr>
              <a:t>Gas Giant</a:t>
            </a:r>
          </a:p>
          <a:p>
            <a:pPr>
              <a:buFontTx/>
              <a:buChar char="•"/>
            </a:pPr>
            <a:r>
              <a:rPr lang="en-US" sz="1800">
                <a:solidFill>
                  <a:schemeClr val="bg1"/>
                </a:solidFill>
                <a:latin typeface="OCR A Extended" pitchFamily="50" charset="0"/>
              </a:rPr>
              <a:t>63 + Moons</a:t>
            </a:r>
          </a:p>
          <a:p>
            <a:pPr>
              <a:buFontTx/>
              <a:buChar char="•"/>
            </a:pPr>
            <a:r>
              <a:rPr lang="en-US" sz="1800">
                <a:solidFill>
                  <a:schemeClr val="bg1"/>
                </a:solidFill>
                <a:latin typeface="OCR A Extended" pitchFamily="50" charset="0"/>
              </a:rPr>
              <a:t>Great Red Spot</a:t>
            </a:r>
          </a:p>
          <a:p>
            <a:endParaRPr lang="en-US" sz="1800">
              <a:solidFill>
                <a:schemeClr val="bg1"/>
              </a:solidFill>
              <a:latin typeface="OCR A Extended" pitchFamily="50" charset="0"/>
            </a:endParaRPr>
          </a:p>
        </p:txBody>
      </p:sp>
      <p:sp>
        <p:nvSpPr>
          <p:cNvPr id="28678"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8679" name="Picture 7"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graphicFrame>
        <p:nvGraphicFramePr>
          <p:cNvPr id="28688" name="Object 16"/>
          <p:cNvGraphicFramePr>
            <a:graphicFrameLocks noChangeAspect="1"/>
          </p:cNvGraphicFramePr>
          <p:nvPr>
            <p:ph/>
          </p:nvPr>
        </p:nvGraphicFramePr>
        <p:xfrm>
          <a:off x="3938588" y="2449513"/>
          <a:ext cx="4492625" cy="3868737"/>
        </p:xfrm>
        <a:graphic>
          <a:graphicData uri="http://schemas.openxmlformats.org/presentationml/2006/ole">
            <p:oleObj spid="_x0000_s28688" name="Image" r:id="rId6" imgW="905028" imgH="780091" progId="Photoshop.Image.9">
              <p:embed/>
            </p:oleObj>
          </a:graphicData>
        </a:graphic>
      </p:graphicFrame>
      <p:sp>
        <p:nvSpPr>
          <p:cNvPr id="28691" name="Text Box 19"/>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28692" name="Text Box 20"/>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28693" name="Text Box 21"/>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28694" name="Text Box 22"/>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Earth</a:t>
            </a:r>
          </a:p>
        </p:txBody>
      </p:sp>
      <p:sp>
        <p:nvSpPr>
          <p:cNvPr id="28695" name="Text Box 23"/>
          <p:cNvSpPr txBox="1">
            <a:spLocks noChangeArrowheads="1"/>
          </p:cNvSpPr>
          <p:nvPr/>
        </p:nvSpPr>
        <p:spPr bwMode="auto">
          <a:xfrm>
            <a:off x="596900" y="3427413"/>
            <a:ext cx="11049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Mars</a:t>
            </a:r>
          </a:p>
        </p:txBody>
      </p:sp>
      <p:sp>
        <p:nvSpPr>
          <p:cNvPr id="28696" name="Text Box 24"/>
          <p:cNvSpPr txBox="1">
            <a:spLocks noChangeArrowheads="1"/>
          </p:cNvSpPr>
          <p:nvPr/>
        </p:nvSpPr>
        <p:spPr bwMode="auto">
          <a:xfrm>
            <a:off x="596900" y="3773488"/>
            <a:ext cx="165735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Jupiter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8677"/>
                                        </p:tgtEl>
                                        <p:attrNameLst>
                                          <p:attrName>style.visibility</p:attrName>
                                        </p:attrNameLst>
                                      </p:cBhvr>
                                      <p:to>
                                        <p:strVal val="visible"/>
                                      </p:to>
                                    </p:set>
                                    <p:anim calcmode="discrete" valueType="clr">
                                      <p:cBhvr override="childStyle">
                                        <p:cTn id="7" dur="80"/>
                                        <p:tgtEl>
                                          <p:spTgt spid="2867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8677"/>
                                        </p:tgtEl>
                                        <p:attrNameLst>
                                          <p:attrName>fillcolor</p:attrName>
                                        </p:attrNameLst>
                                      </p:cBhvr>
                                      <p:tavLst>
                                        <p:tav tm="0">
                                          <p:val>
                                            <p:clrVal>
                                              <a:schemeClr val="accent2"/>
                                            </p:clrVal>
                                          </p:val>
                                        </p:tav>
                                        <p:tav tm="50000">
                                          <p:val>
                                            <p:clrVal>
                                              <a:schemeClr val="hlink"/>
                                            </p:clrVal>
                                          </p:val>
                                        </p:tav>
                                      </p:tavLst>
                                    </p:anim>
                                    <p:set>
                                      <p:cBhvr>
                                        <p:cTn id="9" dur="80"/>
                                        <p:tgtEl>
                                          <p:spTgt spid="2867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9699"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9701"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120,536 km diameter</a:t>
            </a:r>
          </a:p>
          <a:p>
            <a:pPr>
              <a:buFontTx/>
              <a:buChar char="•"/>
            </a:pPr>
            <a:r>
              <a:rPr lang="en-US" sz="1800">
                <a:solidFill>
                  <a:schemeClr val="bg1"/>
                </a:solidFill>
                <a:latin typeface="OCR A Extended" pitchFamily="50" charset="0"/>
              </a:rPr>
              <a:t>Gas Planet</a:t>
            </a:r>
          </a:p>
          <a:p>
            <a:pPr>
              <a:buFontTx/>
              <a:buChar char="•"/>
            </a:pPr>
            <a:r>
              <a:rPr lang="en-US" sz="1800">
                <a:solidFill>
                  <a:schemeClr val="bg1"/>
                </a:solidFill>
                <a:latin typeface="OCR A Extended" pitchFamily="50" charset="0"/>
              </a:rPr>
              <a:t>Only planet with rings that can be easily seen from earth</a:t>
            </a:r>
          </a:p>
          <a:p>
            <a:endParaRPr lang="en-US" sz="1800">
              <a:solidFill>
                <a:schemeClr val="bg1"/>
              </a:solidFill>
              <a:latin typeface="OCR A Extended" pitchFamily="50" charset="0"/>
            </a:endParaRPr>
          </a:p>
        </p:txBody>
      </p:sp>
      <p:sp>
        <p:nvSpPr>
          <p:cNvPr id="29702"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9703"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29714" name="Picture 18" descr="Saturn by NASA's Cassini orbiter"/>
          <p:cNvPicPr>
            <a:picLocks noChangeAspect="1" noChangeArrowheads="1"/>
          </p:cNvPicPr>
          <p:nvPr/>
        </p:nvPicPr>
        <p:blipFill>
          <a:blip r:embed="rId5"/>
          <a:srcRect/>
          <a:stretch>
            <a:fillRect/>
          </a:stretch>
        </p:blipFill>
        <p:spPr bwMode="auto">
          <a:xfrm>
            <a:off x="3478213" y="3673475"/>
            <a:ext cx="5356225" cy="2471738"/>
          </a:xfrm>
          <a:prstGeom prst="rect">
            <a:avLst/>
          </a:prstGeom>
          <a:noFill/>
        </p:spPr>
      </p:pic>
      <p:sp>
        <p:nvSpPr>
          <p:cNvPr id="29715" name="Text Box 19"/>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29716" name="Text Box 20"/>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29717" name="Text Box 21"/>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29718" name="Text Box 22"/>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Earth</a:t>
            </a:r>
          </a:p>
        </p:txBody>
      </p:sp>
      <p:sp>
        <p:nvSpPr>
          <p:cNvPr id="29719" name="Text Box 23"/>
          <p:cNvSpPr txBox="1">
            <a:spLocks noChangeArrowheads="1"/>
          </p:cNvSpPr>
          <p:nvPr/>
        </p:nvSpPr>
        <p:spPr bwMode="auto">
          <a:xfrm>
            <a:off x="596900" y="3427413"/>
            <a:ext cx="11049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Mars</a:t>
            </a:r>
          </a:p>
        </p:txBody>
      </p:sp>
      <p:sp>
        <p:nvSpPr>
          <p:cNvPr id="29720" name="Text Box 24"/>
          <p:cNvSpPr txBox="1">
            <a:spLocks noChangeArrowheads="1"/>
          </p:cNvSpPr>
          <p:nvPr/>
        </p:nvSpPr>
        <p:spPr bwMode="auto">
          <a:xfrm>
            <a:off x="596900" y="3773488"/>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Jupiter</a:t>
            </a:r>
          </a:p>
        </p:txBody>
      </p:sp>
      <p:sp>
        <p:nvSpPr>
          <p:cNvPr id="29721" name="Text Box 25"/>
          <p:cNvSpPr txBox="1">
            <a:spLocks noChangeArrowheads="1"/>
          </p:cNvSpPr>
          <p:nvPr/>
        </p:nvSpPr>
        <p:spPr bwMode="auto">
          <a:xfrm>
            <a:off x="596900" y="4119563"/>
            <a:ext cx="147320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Saturn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9701"/>
                                        </p:tgtEl>
                                        <p:attrNameLst>
                                          <p:attrName>style.visibility</p:attrName>
                                        </p:attrNameLst>
                                      </p:cBhvr>
                                      <p:to>
                                        <p:strVal val="visible"/>
                                      </p:to>
                                    </p:set>
                                    <p:anim calcmode="discrete" valueType="clr">
                                      <p:cBhvr override="childStyle">
                                        <p:cTn id="7" dur="80"/>
                                        <p:tgtEl>
                                          <p:spTgt spid="2970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9701"/>
                                        </p:tgtEl>
                                        <p:attrNameLst>
                                          <p:attrName>fillcolor</p:attrName>
                                        </p:attrNameLst>
                                      </p:cBhvr>
                                      <p:tavLst>
                                        <p:tav tm="0">
                                          <p:val>
                                            <p:clrVal>
                                              <a:schemeClr val="accent2"/>
                                            </p:clrVal>
                                          </p:val>
                                        </p:tav>
                                        <p:tav tm="50000">
                                          <p:val>
                                            <p:clrVal>
                                              <a:schemeClr val="hlink"/>
                                            </p:clrVal>
                                          </p:val>
                                        </p:tav>
                                      </p:tavLst>
                                    </p:anim>
                                    <p:set>
                                      <p:cBhvr>
                                        <p:cTn id="9" dur="80"/>
                                        <p:tgtEl>
                                          <p:spTgt spid="2970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0723"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30725"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51,118 km diameter</a:t>
            </a:r>
          </a:p>
          <a:p>
            <a:pPr>
              <a:buFontTx/>
              <a:buChar char="•"/>
            </a:pPr>
            <a:r>
              <a:rPr lang="en-US" sz="1800">
                <a:solidFill>
                  <a:schemeClr val="bg1"/>
                </a:solidFill>
                <a:latin typeface="OCR A Extended" pitchFamily="50" charset="0"/>
              </a:rPr>
              <a:t>Gas Planet</a:t>
            </a:r>
          </a:p>
          <a:p>
            <a:pPr>
              <a:buFontTx/>
              <a:buChar char="•"/>
            </a:pPr>
            <a:r>
              <a:rPr lang="en-US" sz="1800">
                <a:solidFill>
                  <a:schemeClr val="bg1"/>
                </a:solidFill>
                <a:latin typeface="OCR A Extended" pitchFamily="50" charset="0"/>
              </a:rPr>
              <a:t>Axis is sideways</a:t>
            </a:r>
          </a:p>
          <a:p>
            <a:endParaRPr lang="en-US" sz="1800">
              <a:solidFill>
                <a:schemeClr val="bg1"/>
              </a:solidFill>
              <a:latin typeface="OCR A Extended" pitchFamily="50" charset="0"/>
            </a:endParaRPr>
          </a:p>
        </p:txBody>
      </p:sp>
      <p:sp>
        <p:nvSpPr>
          <p:cNvPr id="30726"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0727"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30738" name="Picture 18" descr="uranus"/>
          <p:cNvPicPr>
            <a:picLocks noChangeAspect="1" noChangeArrowheads="1"/>
          </p:cNvPicPr>
          <p:nvPr/>
        </p:nvPicPr>
        <p:blipFill>
          <a:blip r:embed="rId5"/>
          <a:srcRect/>
          <a:stretch>
            <a:fillRect/>
          </a:stretch>
        </p:blipFill>
        <p:spPr bwMode="auto">
          <a:xfrm>
            <a:off x="4572000" y="2743200"/>
            <a:ext cx="3305175" cy="3305175"/>
          </a:xfrm>
          <a:prstGeom prst="rect">
            <a:avLst/>
          </a:prstGeom>
          <a:noFill/>
        </p:spPr>
      </p:pic>
      <p:sp>
        <p:nvSpPr>
          <p:cNvPr id="30739" name="Text Box 19"/>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0740" name="Text Box 20"/>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30741" name="Text Box 21"/>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30742" name="Text Box 22"/>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Earth</a:t>
            </a:r>
          </a:p>
        </p:txBody>
      </p:sp>
      <p:sp>
        <p:nvSpPr>
          <p:cNvPr id="30743" name="Text Box 23"/>
          <p:cNvSpPr txBox="1">
            <a:spLocks noChangeArrowheads="1"/>
          </p:cNvSpPr>
          <p:nvPr/>
        </p:nvSpPr>
        <p:spPr bwMode="auto">
          <a:xfrm>
            <a:off x="596900" y="3427413"/>
            <a:ext cx="11049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Mars</a:t>
            </a:r>
          </a:p>
        </p:txBody>
      </p:sp>
      <p:sp>
        <p:nvSpPr>
          <p:cNvPr id="30744" name="Text Box 24"/>
          <p:cNvSpPr txBox="1">
            <a:spLocks noChangeArrowheads="1"/>
          </p:cNvSpPr>
          <p:nvPr/>
        </p:nvSpPr>
        <p:spPr bwMode="auto">
          <a:xfrm>
            <a:off x="596900" y="3773488"/>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Jupiter</a:t>
            </a:r>
          </a:p>
        </p:txBody>
      </p:sp>
      <p:sp>
        <p:nvSpPr>
          <p:cNvPr id="30745" name="Text Box 25"/>
          <p:cNvSpPr txBox="1">
            <a:spLocks noChangeArrowheads="1"/>
          </p:cNvSpPr>
          <p:nvPr/>
        </p:nvSpPr>
        <p:spPr bwMode="auto">
          <a:xfrm>
            <a:off x="596900" y="4119563"/>
            <a:ext cx="14732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Saturn</a:t>
            </a:r>
          </a:p>
        </p:txBody>
      </p:sp>
      <p:sp>
        <p:nvSpPr>
          <p:cNvPr id="30746" name="Text Box 26"/>
          <p:cNvSpPr txBox="1">
            <a:spLocks noChangeArrowheads="1"/>
          </p:cNvSpPr>
          <p:nvPr/>
        </p:nvSpPr>
        <p:spPr bwMode="auto">
          <a:xfrm>
            <a:off x="596900" y="4465638"/>
            <a:ext cx="147320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Uranus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0725"/>
                                        </p:tgtEl>
                                        <p:attrNameLst>
                                          <p:attrName>style.visibility</p:attrName>
                                        </p:attrNameLst>
                                      </p:cBhvr>
                                      <p:to>
                                        <p:strVal val="visible"/>
                                      </p:to>
                                    </p:set>
                                    <p:anim calcmode="discrete" valueType="clr">
                                      <p:cBhvr override="childStyle">
                                        <p:cTn id="7" dur="80"/>
                                        <p:tgtEl>
                                          <p:spTgt spid="3072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25"/>
                                        </p:tgtEl>
                                        <p:attrNameLst>
                                          <p:attrName>fillcolor</p:attrName>
                                        </p:attrNameLst>
                                      </p:cBhvr>
                                      <p:tavLst>
                                        <p:tav tm="0">
                                          <p:val>
                                            <p:clrVal>
                                              <a:schemeClr val="accent2"/>
                                            </p:clrVal>
                                          </p:val>
                                        </p:tav>
                                        <p:tav tm="50000">
                                          <p:val>
                                            <p:clrVal>
                                              <a:schemeClr val="hlink"/>
                                            </p:clrVal>
                                          </p:val>
                                        </p:tav>
                                      </p:tavLst>
                                    </p:anim>
                                    <p:set>
                                      <p:cBhvr>
                                        <p:cTn id="9" dur="80"/>
                                        <p:tgtEl>
                                          <p:spTgt spid="307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174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31749"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49,532 km diameter</a:t>
            </a:r>
          </a:p>
          <a:p>
            <a:pPr>
              <a:buFontTx/>
              <a:buChar char="•"/>
            </a:pPr>
            <a:r>
              <a:rPr lang="en-US" sz="1800">
                <a:solidFill>
                  <a:schemeClr val="bg1"/>
                </a:solidFill>
                <a:latin typeface="OCR A Extended" pitchFamily="50" charset="0"/>
              </a:rPr>
              <a:t>Gas Planet – Possible Core</a:t>
            </a:r>
          </a:p>
          <a:p>
            <a:pPr>
              <a:buFontTx/>
              <a:buChar char="•"/>
            </a:pPr>
            <a:r>
              <a:rPr lang="en-US" sz="1800">
                <a:solidFill>
                  <a:schemeClr val="bg1"/>
                </a:solidFill>
                <a:latin typeface="OCR A Extended" pitchFamily="50" charset="0"/>
              </a:rPr>
              <a:t>Also has a “Blue Spot”</a:t>
            </a:r>
          </a:p>
          <a:p>
            <a:endParaRPr lang="en-US" sz="1800">
              <a:solidFill>
                <a:schemeClr val="bg1"/>
              </a:solidFill>
              <a:latin typeface="OCR A Extended" pitchFamily="50" charset="0"/>
            </a:endParaRPr>
          </a:p>
        </p:txBody>
      </p:sp>
      <p:sp>
        <p:nvSpPr>
          <p:cNvPr id="3175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1751"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31763" name="Picture 19" descr="fullnep"/>
          <p:cNvPicPr>
            <a:picLocks noChangeAspect="1" noChangeArrowheads="1"/>
          </p:cNvPicPr>
          <p:nvPr/>
        </p:nvPicPr>
        <p:blipFill>
          <a:blip r:embed="rId5"/>
          <a:srcRect/>
          <a:stretch>
            <a:fillRect/>
          </a:stretch>
        </p:blipFill>
        <p:spPr bwMode="auto">
          <a:xfrm>
            <a:off x="4267200" y="2438400"/>
            <a:ext cx="3733800" cy="3733800"/>
          </a:xfrm>
          <a:prstGeom prst="rect">
            <a:avLst/>
          </a:prstGeom>
          <a:noFill/>
        </p:spPr>
      </p:pic>
      <p:sp>
        <p:nvSpPr>
          <p:cNvPr id="31764" name="Text Box 20"/>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1765" name="Text Box 21"/>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31766" name="Text Box 22"/>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31767" name="Text Box 23"/>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Earth</a:t>
            </a:r>
          </a:p>
        </p:txBody>
      </p:sp>
      <p:sp>
        <p:nvSpPr>
          <p:cNvPr id="31768" name="Text Box 24"/>
          <p:cNvSpPr txBox="1">
            <a:spLocks noChangeArrowheads="1"/>
          </p:cNvSpPr>
          <p:nvPr/>
        </p:nvSpPr>
        <p:spPr bwMode="auto">
          <a:xfrm>
            <a:off x="596900" y="3427413"/>
            <a:ext cx="11049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Mars</a:t>
            </a:r>
          </a:p>
        </p:txBody>
      </p:sp>
      <p:sp>
        <p:nvSpPr>
          <p:cNvPr id="31769" name="Text Box 25"/>
          <p:cNvSpPr txBox="1">
            <a:spLocks noChangeArrowheads="1"/>
          </p:cNvSpPr>
          <p:nvPr/>
        </p:nvSpPr>
        <p:spPr bwMode="auto">
          <a:xfrm>
            <a:off x="596900" y="3773488"/>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Jupiter</a:t>
            </a:r>
          </a:p>
        </p:txBody>
      </p:sp>
      <p:sp>
        <p:nvSpPr>
          <p:cNvPr id="31770" name="Text Box 26"/>
          <p:cNvSpPr txBox="1">
            <a:spLocks noChangeArrowheads="1"/>
          </p:cNvSpPr>
          <p:nvPr/>
        </p:nvSpPr>
        <p:spPr bwMode="auto">
          <a:xfrm>
            <a:off x="596900" y="4119563"/>
            <a:ext cx="14732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Saturn</a:t>
            </a:r>
          </a:p>
        </p:txBody>
      </p:sp>
      <p:sp>
        <p:nvSpPr>
          <p:cNvPr id="31771" name="Text Box 27"/>
          <p:cNvSpPr txBox="1">
            <a:spLocks noChangeArrowheads="1"/>
          </p:cNvSpPr>
          <p:nvPr/>
        </p:nvSpPr>
        <p:spPr bwMode="auto">
          <a:xfrm>
            <a:off x="596900" y="4465638"/>
            <a:ext cx="14732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Uranus</a:t>
            </a:r>
          </a:p>
        </p:txBody>
      </p:sp>
      <p:sp>
        <p:nvSpPr>
          <p:cNvPr id="31772" name="Text Box 28"/>
          <p:cNvSpPr txBox="1">
            <a:spLocks noChangeArrowheads="1"/>
          </p:cNvSpPr>
          <p:nvPr/>
        </p:nvSpPr>
        <p:spPr bwMode="auto">
          <a:xfrm>
            <a:off x="596900" y="481012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Neptune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1749"/>
                                        </p:tgtEl>
                                        <p:attrNameLst>
                                          <p:attrName>style.visibility</p:attrName>
                                        </p:attrNameLst>
                                      </p:cBhvr>
                                      <p:to>
                                        <p:strVal val="visible"/>
                                      </p:to>
                                    </p:set>
                                    <p:anim calcmode="discrete" valueType="clr">
                                      <p:cBhvr override="childStyle">
                                        <p:cTn id="7" dur="80"/>
                                        <p:tgtEl>
                                          <p:spTgt spid="3174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1749"/>
                                        </p:tgtEl>
                                        <p:attrNameLst>
                                          <p:attrName>fillcolor</p:attrName>
                                        </p:attrNameLst>
                                      </p:cBhvr>
                                      <p:tavLst>
                                        <p:tav tm="0">
                                          <p:val>
                                            <p:clrVal>
                                              <a:schemeClr val="accent2"/>
                                            </p:clrVal>
                                          </p:val>
                                        </p:tav>
                                        <p:tav tm="50000">
                                          <p:val>
                                            <p:clrVal>
                                              <a:schemeClr val="hlink"/>
                                            </p:clrVal>
                                          </p:val>
                                        </p:tav>
                                      </p:tavLst>
                                    </p:anim>
                                    <p:set>
                                      <p:cBhvr>
                                        <p:cTn id="9" dur="80"/>
                                        <p:tgtEl>
                                          <p:spTgt spid="3174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2771"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32773"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2,274 km diameter</a:t>
            </a:r>
          </a:p>
          <a:p>
            <a:pPr>
              <a:buFontTx/>
              <a:buChar char="•"/>
            </a:pPr>
            <a:r>
              <a:rPr lang="en-US" sz="1800">
                <a:solidFill>
                  <a:schemeClr val="bg1"/>
                </a:solidFill>
                <a:latin typeface="OCR A Extended" pitchFamily="50" charset="0"/>
              </a:rPr>
              <a:t>Dwarf Planet</a:t>
            </a:r>
          </a:p>
          <a:p>
            <a:pPr>
              <a:buFontTx/>
              <a:buChar char="•"/>
            </a:pPr>
            <a:r>
              <a:rPr lang="en-US" sz="1800">
                <a:solidFill>
                  <a:schemeClr val="bg1"/>
                </a:solidFill>
                <a:latin typeface="OCR A Extended" pitchFamily="50" charset="0"/>
              </a:rPr>
              <a:t>Planet to Moon ratio similar to Earth</a:t>
            </a:r>
          </a:p>
          <a:p>
            <a:endParaRPr lang="en-US" sz="1800">
              <a:solidFill>
                <a:schemeClr val="bg1"/>
              </a:solidFill>
              <a:latin typeface="OCR A Extended" pitchFamily="50" charset="0"/>
            </a:endParaRPr>
          </a:p>
        </p:txBody>
      </p:sp>
      <p:sp>
        <p:nvSpPr>
          <p:cNvPr id="32774"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2775"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32788" name="Picture 20" descr="Pluto"/>
          <p:cNvPicPr>
            <a:picLocks noChangeAspect="1" noChangeArrowheads="1"/>
          </p:cNvPicPr>
          <p:nvPr/>
        </p:nvPicPr>
        <p:blipFill>
          <a:blip r:embed="rId5"/>
          <a:srcRect/>
          <a:stretch>
            <a:fillRect/>
          </a:stretch>
        </p:blipFill>
        <p:spPr bwMode="auto">
          <a:xfrm>
            <a:off x="4876800" y="3429000"/>
            <a:ext cx="1981200" cy="1981200"/>
          </a:xfrm>
          <a:prstGeom prst="rect">
            <a:avLst/>
          </a:prstGeom>
          <a:noFill/>
        </p:spPr>
      </p:pic>
      <p:sp>
        <p:nvSpPr>
          <p:cNvPr id="32789" name="Text Box 21"/>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2790" name="Text Box 22"/>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32791" name="Text Box 23"/>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32792" name="Text Box 24"/>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Earth</a:t>
            </a:r>
          </a:p>
        </p:txBody>
      </p:sp>
      <p:sp>
        <p:nvSpPr>
          <p:cNvPr id="32793" name="Text Box 25"/>
          <p:cNvSpPr txBox="1">
            <a:spLocks noChangeArrowheads="1"/>
          </p:cNvSpPr>
          <p:nvPr/>
        </p:nvSpPr>
        <p:spPr bwMode="auto">
          <a:xfrm>
            <a:off x="596900" y="3427413"/>
            <a:ext cx="11049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Mars</a:t>
            </a:r>
          </a:p>
        </p:txBody>
      </p:sp>
      <p:sp>
        <p:nvSpPr>
          <p:cNvPr id="32794" name="Text Box 26"/>
          <p:cNvSpPr txBox="1">
            <a:spLocks noChangeArrowheads="1"/>
          </p:cNvSpPr>
          <p:nvPr/>
        </p:nvSpPr>
        <p:spPr bwMode="auto">
          <a:xfrm>
            <a:off x="596900" y="3773488"/>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Jupiter</a:t>
            </a:r>
          </a:p>
        </p:txBody>
      </p:sp>
      <p:sp>
        <p:nvSpPr>
          <p:cNvPr id="32795" name="Text Box 27"/>
          <p:cNvSpPr txBox="1">
            <a:spLocks noChangeArrowheads="1"/>
          </p:cNvSpPr>
          <p:nvPr/>
        </p:nvSpPr>
        <p:spPr bwMode="auto">
          <a:xfrm>
            <a:off x="596900" y="4119563"/>
            <a:ext cx="14732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Saturn</a:t>
            </a:r>
          </a:p>
        </p:txBody>
      </p:sp>
      <p:sp>
        <p:nvSpPr>
          <p:cNvPr id="32796" name="Text Box 28"/>
          <p:cNvSpPr txBox="1">
            <a:spLocks noChangeArrowheads="1"/>
          </p:cNvSpPr>
          <p:nvPr/>
        </p:nvSpPr>
        <p:spPr bwMode="auto">
          <a:xfrm>
            <a:off x="596900" y="4465638"/>
            <a:ext cx="14732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Uranus</a:t>
            </a:r>
          </a:p>
        </p:txBody>
      </p:sp>
      <p:sp>
        <p:nvSpPr>
          <p:cNvPr id="32797" name="Text Box 29"/>
          <p:cNvSpPr txBox="1">
            <a:spLocks noChangeArrowheads="1"/>
          </p:cNvSpPr>
          <p:nvPr/>
        </p:nvSpPr>
        <p:spPr bwMode="auto">
          <a:xfrm>
            <a:off x="596900" y="481012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Neptune</a:t>
            </a:r>
          </a:p>
        </p:txBody>
      </p:sp>
      <p:sp>
        <p:nvSpPr>
          <p:cNvPr id="32798" name="Text Box 30"/>
          <p:cNvSpPr txBox="1">
            <a:spLocks noChangeArrowheads="1"/>
          </p:cNvSpPr>
          <p:nvPr/>
        </p:nvSpPr>
        <p:spPr bwMode="auto">
          <a:xfrm>
            <a:off x="596900" y="515620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rgbClr val="FFFF66"/>
                </a:solidFill>
                <a:latin typeface="OCR A Extended" pitchFamily="50" charset="0"/>
              </a:rPr>
              <a:t>Pluto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2773"/>
                                        </p:tgtEl>
                                        <p:attrNameLst>
                                          <p:attrName>style.visibility</p:attrName>
                                        </p:attrNameLst>
                                      </p:cBhvr>
                                      <p:to>
                                        <p:strVal val="visible"/>
                                      </p:to>
                                    </p:set>
                                    <p:anim calcmode="discrete" valueType="clr">
                                      <p:cBhvr override="childStyle">
                                        <p:cTn id="7" dur="80"/>
                                        <p:tgtEl>
                                          <p:spTgt spid="3277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2773"/>
                                        </p:tgtEl>
                                        <p:attrNameLst>
                                          <p:attrName>fillcolor</p:attrName>
                                        </p:attrNameLst>
                                      </p:cBhvr>
                                      <p:tavLst>
                                        <p:tav tm="0">
                                          <p:val>
                                            <p:clrVal>
                                              <a:schemeClr val="accent2"/>
                                            </p:clrVal>
                                          </p:val>
                                        </p:tav>
                                        <p:tav tm="50000">
                                          <p:val>
                                            <p:clrVal>
                                              <a:schemeClr val="hlink"/>
                                            </p:clrVal>
                                          </p:val>
                                        </p:tav>
                                      </p:tavLst>
                                    </p:anim>
                                    <p:set>
                                      <p:cBhvr>
                                        <p:cTn id="9" dur="80"/>
                                        <p:tgtEl>
                                          <p:spTgt spid="3277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198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41989"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Larger than Pluto</a:t>
            </a:r>
          </a:p>
          <a:p>
            <a:pPr>
              <a:buFontTx/>
              <a:buChar char="•"/>
            </a:pPr>
            <a:r>
              <a:rPr lang="en-US" sz="1800">
                <a:solidFill>
                  <a:schemeClr val="bg1"/>
                </a:solidFill>
                <a:latin typeface="OCR A Extended" pitchFamily="50" charset="0"/>
              </a:rPr>
              <a:t>nearly 100 times the Earth-Sun distance -- over twice the average Pluto-Sun distance </a:t>
            </a:r>
          </a:p>
        </p:txBody>
      </p:sp>
      <p:sp>
        <p:nvSpPr>
          <p:cNvPr id="4199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41991"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41992" name="Text Box 8"/>
          <p:cNvSpPr txBox="1">
            <a:spLocks noChangeArrowheads="1"/>
          </p:cNvSpPr>
          <p:nvPr/>
        </p:nvSpPr>
        <p:spPr bwMode="auto">
          <a:xfrm>
            <a:off x="596900" y="1585913"/>
            <a:ext cx="2393950" cy="822325"/>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41993" name="Text Box 9"/>
          <p:cNvSpPr txBox="1">
            <a:spLocks noChangeArrowheads="1"/>
          </p:cNvSpPr>
          <p:nvPr/>
        </p:nvSpPr>
        <p:spPr bwMode="auto">
          <a:xfrm>
            <a:off x="596900" y="239077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Mercury</a:t>
            </a:r>
          </a:p>
        </p:txBody>
      </p:sp>
      <p:sp>
        <p:nvSpPr>
          <p:cNvPr id="41994" name="Text Box 10"/>
          <p:cNvSpPr txBox="1">
            <a:spLocks noChangeArrowheads="1"/>
          </p:cNvSpPr>
          <p:nvPr/>
        </p:nvSpPr>
        <p:spPr bwMode="auto">
          <a:xfrm>
            <a:off x="596900" y="273685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Venus</a:t>
            </a:r>
          </a:p>
        </p:txBody>
      </p:sp>
      <p:sp>
        <p:nvSpPr>
          <p:cNvPr id="41995" name="Text Box 11"/>
          <p:cNvSpPr txBox="1">
            <a:spLocks noChangeArrowheads="1"/>
          </p:cNvSpPr>
          <p:nvPr/>
        </p:nvSpPr>
        <p:spPr bwMode="auto">
          <a:xfrm>
            <a:off x="596900" y="3082925"/>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Earth</a:t>
            </a:r>
          </a:p>
        </p:txBody>
      </p:sp>
      <p:sp>
        <p:nvSpPr>
          <p:cNvPr id="41996" name="Text Box 12"/>
          <p:cNvSpPr txBox="1">
            <a:spLocks noChangeArrowheads="1"/>
          </p:cNvSpPr>
          <p:nvPr/>
        </p:nvSpPr>
        <p:spPr bwMode="auto">
          <a:xfrm>
            <a:off x="596900" y="3427413"/>
            <a:ext cx="11049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Mars</a:t>
            </a:r>
          </a:p>
        </p:txBody>
      </p:sp>
      <p:sp>
        <p:nvSpPr>
          <p:cNvPr id="41997" name="Text Box 13"/>
          <p:cNvSpPr txBox="1">
            <a:spLocks noChangeArrowheads="1"/>
          </p:cNvSpPr>
          <p:nvPr/>
        </p:nvSpPr>
        <p:spPr bwMode="auto">
          <a:xfrm>
            <a:off x="596900" y="3773488"/>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Jupiter</a:t>
            </a:r>
          </a:p>
        </p:txBody>
      </p:sp>
      <p:sp>
        <p:nvSpPr>
          <p:cNvPr id="41998" name="Text Box 14"/>
          <p:cNvSpPr txBox="1">
            <a:spLocks noChangeArrowheads="1"/>
          </p:cNvSpPr>
          <p:nvPr/>
        </p:nvSpPr>
        <p:spPr bwMode="auto">
          <a:xfrm>
            <a:off x="596900" y="4119563"/>
            <a:ext cx="14732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Saturn</a:t>
            </a:r>
          </a:p>
        </p:txBody>
      </p:sp>
      <p:sp>
        <p:nvSpPr>
          <p:cNvPr id="41999" name="Text Box 15"/>
          <p:cNvSpPr txBox="1">
            <a:spLocks noChangeArrowheads="1"/>
          </p:cNvSpPr>
          <p:nvPr/>
        </p:nvSpPr>
        <p:spPr bwMode="auto">
          <a:xfrm>
            <a:off x="596900" y="4465638"/>
            <a:ext cx="14732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Uranus</a:t>
            </a:r>
          </a:p>
        </p:txBody>
      </p:sp>
      <p:sp>
        <p:nvSpPr>
          <p:cNvPr id="42000" name="Text Box 16"/>
          <p:cNvSpPr txBox="1">
            <a:spLocks noChangeArrowheads="1"/>
          </p:cNvSpPr>
          <p:nvPr/>
        </p:nvSpPr>
        <p:spPr bwMode="auto">
          <a:xfrm>
            <a:off x="596900" y="4810125"/>
            <a:ext cx="16573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Neptune</a:t>
            </a:r>
          </a:p>
        </p:txBody>
      </p:sp>
      <p:sp>
        <p:nvSpPr>
          <p:cNvPr id="42001" name="Text Box 17"/>
          <p:cNvSpPr txBox="1">
            <a:spLocks noChangeArrowheads="1"/>
          </p:cNvSpPr>
          <p:nvPr/>
        </p:nvSpPr>
        <p:spPr bwMode="auto">
          <a:xfrm>
            <a:off x="596900" y="5156200"/>
            <a:ext cx="128905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Pluto</a:t>
            </a:r>
          </a:p>
        </p:txBody>
      </p:sp>
      <p:pic>
        <p:nvPicPr>
          <p:cNvPr id="42004" name="Picture 20" descr="See Explanation.  Clicking on the picture will download&#10; the highest resolution version available."/>
          <p:cNvPicPr>
            <a:picLocks noChangeAspect="1" noChangeArrowheads="1"/>
          </p:cNvPicPr>
          <p:nvPr/>
        </p:nvPicPr>
        <p:blipFill>
          <a:blip r:embed="rId5"/>
          <a:srcRect/>
          <a:stretch>
            <a:fillRect/>
          </a:stretch>
        </p:blipFill>
        <p:spPr bwMode="auto">
          <a:xfrm>
            <a:off x="3822700" y="2738438"/>
            <a:ext cx="4722813" cy="3541712"/>
          </a:xfrm>
          <a:prstGeom prst="rect">
            <a:avLst/>
          </a:prstGeom>
          <a:noFill/>
        </p:spPr>
      </p:pic>
      <p:sp>
        <p:nvSpPr>
          <p:cNvPr id="42005" name="Text Box 21"/>
          <p:cNvSpPr txBox="1">
            <a:spLocks noChangeArrowheads="1"/>
          </p:cNvSpPr>
          <p:nvPr/>
        </p:nvSpPr>
        <p:spPr bwMode="auto">
          <a:xfrm>
            <a:off x="596900" y="5502275"/>
            <a:ext cx="758825" cy="366713"/>
          </a:xfrm>
          <a:prstGeom prst="rect">
            <a:avLst/>
          </a:prstGeom>
          <a:noFill/>
          <a:ln w="9525" algn="ctr">
            <a:noFill/>
            <a:miter lim="800000"/>
            <a:headEnd/>
            <a:tailEnd/>
          </a:ln>
          <a:effectLst/>
        </p:spPr>
        <p:txBody>
          <a:bodyPr wrap="none">
            <a:spAutoFit/>
          </a:bodyPr>
          <a:lstStyle/>
          <a:p>
            <a:pPr>
              <a:buFontTx/>
              <a:buChar char="•"/>
            </a:pPr>
            <a:r>
              <a:rPr lang="en-US" sz="1800" b="1"/>
              <a:t>Eris</a:t>
            </a:r>
            <a:r>
              <a:rPr lang="en-US" sz="1800"/>
              <a:t> </a:t>
            </a:r>
          </a:p>
        </p:txBody>
      </p:sp>
      <p:sp>
        <p:nvSpPr>
          <p:cNvPr id="42006" name="Text Box 22"/>
          <p:cNvSpPr txBox="1">
            <a:spLocks noChangeArrowheads="1"/>
          </p:cNvSpPr>
          <p:nvPr/>
        </p:nvSpPr>
        <p:spPr bwMode="auto">
          <a:xfrm>
            <a:off x="596900" y="5502275"/>
            <a:ext cx="1104900" cy="457200"/>
          </a:xfrm>
          <a:prstGeom prst="rect">
            <a:avLst/>
          </a:prstGeom>
          <a:noFill/>
          <a:ln w="9525">
            <a:noFill/>
            <a:miter lim="800000"/>
            <a:headEnd/>
            <a:tailEnd/>
          </a:ln>
          <a:effectLst/>
        </p:spPr>
        <p:txBody>
          <a:bodyPr wrap="none">
            <a:spAutoFit/>
          </a:bodyPr>
          <a:lstStyle/>
          <a:p>
            <a:pPr>
              <a:buFontTx/>
              <a:buChar char="•"/>
            </a:pPr>
            <a:r>
              <a:rPr lang="en-US" sz="2400" b="1">
                <a:solidFill>
                  <a:schemeClr val="bg2"/>
                </a:solidFill>
                <a:latin typeface="OCR A Extended" pitchFamily="50" charset="0"/>
              </a:rPr>
              <a:t>Eris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2005"/>
                                        </p:tgtEl>
                                        <p:attrNameLst>
                                          <p:attrName>style.visibility</p:attrName>
                                        </p:attrNameLst>
                                      </p:cBhvr>
                                      <p:to>
                                        <p:strVal val="visible"/>
                                      </p:to>
                                    </p:set>
                                    <p:anim calcmode="discrete" valueType="clr">
                                      <p:cBhvr override="childStyle">
                                        <p:cTn id="7" dur="80"/>
                                        <p:tgtEl>
                                          <p:spTgt spid="4200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2005"/>
                                        </p:tgtEl>
                                        <p:attrNameLst>
                                          <p:attrName>fillcolor</p:attrName>
                                        </p:attrNameLst>
                                      </p:cBhvr>
                                      <p:tavLst>
                                        <p:tav tm="0">
                                          <p:val>
                                            <p:clrVal>
                                              <a:schemeClr val="accent2"/>
                                            </p:clrVal>
                                          </p:val>
                                        </p:tav>
                                        <p:tav tm="50000">
                                          <p:val>
                                            <p:clrVal>
                                              <a:schemeClr val="hlink"/>
                                            </p:clrVal>
                                          </p:val>
                                        </p:tav>
                                      </p:tavLst>
                                    </p:anim>
                                    <p:set>
                                      <p:cBhvr>
                                        <p:cTn id="9" dur="80"/>
                                        <p:tgtEl>
                                          <p:spTgt spid="42005"/>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41989"/>
                                        </p:tgtEl>
                                        <p:attrNameLst>
                                          <p:attrName>style.visibility</p:attrName>
                                        </p:attrNameLst>
                                      </p:cBhvr>
                                      <p:to>
                                        <p:strVal val="visible"/>
                                      </p:to>
                                    </p:set>
                                    <p:anim calcmode="discrete" valueType="clr">
                                      <p:cBhvr override="childStyle">
                                        <p:cTn id="13" dur="80"/>
                                        <p:tgtEl>
                                          <p:spTgt spid="4198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41989"/>
                                        </p:tgtEl>
                                        <p:attrNameLst>
                                          <p:attrName>fillcolor</p:attrName>
                                        </p:attrNameLst>
                                      </p:cBhvr>
                                      <p:tavLst>
                                        <p:tav tm="0">
                                          <p:val>
                                            <p:clrVal>
                                              <a:schemeClr val="accent2"/>
                                            </p:clrVal>
                                          </p:val>
                                        </p:tav>
                                        <p:tav tm="50000">
                                          <p:val>
                                            <p:clrVal>
                                              <a:schemeClr val="hlink"/>
                                            </p:clrVal>
                                          </p:val>
                                        </p:tav>
                                      </p:tavLst>
                                    </p:anim>
                                    <p:set>
                                      <p:cBhvr>
                                        <p:cTn id="15" dur="80"/>
                                        <p:tgtEl>
                                          <p:spTgt spid="4198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P spid="420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7" name="Picture 5" descr="800px-TheTransneptunians_73AU"/>
          <p:cNvPicPr>
            <a:picLocks noChangeAspect="1" noChangeArrowheads="1"/>
          </p:cNvPicPr>
          <p:nvPr/>
        </p:nvPicPr>
        <p:blipFill>
          <a:blip r:embed="rId3"/>
          <a:srcRect/>
          <a:stretch>
            <a:fillRect/>
          </a:stretch>
        </p:blipFill>
        <p:spPr bwMode="auto">
          <a:xfrm>
            <a:off x="596900" y="1066800"/>
            <a:ext cx="8237538" cy="5127625"/>
          </a:xfrm>
          <a:prstGeom prst="rect">
            <a:avLst/>
          </a:prstGeom>
          <a:noFill/>
        </p:spPr>
      </p:pic>
      <p:sp>
        <p:nvSpPr>
          <p:cNvPr id="69638" name="Rectangle 6"/>
          <p:cNvSpPr>
            <a:spLocks noChangeArrowheads="1"/>
          </p:cNvSpPr>
          <p:nvPr/>
        </p:nvSpPr>
        <p:spPr bwMode="auto">
          <a:xfrm>
            <a:off x="482600" y="100013"/>
            <a:ext cx="8661400" cy="730250"/>
          </a:xfrm>
          <a:prstGeom prst="rect">
            <a:avLst/>
          </a:prstGeom>
          <a:noFill/>
          <a:ln w="9525">
            <a:noFill/>
            <a:miter lim="800000"/>
            <a:headEnd/>
            <a:tailEnd/>
          </a:ln>
          <a:effectLst/>
        </p:spPr>
        <p:txBody>
          <a:bodyPr anchor="ctr">
            <a:spAutoFit/>
          </a:bodyPr>
          <a:lstStyle/>
          <a:p>
            <a:r>
              <a:rPr lang="en-US" sz="1400">
                <a:solidFill>
                  <a:schemeClr val="bg1"/>
                </a:solidFill>
              </a:rPr>
              <a:t>A trans-Neptunian object (TNO) is any object in the solar system that orbits the sun at a greater distance on average than Neptune. The Kuiper belt, Scattered disk, and Oort cloud are names for three divisions of this volume of space.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3" name="Picture 5" descr="EightTNOs"/>
          <p:cNvPicPr>
            <a:picLocks noChangeAspect="1" noChangeArrowheads="1"/>
          </p:cNvPicPr>
          <p:nvPr/>
        </p:nvPicPr>
        <p:blipFill>
          <a:blip r:embed="rId3" cstate="print"/>
          <a:srcRect/>
          <a:stretch>
            <a:fillRect/>
          </a:stretch>
        </p:blipFill>
        <p:spPr bwMode="auto">
          <a:xfrm>
            <a:off x="884238" y="1009650"/>
            <a:ext cx="7373937" cy="5348288"/>
          </a:xfrm>
          <a:prstGeom prst="rect">
            <a:avLst/>
          </a:prstGeom>
          <a:noFill/>
        </p:spPr>
      </p:pic>
      <p:sp>
        <p:nvSpPr>
          <p:cNvPr id="68614" name="Rectangle 6"/>
          <p:cNvSpPr>
            <a:spLocks noChangeArrowheads="1"/>
          </p:cNvSpPr>
          <p:nvPr/>
        </p:nvSpPr>
        <p:spPr bwMode="auto">
          <a:xfrm>
            <a:off x="482600" y="100013"/>
            <a:ext cx="8661400" cy="730250"/>
          </a:xfrm>
          <a:prstGeom prst="rect">
            <a:avLst/>
          </a:prstGeom>
          <a:noFill/>
          <a:ln w="9525">
            <a:noFill/>
            <a:miter lim="800000"/>
            <a:headEnd/>
            <a:tailEnd/>
          </a:ln>
          <a:effectLst/>
        </p:spPr>
        <p:txBody>
          <a:bodyPr anchor="ctr">
            <a:spAutoFit/>
          </a:bodyPr>
          <a:lstStyle/>
          <a:p>
            <a:r>
              <a:rPr lang="en-US" sz="1400">
                <a:solidFill>
                  <a:schemeClr val="bg1"/>
                </a:solidFill>
              </a:rPr>
              <a:t>A trans-Neptunian object (TNO) is any object in the solar system that orbits the sun at a greater distance on average than Neptune. The Kuiper belt, Scattered disk, and Oort cloud are names for three divisions of this volume of space.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WordArt 2"/>
          <p:cNvSpPr>
            <a:spLocks noChangeArrowheads="1" noChangeShapeType="1" noTextEdit="1"/>
          </p:cNvSpPr>
          <p:nvPr/>
        </p:nvSpPr>
        <p:spPr bwMode="auto">
          <a:xfrm>
            <a:off x="2036763" y="1816100"/>
            <a:ext cx="5257800" cy="3962400"/>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Space Exploration . . . </a:t>
            </a:r>
          </a:p>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The Final Frontier</a:t>
            </a:r>
          </a:p>
        </p:txBody>
      </p:sp>
      <p:pic>
        <p:nvPicPr>
          <p:cNvPr id="57349" name="Picture 5">
            <a:hlinkClick r:id="" action="ppaction://media"/>
          </p:cNvPr>
          <p:cNvPicPr>
            <a:picLocks noRot="1" noChangeAspect="1" noChangeArrowheads="1"/>
          </p:cNvPicPr>
          <p:nvPr>
            <a:wavAudioFile r:embed="rId1" name="space.wav"/>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57346"/>
                                        </p:tgtEl>
                                      </p:cBhvr>
                                      <p:by x="150000" y="150000"/>
                                    </p:animScale>
                                  </p:childTnLst>
                                </p:cTn>
                              </p:par>
                              <p:par>
                                <p:cTn id="7" presetID="1" presetClass="mediacall" presetSubtype="0" fill="hold" nodeType="withEffect">
                                  <p:stCondLst>
                                    <p:cond delay="500"/>
                                  </p:stCondLst>
                                  <p:childTnLst>
                                    <p:cmd type="call" cmd="playFrom(0.0)">
                                      <p:cBhvr>
                                        <p:cTn id="8" dur="7007" fill="hold"/>
                                        <p:tgtEl>
                                          <p:spTgt spid="5734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57349"/>
                </p:tgtEl>
              </p:cMediaNode>
            </p:audio>
          </p:childTnLst>
        </p:cTn>
      </p:par>
    </p:tnLst>
    <p:bldLst>
      <p:bldP spid="5734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3795"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3796"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3797" name="Rectangle 5"/>
          <p:cNvSpPr>
            <a:spLocks noChangeArrowheads="1"/>
          </p:cNvSpPr>
          <p:nvPr/>
        </p:nvSpPr>
        <p:spPr bwMode="auto">
          <a:xfrm>
            <a:off x="3810000" y="955675"/>
            <a:ext cx="4419600" cy="2014538"/>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“Island Universes”</a:t>
            </a:r>
          </a:p>
          <a:p>
            <a:pPr>
              <a:buFontTx/>
              <a:buChar char="•"/>
            </a:pPr>
            <a:r>
              <a:rPr lang="en-US" sz="1800">
                <a:solidFill>
                  <a:schemeClr val="bg1"/>
                </a:solidFill>
                <a:latin typeface="OCR A Extended" pitchFamily="50" charset="0"/>
              </a:rPr>
              <a:t>Billions of stars and possible Planets</a:t>
            </a:r>
          </a:p>
          <a:p>
            <a:pPr>
              <a:buFontTx/>
              <a:buChar char="•"/>
            </a:pPr>
            <a:r>
              <a:rPr lang="en-US" sz="1800">
                <a:solidFill>
                  <a:schemeClr val="bg1"/>
                </a:solidFill>
                <a:latin typeface="OCR A Extended" pitchFamily="50" charset="0"/>
              </a:rPr>
              <a:t>Billions of Galaxies</a:t>
            </a:r>
          </a:p>
          <a:p>
            <a:pPr>
              <a:buFontTx/>
              <a:buChar char="•"/>
            </a:pPr>
            <a:r>
              <a:rPr lang="en-US" sz="1800">
                <a:solidFill>
                  <a:schemeClr val="bg1"/>
                </a:solidFill>
                <a:latin typeface="OCR A Extended" pitchFamily="50" charset="0"/>
              </a:rPr>
              <a:t>Milky Way is Our Galaxy</a:t>
            </a:r>
          </a:p>
          <a:p>
            <a:endParaRPr lang="en-US" sz="1800">
              <a:solidFill>
                <a:schemeClr val="bg1"/>
              </a:solidFill>
              <a:latin typeface="OCR A Extended" pitchFamily="50" charset="0"/>
            </a:endParaRPr>
          </a:p>
          <a:p>
            <a:endParaRPr lang="en-US" sz="1800">
              <a:solidFill>
                <a:schemeClr val="bg1"/>
              </a:solidFill>
              <a:latin typeface="OCR A Extended" pitchFamily="50" charset="0"/>
            </a:endParaRPr>
          </a:p>
        </p:txBody>
      </p:sp>
      <p:sp>
        <p:nvSpPr>
          <p:cNvPr id="33798"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3799"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pic>
        <p:nvPicPr>
          <p:cNvPr id="33804" name="Picture 12" descr="M31_10092004M_SHAMILTON"/>
          <p:cNvPicPr>
            <a:picLocks noChangeAspect="1" noChangeArrowheads="1"/>
          </p:cNvPicPr>
          <p:nvPr/>
        </p:nvPicPr>
        <p:blipFill>
          <a:blip r:embed="rId5" cstate="print"/>
          <a:srcRect/>
          <a:stretch>
            <a:fillRect/>
          </a:stretch>
        </p:blipFill>
        <p:spPr bwMode="auto">
          <a:xfrm>
            <a:off x="6588125" y="3505200"/>
            <a:ext cx="2122488" cy="2209800"/>
          </a:xfrm>
          <a:prstGeom prst="rect">
            <a:avLst/>
          </a:prstGeom>
          <a:noFill/>
        </p:spPr>
      </p:pic>
      <p:pic>
        <p:nvPicPr>
          <p:cNvPr id="33805" name="Picture 13" descr="M81_10302005A_SHAMILTON"/>
          <p:cNvPicPr>
            <a:picLocks noChangeAspect="1" noChangeArrowheads="1"/>
          </p:cNvPicPr>
          <p:nvPr/>
        </p:nvPicPr>
        <p:blipFill>
          <a:blip r:embed="rId6" cstate="print"/>
          <a:srcRect/>
          <a:stretch>
            <a:fillRect/>
          </a:stretch>
        </p:blipFill>
        <p:spPr bwMode="auto">
          <a:xfrm>
            <a:off x="3581400" y="3505200"/>
            <a:ext cx="2895600" cy="22336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3795"/>
                                        </p:tgtEl>
                                        <p:attrNameLst>
                                          <p:attrName>style.visibility</p:attrName>
                                        </p:attrNameLst>
                                      </p:cBhvr>
                                      <p:to>
                                        <p:strVal val="visible"/>
                                      </p:to>
                                    </p:set>
                                    <p:anim calcmode="discrete" valueType="clr">
                                      <p:cBhvr override="childStyle">
                                        <p:cTn id="7" dur="80"/>
                                        <p:tgtEl>
                                          <p:spTgt spid="3379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795"/>
                                        </p:tgtEl>
                                        <p:attrNameLst>
                                          <p:attrName>fillcolor</p:attrName>
                                        </p:attrNameLst>
                                      </p:cBhvr>
                                      <p:tavLst>
                                        <p:tav tm="0">
                                          <p:val>
                                            <p:clrVal>
                                              <a:schemeClr val="accent2"/>
                                            </p:clrVal>
                                          </p:val>
                                        </p:tav>
                                        <p:tav tm="50000">
                                          <p:val>
                                            <p:clrVal>
                                              <a:schemeClr val="hlink"/>
                                            </p:clrVal>
                                          </p:val>
                                        </p:tav>
                                      </p:tavLst>
                                    </p:anim>
                                    <p:set>
                                      <p:cBhvr>
                                        <p:cTn id="9" dur="80"/>
                                        <p:tgtEl>
                                          <p:spTgt spid="33795"/>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3796"/>
                                        </p:tgtEl>
                                        <p:attrNameLst>
                                          <p:attrName>style.visibility</p:attrName>
                                        </p:attrNameLst>
                                      </p:cBhvr>
                                      <p:to>
                                        <p:strVal val="visible"/>
                                      </p:to>
                                    </p:set>
                                    <p:anim calcmode="discrete" valueType="clr">
                                      <p:cBhvr override="childStyle">
                                        <p:cTn id="13" dur="80"/>
                                        <p:tgtEl>
                                          <p:spTgt spid="3379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3796"/>
                                        </p:tgtEl>
                                        <p:attrNameLst>
                                          <p:attrName>fillcolor</p:attrName>
                                        </p:attrNameLst>
                                      </p:cBhvr>
                                      <p:tavLst>
                                        <p:tav tm="0">
                                          <p:val>
                                            <p:clrVal>
                                              <a:schemeClr val="accent2"/>
                                            </p:clrVal>
                                          </p:val>
                                        </p:tav>
                                        <p:tav tm="50000">
                                          <p:val>
                                            <p:clrVal>
                                              <a:schemeClr val="hlink"/>
                                            </p:clrVal>
                                          </p:val>
                                        </p:tav>
                                      </p:tavLst>
                                    </p:anim>
                                    <p:set>
                                      <p:cBhvr>
                                        <p:cTn id="15" dur="80"/>
                                        <p:tgtEl>
                                          <p:spTgt spid="33796"/>
                                        </p:tgtEl>
                                        <p:attrNameLst>
                                          <p:attrName>fill.type</p:attrName>
                                        </p:attrNameLst>
                                      </p:cBhvr>
                                      <p:to>
                                        <p:strVal val="solid"/>
                                      </p:to>
                                    </p:set>
                                  </p:childTnLst>
                                </p:cTn>
                              </p:par>
                            </p:childTnLst>
                          </p:cTn>
                        </p:par>
                        <p:par>
                          <p:cTn id="16" fill="hold">
                            <p:stCondLst>
                              <p:cond delay="76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33797"/>
                                        </p:tgtEl>
                                        <p:attrNameLst>
                                          <p:attrName>style.visibility</p:attrName>
                                        </p:attrNameLst>
                                      </p:cBhvr>
                                      <p:to>
                                        <p:strVal val="visible"/>
                                      </p:to>
                                    </p:set>
                                    <p:anim calcmode="discrete" valueType="clr">
                                      <p:cBhvr override="childStyle">
                                        <p:cTn id="19" dur="80"/>
                                        <p:tgtEl>
                                          <p:spTgt spid="3379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3797"/>
                                        </p:tgtEl>
                                        <p:attrNameLst>
                                          <p:attrName>fillcolor</p:attrName>
                                        </p:attrNameLst>
                                      </p:cBhvr>
                                      <p:tavLst>
                                        <p:tav tm="0">
                                          <p:val>
                                            <p:clrVal>
                                              <a:schemeClr val="accent2"/>
                                            </p:clrVal>
                                          </p:val>
                                        </p:tav>
                                        <p:tav tm="50000">
                                          <p:val>
                                            <p:clrVal>
                                              <a:schemeClr val="hlink"/>
                                            </p:clrVal>
                                          </p:val>
                                        </p:tav>
                                      </p:tavLst>
                                    </p:anim>
                                    <p:set>
                                      <p:cBhvr>
                                        <p:cTn id="21" dur="80"/>
                                        <p:tgtEl>
                                          <p:spTgt spid="337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P spid="33796" grpId="0"/>
      <p:bldP spid="3379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4819"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482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4821" name="Rectangle 5"/>
          <p:cNvSpPr>
            <a:spLocks noChangeArrowheads="1"/>
          </p:cNvSpPr>
          <p:nvPr/>
        </p:nvSpPr>
        <p:spPr bwMode="auto">
          <a:xfrm>
            <a:off x="3810000" y="1095375"/>
            <a:ext cx="4419600" cy="1739900"/>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Gas Clouds</a:t>
            </a:r>
          </a:p>
          <a:p>
            <a:pPr>
              <a:buFontTx/>
              <a:buChar char="•"/>
            </a:pPr>
            <a:r>
              <a:rPr lang="en-US" sz="1800">
                <a:solidFill>
                  <a:schemeClr val="bg1"/>
                </a:solidFill>
                <a:latin typeface="OCR A Extended" pitchFamily="50" charset="0"/>
              </a:rPr>
              <a:t>Emission, Reflection, Planetary</a:t>
            </a:r>
          </a:p>
          <a:p>
            <a:pPr>
              <a:buFontTx/>
              <a:buChar char="•"/>
            </a:pPr>
            <a:r>
              <a:rPr lang="en-US" sz="1800">
                <a:solidFill>
                  <a:schemeClr val="bg1"/>
                </a:solidFill>
                <a:latin typeface="OCR A Extended" pitchFamily="50" charset="0"/>
              </a:rPr>
              <a:t>All we can see are within our Galaxy</a:t>
            </a:r>
          </a:p>
          <a:p>
            <a:endParaRPr lang="en-US" sz="1800">
              <a:solidFill>
                <a:schemeClr val="bg1"/>
              </a:solidFill>
              <a:latin typeface="OCR A Extended" pitchFamily="50" charset="0"/>
            </a:endParaRPr>
          </a:p>
        </p:txBody>
      </p:sp>
      <p:sp>
        <p:nvSpPr>
          <p:cNvPr id="34822"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4823"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34826" name="Text Box 10"/>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pic>
        <p:nvPicPr>
          <p:cNvPr id="34830" name="Picture 14" descr="5885"/>
          <p:cNvPicPr>
            <a:picLocks noChangeAspect="1" noChangeArrowheads="1"/>
          </p:cNvPicPr>
          <p:nvPr/>
        </p:nvPicPr>
        <p:blipFill>
          <a:blip r:embed="rId5"/>
          <a:srcRect/>
          <a:stretch>
            <a:fillRect/>
          </a:stretch>
        </p:blipFill>
        <p:spPr bwMode="auto">
          <a:xfrm>
            <a:off x="3733800" y="2743200"/>
            <a:ext cx="4800600" cy="35575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4826"/>
                                        </p:tgtEl>
                                        <p:attrNameLst>
                                          <p:attrName>style.visibility</p:attrName>
                                        </p:attrNameLst>
                                      </p:cBhvr>
                                      <p:to>
                                        <p:strVal val="visible"/>
                                      </p:to>
                                    </p:set>
                                    <p:anim calcmode="discrete" valueType="clr">
                                      <p:cBhvr override="childStyle">
                                        <p:cTn id="7" dur="80"/>
                                        <p:tgtEl>
                                          <p:spTgt spid="3482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4826"/>
                                        </p:tgtEl>
                                        <p:attrNameLst>
                                          <p:attrName>fillcolor</p:attrName>
                                        </p:attrNameLst>
                                      </p:cBhvr>
                                      <p:tavLst>
                                        <p:tav tm="0">
                                          <p:val>
                                            <p:clrVal>
                                              <a:schemeClr val="accent2"/>
                                            </p:clrVal>
                                          </p:val>
                                        </p:tav>
                                        <p:tav tm="50000">
                                          <p:val>
                                            <p:clrVal>
                                              <a:schemeClr val="hlink"/>
                                            </p:clrVal>
                                          </p:val>
                                        </p:tav>
                                      </p:tavLst>
                                    </p:anim>
                                    <p:set>
                                      <p:cBhvr>
                                        <p:cTn id="9" dur="80"/>
                                        <p:tgtEl>
                                          <p:spTgt spid="34826"/>
                                        </p:tgtEl>
                                        <p:attrNameLst>
                                          <p:attrName>fill.type</p:attrName>
                                        </p:attrNameLst>
                                      </p:cBhvr>
                                      <p:to>
                                        <p:strVal val="solid"/>
                                      </p:to>
                                    </p:set>
                                  </p:childTnLst>
                                </p:cTn>
                              </p:par>
                            </p:childTnLst>
                          </p:cTn>
                        </p:par>
                        <p:par>
                          <p:cTn id="10" fill="hold">
                            <p:stCondLst>
                              <p:cond delay="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4821"/>
                                        </p:tgtEl>
                                        <p:attrNameLst>
                                          <p:attrName>style.visibility</p:attrName>
                                        </p:attrNameLst>
                                      </p:cBhvr>
                                      <p:to>
                                        <p:strVal val="visible"/>
                                      </p:to>
                                    </p:set>
                                    <p:anim calcmode="discrete" valueType="clr">
                                      <p:cBhvr override="childStyle">
                                        <p:cTn id="13" dur="80"/>
                                        <p:tgtEl>
                                          <p:spTgt spid="3482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4821"/>
                                        </p:tgtEl>
                                        <p:attrNameLst>
                                          <p:attrName>fillcolor</p:attrName>
                                        </p:attrNameLst>
                                      </p:cBhvr>
                                      <p:tavLst>
                                        <p:tav tm="0">
                                          <p:val>
                                            <p:clrVal>
                                              <a:schemeClr val="accent2"/>
                                            </p:clrVal>
                                          </p:val>
                                        </p:tav>
                                        <p:tav tm="50000">
                                          <p:val>
                                            <p:clrVal>
                                              <a:schemeClr val="hlink"/>
                                            </p:clrVal>
                                          </p:val>
                                        </p:tav>
                                      </p:tavLst>
                                    </p:anim>
                                    <p:set>
                                      <p:cBhvr>
                                        <p:cTn id="15" dur="80"/>
                                        <p:tgtEl>
                                          <p:spTgt spid="348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34826"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5843"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584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5845" name="Rectangle 5"/>
          <p:cNvSpPr>
            <a:spLocks noChangeArrowheads="1"/>
          </p:cNvSpPr>
          <p:nvPr/>
        </p:nvSpPr>
        <p:spPr bwMode="auto">
          <a:xfrm>
            <a:off x="3810000" y="1233488"/>
            <a:ext cx="4419600" cy="1465262"/>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Gas Clouds</a:t>
            </a:r>
          </a:p>
          <a:p>
            <a:pPr>
              <a:buFontTx/>
              <a:buChar char="•"/>
            </a:pPr>
            <a:r>
              <a:rPr lang="en-US" sz="1800">
                <a:solidFill>
                  <a:schemeClr val="bg1"/>
                </a:solidFill>
                <a:latin typeface="OCR A Extended" pitchFamily="50" charset="0"/>
              </a:rPr>
              <a:t>Star Nurseries</a:t>
            </a:r>
          </a:p>
          <a:p>
            <a:pPr>
              <a:buFontTx/>
              <a:buChar char="•"/>
            </a:pPr>
            <a:r>
              <a:rPr lang="en-US" sz="1800">
                <a:solidFill>
                  <a:schemeClr val="bg1"/>
                </a:solidFill>
                <a:latin typeface="OCR A Extended" pitchFamily="50" charset="0"/>
              </a:rPr>
              <a:t>Light is emitted from within the cloud by new stars</a:t>
            </a:r>
          </a:p>
          <a:p>
            <a:endParaRPr lang="en-US" sz="1800">
              <a:solidFill>
                <a:schemeClr val="bg1"/>
              </a:solidFill>
              <a:latin typeface="OCR A Extended" pitchFamily="50" charset="0"/>
            </a:endParaRPr>
          </a:p>
        </p:txBody>
      </p:sp>
      <p:sp>
        <p:nvSpPr>
          <p:cNvPr id="35846"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5847"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35848"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sp>
        <p:nvSpPr>
          <p:cNvPr id="35850" name="Text Box 10"/>
          <p:cNvSpPr txBox="1">
            <a:spLocks noChangeArrowheads="1"/>
          </p:cNvSpPr>
          <p:nvPr/>
        </p:nvSpPr>
        <p:spPr bwMode="auto">
          <a:xfrm>
            <a:off x="609600" y="16764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Emission</a:t>
            </a:r>
          </a:p>
        </p:txBody>
      </p:sp>
      <p:pic>
        <p:nvPicPr>
          <p:cNvPr id="35851" name="Picture 11" descr="M42_02122005S_SHAMILTON"/>
          <p:cNvPicPr>
            <a:picLocks noChangeAspect="1" noChangeArrowheads="1"/>
          </p:cNvPicPr>
          <p:nvPr/>
        </p:nvPicPr>
        <p:blipFill>
          <a:blip r:embed="rId5"/>
          <a:srcRect/>
          <a:stretch>
            <a:fillRect/>
          </a:stretch>
        </p:blipFill>
        <p:spPr bwMode="auto">
          <a:xfrm>
            <a:off x="3886200" y="2743200"/>
            <a:ext cx="4560888" cy="33718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5850"/>
                                        </p:tgtEl>
                                        <p:attrNameLst>
                                          <p:attrName>style.visibility</p:attrName>
                                        </p:attrNameLst>
                                      </p:cBhvr>
                                      <p:to>
                                        <p:strVal val="visible"/>
                                      </p:to>
                                    </p:set>
                                    <p:anim calcmode="discrete" valueType="clr">
                                      <p:cBhvr override="childStyle">
                                        <p:cTn id="7" dur="80"/>
                                        <p:tgtEl>
                                          <p:spTgt spid="3585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5850"/>
                                        </p:tgtEl>
                                        <p:attrNameLst>
                                          <p:attrName>fillcolor</p:attrName>
                                        </p:attrNameLst>
                                      </p:cBhvr>
                                      <p:tavLst>
                                        <p:tav tm="0">
                                          <p:val>
                                            <p:clrVal>
                                              <a:schemeClr val="accent2"/>
                                            </p:clrVal>
                                          </p:val>
                                        </p:tav>
                                        <p:tav tm="50000">
                                          <p:val>
                                            <p:clrVal>
                                              <a:schemeClr val="hlink"/>
                                            </p:clrVal>
                                          </p:val>
                                        </p:tav>
                                      </p:tavLst>
                                    </p:anim>
                                    <p:set>
                                      <p:cBhvr>
                                        <p:cTn id="9" dur="80"/>
                                        <p:tgtEl>
                                          <p:spTgt spid="35850"/>
                                        </p:tgtEl>
                                        <p:attrNameLst>
                                          <p:attrName>fill.type</p:attrName>
                                        </p:attrNameLst>
                                      </p:cBhvr>
                                      <p:to>
                                        <p:strVal val="solid"/>
                                      </p:to>
                                    </p:set>
                                  </p:childTnLst>
                                </p:cTn>
                              </p:par>
                            </p:childTnLst>
                          </p:cTn>
                        </p:par>
                        <p:par>
                          <p:cTn id="10" fill="hold">
                            <p:stCondLst>
                              <p:cond delay="3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5845"/>
                                        </p:tgtEl>
                                        <p:attrNameLst>
                                          <p:attrName>style.visibility</p:attrName>
                                        </p:attrNameLst>
                                      </p:cBhvr>
                                      <p:to>
                                        <p:strVal val="visible"/>
                                      </p:to>
                                    </p:set>
                                    <p:anim calcmode="discrete" valueType="clr">
                                      <p:cBhvr override="childStyle">
                                        <p:cTn id="13" dur="80"/>
                                        <p:tgtEl>
                                          <p:spTgt spid="3584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5845"/>
                                        </p:tgtEl>
                                        <p:attrNameLst>
                                          <p:attrName>fillcolor</p:attrName>
                                        </p:attrNameLst>
                                      </p:cBhvr>
                                      <p:tavLst>
                                        <p:tav tm="0">
                                          <p:val>
                                            <p:clrVal>
                                              <a:schemeClr val="accent2"/>
                                            </p:clrVal>
                                          </p:val>
                                        </p:tav>
                                        <p:tav tm="50000">
                                          <p:val>
                                            <p:clrVal>
                                              <a:schemeClr val="hlink"/>
                                            </p:clrVal>
                                          </p:val>
                                        </p:tav>
                                      </p:tavLst>
                                    </p:anim>
                                    <p:set>
                                      <p:cBhvr>
                                        <p:cTn id="15" dur="80"/>
                                        <p:tgtEl>
                                          <p:spTgt spid="3584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P spid="35850"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6867"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6868"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6869" name="Rectangle 5"/>
          <p:cNvSpPr>
            <a:spLocks noChangeArrowheads="1"/>
          </p:cNvSpPr>
          <p:nvPr/>
        </p:nvSpPr>
        <p:spPr bwMode="auto">
          <a:xfrm>
            <a:off x="3810000" y="1098550"/>
            <a:ext cx="4419600" cy="1739900"/>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Light reflects from Nearby Stars</a:t>
            </a:r>
          </a:p>
          <a:p>
            <a:pPr>
              <a:buFontTx/>
              <a:buChar char="•"/>
            </a:pPr>
            <a:r>
              <a:rPr lang="en-US" sz="1800">
                <a:solidFill>
                  <a:schemeClr val="bg1"/>
                </a:solidFill>
                <a:latin typeface="OCR A Extended" pitchFamily="50" charset="0"/>
              </a:rPr>
              <a:t>Gas is probably left over from previously formed stars or exploded stars</a:t>
            </a:r>
          </a:p>
          <a:p>
            <a:endParaRPr lang="en-US" sz="1800">
              <a:solidFill>
                <a:schemeClr val="bg1"/>
              </a:solidFill>
              <a:latin typeface="OCR A Extended" pitchFamily="50" charset="0"/>
            </a:endParaRPr>
          </a:p>
        </p:txBody>
      </p:sp>
      <p:sp>
        <p:nvSpPr>
          <p:cNvPr id="3687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6871"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36872"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sp>
        <p:nvSpPr>
          <p:cNvPr id="36873" name="Text Box 9"/>
          <p:cNvSpPr txBox="1">
            <a:spLocks noChangeArrowheads="1"/>
          </p:cNvSpPr>
          <p:nvPr/>
        </p:nvSpPr>
        <p:spPr bwMode="auto">
          <a:xfrm>
            <a:off x="609600" y="16764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Emission</a:t>
            </a:r>
          </a:p>
        </p:txBody>
      </p:sp>
      <p:sp>
        <p:nvSpPr>
          <p:cNvPr id="36875" name="Text Box 11"/>
          <p:cNvSpPr txBox="1">
            <a:spLocks noChangeArrowheads="1"/>
          </p:cNvSpPr>
          <p:nvPr/>
        </p:nvSpPr>
        <p:spPr bwMode="auto">
          <a:xfrm>
            <a:off x="609600" y="19812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Reflection</a:t>
            </a:r>
          </a:p>
        </p:txBody>
      </p:sp>
      <p:pic>
        <p:nvPicPr>
          <p:cNvPr id="36877" name="Picture 13" descr="4907"/>
          <p:cNvPicPr>
            <a:picLocks noChangeAspect="1" noChangeArrowheads="1"/>
          </p:cNvPicPr>
          <p:nvPr/>
        </p:nvPicPr>
        <p:blipFill>
          <a:blip r:embed="rId5"/>
          <a:srcRect/>
          <a:stretch>
            <a:fillRect/>
          </a:stretch>
        </p:blipFill>
        <p:spPr bwMode="auto">
          <a:xfrm>
            <a:off x="3733800" y="2743200"/>
            <a:ext cx="4705350" cy="34432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6875"/>
                                        </p:tgtEl>
                                        <p:attrNameLst>
                                          <p:attrName>style.visibility</p:attrName>
                                        </p:attrNameLst>
                                      </p:cBhvr>
                                      <p:to>
                                        <p:strVal val="visible"/>
                                      </p:to>
                                    </p:set>
                                    <p:anim calcmode="discrete" valueType="clr">
                                      <p:cBhvr override="childStyle">
                                        <p:cTn id="7" dur="80"/>
                                        <p:tgtEl>
                                          <p:spTgt spid="3687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6875"/>
                                        </p:tgtEl>
                                        <p:attrNameLst>
                                          <p:attrName>fillcolor</p:attrName>
                                        </p:attrNameLst>
                                      </p:cBhvr>
                                      <p:tavLst>
                                        <p:tav tm="0">
                                          <p:val>
                                            <p:clrVal>
                                              <a:schemeClr val="accent2"/>
                                            </p:clrVal>
                                          </p:val>
                                        </p:tav>
                                        <p:tav tm="50000">
                                          <p:val>
                                            <p:clrVal>
                                              <a:schemeClr val="hlink"/>
                                            </p:clrVal>
                                          </p:val>
                                        </p:tav>
                                      </p:tavLst>
                                    </p:anim>
                                    <p:set>
                                      <p:cBhvr>
                                        <p:cTn id="9" dur="80"/>
                                        <p:tgtEl>
                                          <p:spTgt spid="36875"/>
                                        </p:tgtEl>
                                        <p:attrNameLst>
                                          <p:attrName>fill.type</p:attrName>
                                        </p:attrNameLst>
                                      </p:cBhvr>
                                      <p:to>
                                        <p:strVal val="solid"/>
                                      </p:to>
                                    </p:set>
                                  </p:childTnLst>
                                </p:cTn>
                              </p:par>
                            </p:childTnLst>
                          </p:cTn>
                        </p:par>
                        <p:par>
                          <p:cTn id="10" fill="hold">
                            <p:stCondLst>
                              <p:cond delay="4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6869"/>
                                        </p:tgtEl>
                                        <p:attrNameLst>
                                          <p:attrName>style.visibility</p:attrName>
                                        </p:attrNameLst>
                                      </p:cBhvr>
                                      <p:to>
                                        <p:strVal val="visible"/>
                                      </p:to>
                                    </p:set>
                                    <p:anim calcmode="discrete" valueType="clr">
                                      <p:cBhvr override="childStyle">
                                        <p:cTn id="13" dur="80"/>
                                        <p:tgtEl>
                                          <p:spTgt spid="3686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6869"/>
                                        </p:tgtEl>
                                        <p:attrNameLst>
                                          <p:attrName>fillcolor</p:attrName>
                                        </p:attrNameLst>
                                      </p:cBhvr>
                                      <p:tavLst>
                                        <p:tav tm="0">
                                          <p:val>
                                            <p:clrVal>
                                              <a:schemeClr val="accent2"/>
                                            </p:clrVal>
                                          </p:val>
                                        </p:tav>
                                        <p:tav tm="50000">
                                          <p:val>
                                            <p:clrVal>
                                              <a:schemeClr val="hlink"/>
                                            </p:clrVal>
                                          </p:val>
                                        </p:tav>
                                      </p:tavLst>
                                    </p:anim>
                                    <p:set>
                                      <p:cBhvr>
                                        <p:cTn id="15" dur="80"/>
                                        <p:tgtEl>
                                          <p:spTgt spid="3686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p:bldP spid="3687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BackGround VSplit"/>
          <p:cNvPicPr>
            <a:picLocks noChangeAspect="1" noChangeArrowheads="1"/>
          </p:cNvPicPr>
          <p:nvPr/>
        </p:nvPicPr>
        <p:blipFill>
          <a:blip r:embed="rId4"/>
          <a:srcRect/>
          <a:stretch>
            <a:fillRect/>
          </a:stretch>
        </p:blipFill>
        <p:spPr bwMode="auto">
          <a:xfrm>
            <a:off x="0" y="0"/>
            <a:ext cx="9144000" cy="6858000"/>
          </a:xfrm>
          <a:prstGeom prst="rect">
            <a:avLst/>
          </a:prstGeom>
          <a:noFill/>
        </p:spPr>
      </p:pic>
      <p:sp>
        <p:nvSpPr>
          <p:cNvPr id="61443"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6144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61445" name="Rectangle 5"/>
          <p:cNvSpPr>
            <a:spLocks noChangeArrowheads="1"/>
          </p:cNvSpPr>
          <p:nvPr/>
        </p:nvSpPr>
        <p:spPr bwMode="auto">
          <a:xfrm>
            <a:off x="3810000" y="1103313"/>
            <a:ext cx="4737100" cy="1739900"/>
          </a:xfrm>
          <a:prstGeom prst="rect">
            <a:avLst/>
          </a:prstGeom>
          <a:noFill/>
          <a:ln w="9525">
            <a:noFill/>
            <a:miter lim="800000"/>
            <a:headEnd/>
            <a:tailEnd/>
          </a:ln>
          <a:effectLst/>
        </p:spPr>
        <p:txBody>
          <a:bodyPr anchor="ctr">
            <a:spAutoFit/>
          </a:bodyPr>
          <a:lstStyle/>
          <a:p>
            <a:pPr>
              <a:buFontTx/>
              <a:buChar char="•"/>
            </a:pPr>
            <a:r>
              <a:rPr lang="en-US" sz="1800">
                <a:solidFill>
                  <a:schemeClr val="bg1"/>
                </a:solidFill>
                <a:latin typeface="OCR A Extended" pitchFamily="50" charset="0"/>
              </a:rPr>
              <a:t>Exploded Stars  - Novas (Novae)</a:t>
            </a:r>
          </a:p>
          <a:p>
            <a:pPr>
              <a:buFontTx/>
              <a:buChar char="•"/>
            </a:pPr>
            <a:r>
              <a:rPr lang="en-US" sz="1800">
                <a:solidFill>
                  <a:schemeClr val="bg1"/>
                </a:solidFill>
                <a:latin typeface="OCR A Extended" pitchFamily="50" charset="0"/>
              </a:rPr>
              <a:t>Gas forms a ring around the original Star</a:t>
            </a:r>
          </a:p>
          <a:p>
            <a:pPr>
              <a:buFontTx/>
              <a:buChar char="•"/>
            </a:pPr>
            <a:r>
              <a:rPr lang="en-US" sz="1800">
                <a:solidFill>
                  <a:schemeClr val="bg1"/>
                </a:solidFill>
                <a:latin typeface="OCR A Extended" pitchFamily="50" charset="0"/>
              </a:rPr>
              <a:t>Not a planet, early astronomers thought the center was a planet</a:t>
            </a:r>
          </a:p>
          <a:p>
            <a:endParaRPr lang="en-US" sz="1800">
              <a:solidFill>
                <a:schemeClr val="bg1"/>
              </a:solidFill>
              <a:latin typeface="OCR A Extended" pitchFamily="50" charset="0"/>
            </a:endParaRPr>
          </a:p>
        </p:txBody>
      </p:sp>
      <p:sp>
        <p:nvSpPr>
          <p:cNvPr id="61446"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1447" name="Picture 7"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
        <p:nvSpPr>
          <p:cNvPr id="61448"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sp>
        <p:nvSpPr>
          <p:cNvPr id="61449" name="Text Box 9"/>
          <p:cNvSpPr txBox="1">
            <a:spLocks noChangeArrowheads="1"/>
          </p:cNvSpPr>
          <p:nvPr/>
        </p:nvSpPr>
        <p:spPr bwMode="auto">
          <a:xfrm>
            <a:off x="609600" y="16764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Emission</a:t>
            </a:r>
          </a:p>
        </p:txBody>
      </p:sp>
      <p:sp>
        <p:nvSpPr>
          <p:cNvPr id="61450" name="Text Box 10"/>
          <p:cNvSpPr txBox="1">
            <a:spLocks noChangeArrowheads="1"/>
          </p:cNvSpPr>
          <p:nvPr/>
        </p:nvSpPr>
        <p:spPr bwMode="auto">
          <a:xfrm>
            <a:off x="609600" y="19812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Reflection</a:t>
            </a:r>
          </a:p>
        </p:txBody>
      </p:sp>
      <p:sp>
        <p:nvSpPr>
          <p:cNvPr id="61451" name="Text Box 11"/>
          <p:cNvSpPr txBox="1">
            <a:spLocks noChangeArrowheads="1"/>
          </p:cNvSpPr>
          <p:nvPr/>
        </p:nvSpPr>
        <p:spPr bwMode="auto">
          <a:xfrm>
            <a:off x="609600" y="22860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Planetary</a:t>
            </a:r>
          </a:p>
        </p:txBody>
      </p:sp>
      <p:graphicFrame>
        <p:nvGraphicFramePr>
          <p:cNvPr id="61452" name="Object 12"/>
          <p:cNvGraphicFramePr>
            <a:graphicFrameLocks noChangeAspect="1"/>
          </p:cNvGraphicFramePr>
          <p:nvPr>
            <p:ph/>
          </p:nvPr>
        </p:nvGraphicFramePr>
        <p:xfrm>
          <a:off x="4038600" y="2819400"/>
          <a:ext cx="4102100" cy="3321050"/>
        </p:xfrm>
        <a:graphic>
          <a:graphicData uri="http://schemas.openxmlformats.org/presentationml/2006/ole">
            <p:oleObj spid="_x0000_s61452" name="Image" r:id="rId6" imgW="1191569" imgH="965891" progId="Photoshop.Imag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61451"/>
                                        </p:tgtEl>
                                        <p:attrNameLst>
                                          <p:attrName>style.visibility</p:attrName>
                                        </p:attrNameLst>
                                      </p:cBhvr>
                                      <p:to>
                                        <p:strVal val="visible"/>
                                      </p:to>
                                    </p:set>
                                    <p:anim calcmode="discrete" valueType="clr">
                                      <p:cBhvr override="childStyle">
                                        <p:cTn id="7" dur="80"/>
                                        <p:tgtEl>
                                          <p:spTgt spid="6145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451"/>
                                        </p:tgtEl>
                                        <p:attrNameLst>
                                          <p:attrName>fillcolor</p:attrName>
                                        </p:attrNameLst>
                                      </p:cBhvr>
                                      <p:tavLst>
                                        <p:tav tm="0">
                                          <p:val>
                                            <p:clrVal>
                                              <a:schemeClr val="accent2"/>
                                            </p:clrVal>
                                          </p:val>
                                        </p:tav>
                                        <p:tav tm="50000">
                                          <p:val>
                                            <p:clrVal>
                                              <a:schemeClr val="hlink"/>
                                            </p:clrVal>
                                          </p:val>
                                        </p:tav>
                                      </p:tavLst>
                                    </p:anim>
                                    <p:set>
                                      <p:cBhvr>
                                        <p:cTn id="9" dur="80"/>
                                        <p:tgtEl>
                                          <p:spTgt spid="61451"/>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1445"/>
                                        </p:tgtEl>
                                        <p:attrNameLst>
                                          <p:attrName>style.visibility</p:attrName>
                                        </p:attrNameLst>
                                      </p:cBhvr>
                                      <p:to>
                                        <p:strVal val="visible"/>
                                      </p:to>
                                    </p:set>
                                    <p:anim calcmode="discrete" valueType="clr">
                                      <p:cBhvr override="childStyle">
                                        <p:cTn id="13" dur="80"/>
                                        <p:tgtEl>
                                          <p:spTgt spid="6144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1445"/>
                                        </p:tgtEl>
                                        <p:attrNameLst>
                                          <p:attrName>fillcolor</p:attrName>
                                        </p:attrNameLst>
                                      </p:cBhvr>
                                      <p:tavLst>
                                        <p:tav tm="0">
                                          <p:val>
                                            <p:clrVal>
                                              <a:schemeClr val="accent2"/>
                                            </p:clrVal>
                                          </p:val>
                                        </p:tav>
                                        <p:tav tm="50000">
                                          <p:val>
                                            <p:clrVal>
                                              <a:schemeClr val="hlink"/>
                                            </p:clrVal>
                                          </p:val>
                                        </p:tav>
                                      </p:tavLst>
                                    </p:anim>
                                    <p:set>
                                      <p:cBhvr>
                                        <p:cTn id="15" dur="80"/>
                                        <p:tgtEl>
                                          <p:spTgt spid="6144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p:bldP spid="6145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85800" y="228600"/>
            <a:ext cx="51562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Current Events in Astronomy</a:t>
            </a:r>
          </a:p>
        </p:txBody>
      </p:sp>
      <p:pic>
        <p:nvPicPr>
          <p:cNvPr id="62467" name="Picture 3"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62468" name="Text Box 4"/>
          <p:cNvSpPr txBox="1">
            <a:spLocks noChangeArrowheads="1"/>
          </p:cNvSpPr>
          <p:nvPr/>
        </p:nvSpPr>
        <p:spPr bwMode="auto">
          <a:xfrm>
            <a:off x="482600" y="893763"/>
            <a:ext cx="8458200" cy="5273675"/>
          </a:xfrm>
          <a:prstGeom prst="rect">
            <a:avLst/>
          </a:prstGeom>
          <a:noFill/>
          <a:ln w="9525">
            <a:noFill/>
            <a:miter lim="800000"/>
            <a:headEnd/>
            <a:tailEnd/>
          </a:ln>
          <a:effectLst/>
        </p:spPr>
        <p:txBody>
          <a:bodyPr>
            <a:spAutoFit/>
          </a:bodyPr>
          <a:lstStyle/>
          <a:p>
            <a:pPr>
              <a:buFontTx/>
              <a:buChar char="•"/>
            </a:pPr>
            <a:r>
              <a:rPr lang="en-US" b="1" i="1">
                <a:solidFill>
                  <a:srgbClr val="FFFF66"/>
                </a:solidFill>
                <a:latin typeface="OCR A Extended" pitchFamily="50" charset="0"/>
              </a:rPr>
              <a:t>TONIGHT . . . </a:t>
            </a:r>
          </a:p>
          <a:p>
            <a:pPr>
              <a:buFontTx/>
              <a:buChar char="•"/>
            </a:pPr>
            <a:r>
              <a:rPr lang="en-US" b="1">
                <a:solidFill>
                  <a:srgbClr val="FFFF66"/>
                </a:solidFill>
                <a:latin typeface="OCR A Extended" pitchFamily="50" charset="0"/>
              </a:rPr>
              <a:t>PLANETS – Most of them now are up in the DAYTIME!</a:t>
            </a:r>
          </a:p>
          <a:p>
            <a:pPr>
              <a:buFontTx/>
              <a:buChar char="•"/>
            </a:pPr>
            <a:r>
              <a:rPr lang="en-US" b="1">
                <a:solidFill>
                  <a:srgbClr val="FFFF66"/>
                </a:solidFill>
                <a:latin typeface="OCR A Extended" pitchFamily="50" charset="0"/>
              </a:rPr>
              <a:t>Mars, Jupiter, Mercury, Venus, &amp; Pluto*</a:t>
            </a:r>
          </a:p>
          <a:p>
            <a:pPr>
              <a:buFontTx/>
              <a:buChar char="•"/>
            </a:pPr>
            <a:r>
              <a:rPr lang="en-US" b="1">
                <a:solidFill>
                  <a:srgbClr val="FFFF66"/>
                </a:solidFill>
                <a:latin typeface="OCR A Extended" pitchFamily="50" charset="0"/>
              </a:rPr>
              <a:t>Moon – In Capricornus low in the SSW, a Waxing      	Crescent rising 11:19 a.m., setting 9:09 p.m.</a:t>
            </a:r>
          </a:p>
          <a:p>
            <a:pPr>
              <a:buFontTx/>
              <a:buChar char="•"/>
            </a:pPr>
            <a:r>
              <a:rPr lang="en-US" b="1">
                <a:solidFill>
                  <a:srgbClr val="FFFF66"/>
                </a:solidFill>
                <a:latin typeface="OCR A Extended" pitchFamily="50" charset="0"/>
              </a:rPr>
              <a:t>Saturn – Rises around midnight, low in the ENE</a:t>
            </a:r>
          </a:p>
          <a:p>
            <a:pPr>
              <a:buFontTx/>
              <a:buChar char="•"/>
            </a:pPr>
            <a:r>
              <a:rPr lang="en-US" b="1">
                <a:solidFill>
                  <a:srgbClr val="FFFF66"/>
                </a:solidFill>
                <a:latin typeface="OCR A Extended" pitchFamily="50" charset="0"/>
              </a:rPr>
              <a:t>Uranus &amp; Neptune – Very dim and far away; in 	Aquarius and Capricornus, respectively</a:t>
            </a:r>
          </a:p>
          <a:p>
            <a:pPr>
              <a:buFontTx/>
              <a:buChar char="•"/>
            </a:pPr>
            <a:endParaRPr lang="en-US" b="1">
              <a:solidFill>
                <a:srgbClr val="FFFF66"/>
              </a:solidFill>
              <a:latin typeface="OCR A Extended" pitchFamily="50" charset="0"/>
            </a:endParaRPr>
          </a:p>
          <a:p>
            <a:pPr>
              <a:buFontTx/>
              <a:buChar char="•"/>
            </a:pPr>
            <a:r>
              <a:rPr lang="en-US" b="1">
                <a:solidFill>
                  <a:srgbClr val="FFFF66"/>
                </a:solidFill>
                <a:latin typeface="OCR A Extended" pitchFamily="50" charset="0"/>
              </a:rPr>
              <a:t>Open Cluster M45 “The Pleiades” - In Taurus the Bull</a:t>
            </a:r>
          </a:p>
          <a:p>
            <a:pPr>
              <a:buFontTx/>
              <a:buChar char="•"/>
            </a:pPr>
            <a:r>
              <a:rPr lang="en-US" b="1">
                <a:solidFill>
                  <a:srgbClr val="FFFF66"/>
                </a:solidFill>
                <a:latin typeface="OCR A Extended" pitchFamily="50" charset="0"/>
              </a:rPr>
              <a:t>Double Cluster in Perseus – Almost straight up</a:t>
            </a:r>
          </a:p>
          <a:p>
            <a:pPr>
              <a:buFontTx/>
              <a:buChar char="•"/>
            </a:pPr>
            <a:r>
              <a:rPr lang="en-US" b="1">
                <a:solidFill>
                  <a:srgbClr val="FFFF66"/>
                </a:solidFill>
                <a:latin typeface="OCR A Extended" pitchFamily="50" charset="0"/>
              </a:rPr>
              <a:t>M15 Globular Cluster – In Pegasus overhead</a:t>
            </a:r>
          </a:p>
          <a:p>
            <a:pPr>
              <a:buFontTx/>
              <a:buChar char="•"/>
            </a:pPr>
            <a:r>
              <a:rPr lang="en-US" b="1">
                <a:solidFill>
                  <a:srgbClr val="FFFF66"/>
                </a:solidFill>
                <a:latin typeface="OCR A Extended" pitchFamily="50" charset="0"/>
              </a:rPr>
              <a:t>M31 Andromeda Galaxy – Between Pegasus &amp; Cassiopeia</a:t>
            </a:r>
          </a:p>
          <a:p>
            <a:pPr>
              <a:buFontTx/>
              <a:buChar char="•"/>
            </a:pPr>
            <a:r>
              <a:rPr lang="en-US" b="1">
                <a:solidFill>
                  <a:srgbClr val="FFFF66"/>
                </a:solidFill>
                <a:latin typeface="OCR A Extended" pitchFamily="50" charset="0"/>
              </a:rPr>
              <a:t>Double star Albireo – In Cygnus the Swan</a:t>
            </a:r>
          </a:p>
          <a:p>
            <a:pPr>
              <a:buFontTx/>
              <a:buChar char="•"/>
            </a:pPr>
            <a:r>
              <a:rPr lang="en-US" b="1">
                <a:solidFill>
                  <a:srgbClr val="FFFF66"/>
                </a:solidFill>
                <a:latin typeface="OCR A Extended" pitchFamily="50" charset="0"/>
              </a:rPr>
              <a:t>“Double Double” – In Lyra</a:t>
            </a:r>
          </a:p>
          <a:p>
            <a:pPr>
              <a:buFontTx/>
              <a:buChar char="•"/>
            </a:pPr>
            <a:r>
              <a:rPr lang="en-US" b="1">
                <a:solidFill>
                  <a:srgbClr val="FFFF66"/>
                </a:solidFill>
                <a:latin typeface="OCR A Extended" pitchFamily="50" charset="0"/>
              </a:rPr>
              <a:t>Comet C/2006 M4 (SWAN) – Low in the West in the 	constellation Aquila the Eagle, very faint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2466"/>
                                        </p:tgtEl>
                                        <p:attrNameLst>
                                          <p:attrName>style.visibility</p:attrName>
                                        </p:attrNameLst>
                                      </p:cBhvr>
                                      <p:to>
                                        <p:strVal val="visible"/>
                                      </p:to>
                                    </p:set>
                                    <p:anim calcmode="discrete" valueType="clr">
                                      <p:cBhvr override="childStyle">
                                        <p:cTn id="7" dur="80"/>
                                        <p:tgtEl>
                                          <p:spTgt spid="6246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2466"/>
                                        </p:tgtEl>
                                        <p:attrNameLst>
                                          <p:attrName>fillcolor</p:attrName>
                                        </p:attrNameLst>
                                      </p:cBhvr>
                                      <p:tavLst>
                                        <p:tav tm="0">
                                          <p:val>
                                            <p:clrVal>
                                              <a:schemeClr val="accent2"/>
                                            </p:clrVal>
                                          </p:val>
                                        </p:tav>
                                        <p:tav tm="50000">
                                          <p:val>
                                            <p:clrVal>
                                              <a:schemeClr val="hlink"/>
                                            </p:clrVal>
                                          </p:val>
                                        </p:tav>
                                      </p:tavLst>
                                    </p:anim>
                                    <p:set>
                                      <p:cBhvr>
                                        <p:cTn id="9" dur="80"/>
                                        <p:tgtEl>
                                          <p:spTgt spid="62466"/>
                                        </p:tgtEl>
                                        <p:attrNameLst>
                                          <p:attrName>fill.type</p:attrName>
                                        </p:attrNameLst>
                                      </p:cBhvr>
                                      <p:to>
                                        <p:strVal val="solid"/>
                                      </p:to>
                                    </p:se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2468"/>
                                        </p:tgtEl>
                                        <p:attrNameLst>
                                          <p:attrName>style.visibility</p:attrName>
                                        </p:attrNameLst>
                                      </p:cBhvr>
                                      <p:to>
                                        <p:strVal val="visible"/>
                                      </p:to>
                                    </p:set>
                                    <p:anim calcmode="discrete" valueType="clr">
                                      <p:cBhvr override="childStyle">
                                        <p:cTn id="13" dur="80"/>
                                        <p:tgtEl>
                                          <p:spTgt spid="6246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2468"/>
                                        </p:tgtEl>
                                        <p:attrNameLst>
                                          <p:attrName>fillcolor</p:attrName>
                                        </p:attrNameLst>
                                      </p:cBhvr>
                                      <p:tavLst>
                                        <p:tav tm="0">
                                          <p:val>
                                            <p:clrVal>
                                              <a:schemeClr val="accent2"/>
                                            </p:clrVal>
                                          </p:val>
                                        </p:tav>
                                        <p:tav tm="50000">
                                          <p:val>
                                            <p:clrVal>
                                              <a:schemeClr val="hlink"/>
                                            </p:clrVal>
                                          </p:val>
                                        </p:tav>
                                      </p:tavLst>
                                    </p:anim>
                                    <p:set>
                                      <p:cBhvr>
                                        <p:cTn id="15" dur="80"/>
                                        <p:tgtEl>
                                          <p:spTgt spid="6246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8"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19125" y="0"/>
            <a:ext cx="7974013" cy="792163"/>
          </a:xfrm>
        </p:spPr>
        <p:txBody>
          <a:bodyPr/>
          <a:lstStyle/>
          <a:p>
            <a:r>
              <a:rPr lang="en-US" b="1" i="1">
                <a:solidFill>
                  <a:srgbClr val="FFFF66"/>
                </a:solidFill>
              </a:rPr>
              <a:t>TONIGHT’S SKY</a:t>
            </a:r>
          </a:p>
        </p:txBody>
      </p:sp>
      <p:pic>
        <p:nvPicPr>
          <p:cNvPr id="63504" name="Picture 16" descr="GardenStars Sky_20061125"/>
          <p:cNvPicPr>
            <a:picLocks noChangeAspect="1" noChangeArrowheads="1"/>
          </p:cNvPicPr>
          <p:nvPr/>
        </p:nvPicPr>
        <p:blipFill>
          <a:blip r:embed="rId3">
            <a:lum bright="12000" contrast="12000"/>
          </a:blip>
          <a:srcRect/>
          <a:stretch>
            <a:fillRect/>
          </a:stretch>
        </p:blipFill>
        <p:spPr bwMode="auto">
          <a:xfrm>
            <a:off x="712788" y="1108075"/>
            <a:ext cx="5241925" cy="5192713"/>
          </a:xfrm>
          <a:prstGeom prst="rect">
            <a:avLst/>
          </a:prstGeom>
          <a:noFill/>
        </p:spPr>
      </p:pic>
      <p:sp>
        <p:nvSpPr>
          <p:cNvPr id="63505" name="Text Box 17"/>
          <p:cNvSpPr txBox="1">
            <a:spLocks noChangeArrowheads="1"/>
          </p:cNvSpPr>
          <p:nvPr/>
        </p:nvSpPr>
        <p:spPr bwMode="auto">
          <a:xfrm>
            <a:off x="4802188" y="5905500"/>
            <a:ext cx="1209675" cy="304800"/>
          </a:xfrm>
          <a:prstGeom prst="rect">
            <a:avLst/>
          </a:prstGeom>
          <a:noFill/>
          <a:ln w="9525">
            <a:noFill/>
            <a:miter lim="800000"/>
            <a:headEnd/>
            <a:tailEnd/>
          </a:ln>
          <a:effectLst/>
        </p:spPr>
        <p:txBody>
          <a:bodyPr>
            <a:spAutoFit/>
          </a:bodyPr>
          <a:lstStyle/>
          <a:p>
            <a:pPr>
              <a:spcBef>
                <a:spcPct val="50000"/>
              </a:spcBef>
            </a:pPr>
            <a:r>
              <a:rPr lang="en-US" sz="1400" b="1">
                <a:solidFill>
                  <a:schemeClr val="hlink"/>
                </a:solidFill>
              </a:rPr>
              <a:t>7:30 p.m.</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85800" y="76200"/>
            <a:ext cx="2670175" cy="641350"/>
          </a:xfrm>
          <a:prstGeom prst="rect">
            <a:avLst/>
          </a:prstGeom>
          <a:noFill/>
          <a:ln w="9525">
            <a:noFill/>
            <a:miter lim="800000"/>
            <a:headEnd/>
            <a:tailEnd/>
          </a:ln>
          <a:effectLst/>
        </p:spPr>
        <p:txBody>
          <a:bodyPr wrap="none">
            <a:spAutoFit/>
          </a:bodyPr>
          <a:lstStyle/>
          <a:p>
            <a:r>
              <a:rPr lang="en-US" sz="3600" b="1">
                <a:solidFill>
                  <a:srgbClr val="33CC33"/>
                </a:solidFill>
                <a:latin typeface="OCR A Extended" pitchFamily="50" charset="0"/>
              </a:rPr>
              <a:t>Questions</a:t>
            </a:r>
          </a:p>
        </p:txBody>
      </p:sp>
      <p:pic>
        <p:nvPicPr>
          <p:cNvPr id="47107" name="Picture 3"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47108" name="Text Box 4"/>
          <p:cNvSpPr txBox="1">
            <a:spLocks noChangeArrowheads="1"/>
          </p:cNvSpPr>
          <p:nvPr/>
        </p:nvSpPr>
        <p:spPr bwMode="auto">
          <a:xfrm>
            <a:off x="596900" y="1816100"/>
            <a:ext cx="8180388" cy="3324225"/>
          </a:xfrm>
          <a:prstGeom prst="rect">
            <a:avLst/>
          </a:prstGeom>
          <a:noFill/>
          <a:ln w="9525">
            <a:noFill/>
            <a:miter lim="800000"/>
            <a:headEnd/>
            <a:tailEnd/>
          </a:ln>
          <a:effectLst/>
        </p:spPr>
        <p:txBody>
          <a:bodyPr>
            <a:spAutoFit/>
          </a:bodyPr>
          <a:lstStyle/>
          <a:p>
            <a:pPr algn="ctr"/>
            <a:r>
              <a:rPr lang="en-US" sz="10600" b="1">
                <a:solidFill>
                  <a:srgbClr val="FFFF66"/>
                </a:solidFill>
                <a:latin typeface="OCR A Extended" pitchFamily="50" charset="0"/>
              </a:rPr>
              <a:t>Questions</a:t>
            </a:r>
          </a:p>
          <a:p>
            <a:pPr algn="ctr"/>
            <a:r>
              <a:rPr lang="en-US" sz="10600" b="1">
                <a:solidFill>
                  <a:srgbClr val="FFFF66"/>
                </a:solidFill>
                <a:latin typeface="OCR A Extended" pitchFamily="50" charset="0"/>
              </a:rPr>
              <a:t>?</a:t>
            </a:r>
          </a:p>
        </p:txBody>
      </p:sp>
      <p:sp>
        <p:nvSpPr>
          <p:cNvPr id="47109" name="Text Box 5"/>
          <p:cNvSpPr txBox="1">
            <a:spLocks noChangeArrowheads="1"/>
          </p:cNvSpPr>
          <p:nvPr/>
        </p:nvSpPr>
        <p:spPr bwMode="auto">
          <a:xfrm>
            <a:off x="596900" y="5486400"/>
            <a:ext cx="8180388" cy="641350"/>
          </a:xfrm>
          <a:prstGeom prst="rect">
            <a:avLst/>
          </a:prstGeom>
          <a:noFill/>
          <a:ln w="9525">
            <a:noFill/>
            <a:miter lim="800000"/>
            <a:headEnd/>
            <a:tailEnd/>
          </a:ln>
          <a:effectLst/>
        </p:spPr>
        <p:txBody>
          <a:bodyPr>
            <a:spAutoFit/>
          </a:bodyPr>
          <a:lstStyle/>
          <a:p>
            <a:pPr algn="ctr"/>
            <a:r>
              <a:rPr lang="en-US" sz="3600" b="1">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7106"/>
                                        </p:tgtEl>
                                        <p:attrNameLst>
                                          <p:attrName>style.visibility</p:attrName>
                                        </p:attrNameLst>
                                      </p:cBhvr>
                                      <p:to>
                                        <p:strVal val="visible"/>
                                      </p:to>
                                    </p:set>
                                    <p:anim calcmode="discrete" valueType="clr">
                                      <p:cBhvr override="childStyle">
                                        <p:cTn id="7" dur="80"/>
                                        <p:tgtEl>
                                          <p:spTgt spid="4710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7106"/>
                                        </p:tgtEl>
                                        <p:attrNameLst>
                                          <p:attrName>fillcolor</p:attrName>
                                        </p:attrNameLst>
                                      </p:cBhvr>
                                      <p:tavLst>
                                        <p:tav tm="0">
                                          <p:val>
                                            <p:clrVal>
                                              <a:schemeClr val="accent2"/>
                                            </p:clrVal>
                                          </p:val>
                                        </p:tav>
                                        <p:tav tm="50000">
                                          <p:val>
                                            <p:clrVal>
                                              <a:schemeClr val="hlink"/>
                                            </p:clrVal>
                                          </p:val>
                                        </p:tav>
                                      </p:tavLst>
                                    </p:anim>
                                    <p:set>
                                      <p:cBhvr>
                                        <p:cTn id="9" dur="80"/>
                                        <p:tgtEl>
                                          <p:spTgt spid="47106"/>
                                        </p:tgtEl>
                                        <p:attrNameLst>
                                          <p:attrName>fill.type</p:attrName>
                                        </p:attrNameLst>
                                      </p:cBhvr>
                                      <p:to>
                                        <p:strVal val="solid"/>
                                      </p:to>
                                    </p:set>
                                  </p:childTnLst>
                                </p:cTn>
                              </p:par>
                            </p:childTnLst>
                          </p:cTn>
                        </p:par>
                        <p:par>
                          <p:cTn id="10" fill="hold">
                            <p:stCondLst>
                              <p:cond delay="400"/>
                            </p:stCondLst>
                            <p:childTnLst>
                              <p:par>
                                <p:cTn id="11" presetID="49" presetClass="entr" presetSubtype="0" decel="100000" fill="hold" grpId="0" nodeType="afterEffect">
                                  <p:stCondLst>
                                    <p:cond delay="0"/>
                                  </p:stCondLst>
                                  <p:childTnLst>
                                    <p:set>
                                      <p:cBhvr>
                                        <p:cTn id="12" dur="1" fill="hold">
                                          <p:stCondLst>
                                            <p:cond delay="0"/>
                                          </p:stCondLst>
                                        </p:cTn>
                                        <p:tgtEl>
                                          <p:spTgt spid="47108"/>
                                        </p:tgtEl>
                                        <p:attrNameLst>
                                          <p:attrName>style.visibility</p:attrName>
                                        </p:attrNameLst>
                                      </p:cBhvr>
                                      <p:to>
                                        <p:strVal val="visible"/>
                                      </p:to>
                                    </p:set>
                                    <p:anim calcmode="lin" valueType="num">
                                      <p:cBhvr>
                                        <p:cTn id="13" dur="2000" fill="hold"/>
                                        <p:tgtEl>
                                          <p:spTgt spid="47108"/>
                                        </p:tgtEl>
                                        <p:attrNameLst>
                                          <p:attrName>ppt_w</p:attrName>
                                        </p:attrNameLst>
                                      </p:cBhvr>
                                      <p:tavLst>
                                        <p:tav tm="0">
                                          <p:val>
                                            <p:fltVal val="0"/>
                                          </p:val>
                                        </p:tav>
                                        <p:tav tm="100000">
                                          <p:val>
                                            <p:strVal val="#ppt_w"/>
                                          </p:val>
                                        </p:tav>
                                      </p:tavLst>
                                    </p:anim>
                                    <p:anim calcmode="lin" valueType="num">
                                      <p:cBhvr>
                                        <p:cTn id="14" dur="2000" fill="hold"/>
                                        <p:tgtEl>
                                          <p:spTgt spid="47108"/>
                                        </p:tgtEl>
                                        <p:attrNameLst>
                                          <p:attrName>ppt_h</p:attrName>
                                        </p:attrNameLst>
                                      </p:cBhvr>
                                      <p:tavLst>
                                        <p:tav tm="0">
                                          <p:val>
                                            <p:fltVal val="0"/>
                                          </p:val>
                                        </p:tav>
                                        <p:tav tm="100000">
                                          <p:val>
                                            <p:strVal val="#ppt_h"/>
                                          </p:val>
                                        </p:tav>
                                      </p:tavLst>
                                    </p:anim>
                                    <p:anim calcmode="lin" valueType="num">
                                      <p:cBhvr>
                                        <p:cTn id="15" dur="2000" fill="hold"/>
                                        <p:tgtEl>
                                          <p:spTgt spid="47108"/>
                                        </p:tgtEl>
                                        <p:attrNameLst>
                                          <p:attrName>style.rotation</p:attrName>
                                        </p:attrNameLst>
                                      </p:cBhvr>
                                      <p:tavLst>
                                        <p:tav tm="0">
                                          <p:val>
                                            <p:fltVal val="360"/>
                                          </p:val>
                                        </p:tav>
                                        <p:tav tm="100000">
                                          <p:val>
                                            <p:fltVal val="0"/>
                                          </p:val>
                                        </p:tav>
                                      </p:tavLst>
                                    </p:anim>
                                    <p:animEffect transition="in" filter="fade">
                                      <p:cBhvr>
                                        <p:cTn id="16" dur="2000"/>
                                        <p:tgtEl>
                                          <p:spTgt spid="47108"/>
                                        </p:tgtEl>
                                      </p:cBhvr>
                                    </p:animEffect>
                                  </p:childTnLst>
                                </p:cTn>
                              </p:par>
                              <p:par>
                                <p:cTn id="17" presetID="27" presetClass="entr" presetSubtype="0" fill="hold" grpId="0" nodeType="withEffect">
                                  <p:stCondLst>
                                    <p:cond delay="2000"/>
                                  </p:stCondLst>
                                  <p:iterate type="lt">
                                    <p:tmPct val="50000"/>
                                  </p:iterate>
                                  <p:childTnLst>
                                    <p:set>
                                      <p:cBhvr>
                                        <p:cTn id="18" dur="1" fill="hold">
                                          <p:stCondLst>
                                            <p:cond delay="0"/>
                                          </p:stCondLst>
                                        </p:cTn>
                                        <p:tgtEl>
                                          <p:spTgt spid="47109"/>
                                        </p:tgtEl>
                                        <p:attrNameLst>
                                          <p:attrName>style.visibility</p:attrName>
                                        </p:attrNameLst>
                                      </p:cBhvr>
                                      <p:to>
                                        <p:strVal val="visible"/>
                                      </p:to>
                                    </p:set>
                                    <p:anim calcmode="discrete" valueType="clr">
                                      <p:cBhvr override="childStyle">
                                        <p:cTn id="19" dur="80"/>
                                        <p:tgtEl>
                                          <p:spTgt spid="471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7109"/>
                                        </p:tgtEl>
                                        <p:attrNameLst>
                                          <p:attrName>fillcolor</p:attrName>
                                        </p:attrNameLst>
                                      </p:cBhvr>
                                      <p:tavLst>
                                        <p:tav tm="0">
                                          <p:val>
                                            <p:clrVal>
                                              <a:schemeClr val="accent2"/>
                                            </p:clrVal>
                                          </p:val>
                                        </p:tav>
                                        <p:tav tm="50000">
                                          <p:val>
                                            <p:clrVal>
                                              <a:schemeClr val="hlink"/>
                                            </p:clrVal>
                                          </p:val>
                                        </p:tav>
                                      </p:tavLst>
                                    </p:anim>
                                    <p:set>
                                      <p:cBhvr>
                                        <p:cTn id="21" dur="80"/>
                                        <p:tgtEl>
                                          <p:spTgt spid="471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8" grpId="0"/>
      <p:bldP spid="4710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Text Box 7"/>
          <p:cNvSpPr txBox="1">
            <a:spLocks noChangeArrowheads="1"/>
          </p:cNvSpPr>
          <p:nvPr/>
        </p:nvSpPr>
        <p:spPr bwMode="auto">
          <a:xfrm>
            <a:off x="654050" y="2219325"/>
            <a:ext cx="8180388" cy="2162175"/>
          </a:xfrm>
          <a:prstGeom prst="rect">
            <a:avLst/>
          </a:prstGeom>
          <a:noFill/>
          <a:ln w="9525">
            <a:noFill/>
            <a:miter lim="800000"/>
            <a:headEnd/>
            <a:tailEnd/>
          </a:ln>
          <a:effectLst/>
        </p:spPr>
        <p:txBody>
          <a:bodyPr>
            <a:spAutoFit/>
          </a:bodyPr>
          <a:lstStyle/>
          <a:p>
            <a:endParaRPr lang="en-US" sz="2400" b="1">
              <a:solidFill>
                <a:srgbClr val="FF0000"/>
              </a:solidFill>
              <a:latin typeface="OCR A Extended" pitchFamily="50" charset="0"/>
            </a:endParaRPr>
          </a:p>
          <a:p>
            <a:pPr algn="ctr"/>
            <a:r>
              <a:rPr lang="en-US" sz="3200" b="1">
                <a:solidFill>
                  <a:srgbClr val="FF0000"/>
                </a:solidFill>
                <a:latin typeface="OCR A Extended" pitchFamily="50" charset="0"/>
              </a:rPr>
              <a:t>Please remember, </a:t>
            </a:r>
            <a:r>
              <a:rPr lang="en-US" sz="3200" b="1" u="sng">
                <a:solidFill>
                  <a:srgbClr val="FF0000"/>
                </a:solidFill>
                <a:latin typeface="OCR A Extended" pitchFamily="50" charset="0"/>
              </a:rPr>
              <a:t>Safety First!</a:t>
            </a:r>
          </a:p>
          <a:p>
            <a:endParaRPr lang="en-US" sz="3200" b="1">
              <a:solidFill>
                <a:srgbClr val="FF0000"/>
              </a:solidFill>
              <a:latin typeface="OCR A Extended" pitchFamily="50" charset="0"/>
            </a:endParaRPr>
          </a:p>
          <a:p>
            <a:r>
              <a:rPr lang="en-US" sz="2400" b="1">
                <a:solidFill>
                  <a:srgbClr val="FF0000"/>
                </a:solidFill>
                <a:latin typeface="OCR A Extended" pitchFamily="50" charset="0"/>
              </a:rPr>
              <a:t>Please do not run or horseplay around the water fountains and telescopes.</a:t>
            </a:r>
          </a:p>
        </p:txBody>
      </p:sp>
      <p:sp>
        <p:nvSpPr>
          <p:cNvPr id="60422" name="Text Box 6"/>
          <p:cNvSpPr txBox="1">
            <a:spLocks noChangeArrowheads="1"/>
          </p:cNvSpPr>
          <p:nvPr/>
        </p:nvSpPr>
        <p:spPr bwMode="auto">
          <a:xfrm>
            <a:off x="654050" y="2219325"/>
            <a:ext cx="8180388" cy="2162175"/>
          </a:xfrm>
          <a:prstGeom prst="rect">
            <a:avLst/>
          </a:prstGeom>
          <a:noFill/>
          <a:ln w="9525">
            <a:noFill/>
            <a:miter lim="800000"/>
            <a:headEnd/>
            <a:tailEnd/>
          </a:ln>
          <a:effectLst/>
        </p:spPr>
        <p:txBody>
          <a:bodyPr>
            <a:spAutoFit/>
          </a:bodyPr>
          <a:lstStyle/>
          <a:p>
            <a:endParaRPr lang="en-US" sz="2400" b="1">
              <a:solidFill>
                <a:srgbClr val="FFFF00"/>
              </a:solidFill>
              <a:latin typeface="OCR A Extended" pitchFamily="50" charset="0"/>
            </a:endParaRPr>
          </a:p>
          <a:p>
            <a:pPr algn="ctr"/>
            <a:r>
              <a:rPr lang="en-US" sz="3200" b="1">
                <a:solidFill>
                  <a:srgbClr val="FFFF00"/>
                </a:solidFill>
                <a:latin typeface="OCR A Extended" pitchFamily="50" charset="0"/>
              </a:rPr>
              <a:t>Please remember, </a:t>
            </a:r>
            <a:r>
              <a:rPr lang="en-US" sz="3200" b="1" u="sng">
                <a:solidFill>
                  <a:srgbClr val="FFFF00"/>
                </a:solidFill>
                <a:latin typeface="OCR A Extended" pitchFamily="50" charset="0"/>
              </a:rPr>
              <a:t>Safety First!</a:t>
            </a:r>
          </a:p>
          <a:p>
            <a:endParaRPr lang="en-US" sz="3200" b="1">
              <a:solidFill>
                <a:srgbClr val="FFFF00"/>
              </a:solidFill>
              <a:latin typeface="OCR A Extended" pitchFamily="50" charset="0"/>
            </a:endParaRPr>
          </a:p>
          <a:p>
            <a:r>
              <a:rPr lang="en-US" sz="2400" b="1">
                <a:solidFill>
                  <a:srgbClr val="FFFF00"/>
                </a:solidFill>
                <a:latin typeface="OCR A Extended" pitchFamily="50" charset="0"/>
              </a:rPr>
              <a:t>Please do not run or horseplay around the water fountains and telescopes.</a:t>
            </a:r>
          </a:p>
        </p:txBody>
      </p:sp>
      <p:sp>
        <p:nvSpPr>
          <p:cNvPr id="60418" name="Text Box 2"/>
          <p:cNvSpPr txBox="1">
            <a:spLocks noChangeArrowheads="1"/>
          </p:cNvSpPr>
          <p:nvPr/>
        </p:nvSpPr>
        <p:spPr bwMode="auto">
          <a:xfrm>
            <a:off x="685800" y="127000"/>
            <a:ext cx="3382963" cy="579438"/>
          </a:xfrm>
          <a:prstGeom prst="rect">
            <a:avLst/>
          </a:prstGeom>
          <a:noFill/>
          <a:ln w="9525">
            <a:noFill/>
            <a:miter lim="800000"/>
            <a:headEnd/>
            <a:tailEnd/>
          </a:ln>
          <a:effectLst/>
        </p:spPr>
        <p:txBody>
          <a:bodyPr wrap="none">
            <a:spAutoFit/>
          </a:bodyPr>
          <a:lstStyle/>
          <a:p>
            <a:r>
              <a:rPr lang="en-US" sz="3200" b="1">
                <a:solidFill>
                  <a:srgbClr val="33CC33"/>
                </a:solidFill>
                <a:latin typeface="OCR A Extended" pitchFamily="50" charset="0"/>
              </a:rPr>
              <a:t>Safety First!</a:t>
            </a:r>
          </a:p>
        </p:txBody>
      </p:sp>
      <p:pic>
        <p:nvPicPr>
          <p:cNvPr id="60419" name="Picture 3"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60420" name="Text Box 4"/>
          <p:cNvSpPr txBox="1">
            <a:spLocks noChangeArrowheads="1"/>
          </p:cNvSpPr>
          <p:nvPr/>
        </p:nvSpPr>
        <p:spPr bwMode="auto">
          <a:xfrm>
            <a:off x="596900" y="1527175"/>
            <a:ext cx="8180388" cy="457200"/>
          </a:xfrm>
          <a:prstGeom prst="rect">
            <a:avLst/>
          </a:prstGeom>
          <a:noFill/>
          <a:ln w="9525">
            <a:noFill/>
            <a:miter lim="800000"/>
            <a:headEnd/>
            <a:tailEnd/>
          </a:ln>
          <a:effectLst/>
        </p:spPr>
        <p:txBody>
          <a:bodyPr>
            <a:spAutoFit/>
          </a:bodyPr>
          <a:lstStyle/>
          <a:p>
            <a:r>
              <a:rPr lang="en-US" sz="2400" b="1">
                <a:solidFill>
                  <a:srgbClr val="FFFF66"/>
                </a:solidFill>
                <a:latin typeface="OCR A Extended" pitchFamily="50" charset="0"/>
              </a:rPr>
              <a:t>We will go outside in just a moment.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0418"/>
                                        </p:tgtEl>
                                        <p:attrNameLst>
                                          <p:attrName>style.visibility</p:attrName>
                                        </p:attrNameLst>
                                      </p:cBhvr>
                                      <p:to>
                                        <p:strVal val="visible"/>
                                      </p:to>
                                    </p:set>
                                    <p:anim calcmode="discrete" valueType="clr">
                                      <p:cBhvr override="childStyle">
                                        <p:cTn id="7" dur="80"/>
                                        <p:tgtEl>
                                          <p:spTgt spid="6041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0418"/>
                                        </p:tgtEl>
                                        <p:attrNameLst>
                                          <p:attrName>fillcolor</p:attrName>
                                        </p:attrNameLst>
                                      </p:cBhvr>
                                      <p:tavLst>
                                        <p:tav tm="0">
                                          <p:val>
                                            <p:clrVal>
                                              <a:schemeClr val="accent2"/>
                                            </p:clrVal>
                                          </p:val>
                                        </p:tav>
                                        <p:tav tm="50000">
                                          <p:val>
                                            <p:clrVal>
                                              <a:schemeClr val="hlink"/>
                                            </p:clrVal>
                                          </p:val>
                                        </p:tav>
                                      </p:tavLst>
                                    </p:anim>
                                    <p:set>
                                      <p:cBhvr>
                                        <p:cTn id="9" dur="80"/>
                                        <p:tgtEl>
                                          <p:spTgt spid="60418"/>
                                        </p:tgtEl>
                                        <p:attrNameLst>
                                          <p:attrName>fill.type</p:attrName>
                                        </p:attrNameLst>
                                      </p:cBhvr>
                                      <p:to>
                                        <p:strVal val="solid"/>
                                      </p:to>
                                    </p:set>
                                  </p:childTnLst>
                                </p:cTn>
                              </p:par>
                            </p:childTnLst>
                          </p:cTn>
                        </p:par>
                        <p:par>
                          <p:cTn id="10" fill="hold">
                            <p:stCondLst>
                              <p:cond delay="52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60420"/>
                                        </p:tgtEl>
                                        <p:attrNameLst>
                                          <p:attrName>style.visibility</p:attrName>
                                        </p:attrNameLst>
                                      </p:cBhvr>
                                      <p:to>
                                        <p:strVal val="visible"/>
                                      </p:to>
                                    </p:set>
                                    <p:anim calcmode="discrete" valueType="clr">
                                      <p:cBhvr override="childStyle">
                                        <p:cTn id="13" dur="80"/>
                                        <p:tgtEl>
                                          <p:spTgt spid="6042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0420"/>
                                        </p:tgtEl>
                                        <p:attrNameLst>
                                          <p:attrName>fillcolor</p:attrName>
                                        </p:attrNameLst>
                                      </p:cBhvr>
                                      <p:tavLst>
                                        <p:tav tm="0">
                                          <p:val>
                                            <p:clrVal>
                                              <a:schemeClr val="accent2"/>
                                            </p:clrVal>
                                          </p:val>
                                        </p:tav>
                                        <p:tav tm="50000">
                                          <p:val>
                                            <p:clrVal>
                                              <a:schemeClr val="hlink"/>
                                            </p:clrVal>
                                          </p:val>
                                        </p:tav>
                                      </p:tavLst>
                                    </p:anim>
                                    <p:set>
                                      <p:cBhvr>
                                        <p:cTn id="15" dur="80"/>
                                        <p:tgtEl>
                                          <p:spTgt spid="60420"/>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1000"/>
                                  </p:stCondLst>
                                  <p:iterate type="lt">
                                    <p:tmPct val="50000"/>
                                  </p:iterate>
                                  <p:childTnLst>
                                    <p:set>
                                      <p:cBhvr>
                                        <p:cTn id="18" dur="1" fill="hold">
                                          <p:stCondLst>
                                            <p:cond delay="0"/>
                                          </p:stCondLst>
                                        </p:cTn>
                                        <p:tgtEl>
                                          <p:spTgt spid="60422"/>
                                        </p:tgtEl>
                                        <p:attrNameLst>
                                          <p:attrName>style.visibility</p:attrName>
                                        </p:attrNameLst>
                                      </p:cBhvr>
                                      <p:to>
                                        <p:strVal val="visible"/>
                                      </p:to>
                                    </p:set>
                                    <p:anim calcmode="discrete" valueType="clr">
                                      <p:cBhvr override="childStyle">
                                        <p:cTn id="19" dur="80"/>
                                        <p:tgtEl>
                                          <p:spTgt spid="60422"/>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0422"/>
                                        </p:tgtEl>
                                        <p:attrNameLst>
                                          <p:attrName>fillcolor</p:attrName>
                                        </p:attrNameLst>
                                      </p:cBhvr>
                                      <p:tavLst>
                                        <p:tav tm="0">
                                          <p:val>
                                            <p:clrVal>
                                              <a:schemeClr val="accent2"/>
                                            </p:clrVal>
                                          </p:val>
                                        </p:tav>
                                        <p:tav tm="50000">
                                          <p:val>
                                            <p:clrVal>
                                              <a:schemeClr val="hlink"/>
                                            </p:clrVal>
                                          </p:val>
                                        </p:tav>
                                      </p:tavLst>
                                    </p:anim>
                                    <p:set>
                                      <p:cBhvr>
                                        <p:cTn id="21" dur="80"/>
                                        <p:tgtEl>
                                          <p:spTgt spid="60422"/>
                                        </p:tgtEl>
                                        <p:attrNameLst>
                                          <p:attrName>fill.type</p:attrName>
                                        </p:attrNameLst>
                                      </p:cBhvr>
                                      <p:to>
                                        <p:strVal val="solid"/>
                                      </p:to>
                                    </p:set>
                                  </p:childTnLst>
                                </p:cTn>
                              </p:par>
                            </p:childTnLst>
                          </p:cTn>
                        </p:par>
                        <p:par>
                          <p:cTn id="22" fill="hold">
                            <p:stCondLst>
                              <p:cond delay="7320"/>
                            </p:stCondLst>
                            <p:childTnLst>
                              <p:par>
                                <p:cTn id="23" presetID="1" presetClass="entr" presetSubtype="0" fill="hold" grpId="0" nodeType="afterEffect">
                                  <p:stCondLst>
                                    <p:cond delay="0"/>
                                  </p:stCondLst>
                                  <p:childTnLst>
                                    <p:set>
                                      <p:cBhvr>
                                        <p:cTn id="24" dur="1" fill="hold">
                                          <p:stCondLst>
                                            <p:cond delay="0"/>
                                          </p:stCondLst>
                                        </p:cTn>
                                        <p:tgtEl>
                                          <p:spTgt spid="60423"/>
                                        </p:tgtEl>
                                        <p:attrNameLst>
                                          <p:attrName>style.visibility</p:attrName>
                                        </p:attrNameLst>
                                      </p:cBhvr>
                                      <p:to>
                                        <p:strVal val="visible"/>
                                      </p:to>
                                    </p:set>
                                  </p:childTnLst>
                                </p:cTn>
                              </p:par>
                            </p:childTnLst>
                          </p:cTn>
                        </p:par>
                        <p:par>
                          <p:cTn id="25" fill="hold">
                            <p:stCondLst>
                              <p:cond delay="7320"/>
                            </p:stCondLst>
                            <p:childTnLst>
                              <p:par>
                                <p:cTn id="26" presetID="35" presetClass="emph" presetSubtype="0" repeatCount="5000" fill="hold" grpId="1" nodeType="afterEffect">
                                  <p:stCondLst>
                                    <p:cond delay="0"/>
                                  </p:stCondLst>
                                  <p:iterate type="lt">
                                    <p:tmPct val="0"/>
                                  </p:iterate>
                                  <p:childTnLst>
                                    <p:anim calcmode="discrete" valueType="str">
                                      <p:cBhvr>
                                        <p:cTn id="27" dur="1000" fill="hold"/>
                                        <p:tgtEl>
                                          <p:spTgt spid="604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3" grpId="0"/>
      <p:bldP spid="60422" grpId="0"/>
      <p:bldP spid="60422" grpId="1"/>
      <p:bldP spid="60418" grpId="0"/>
      <p:bldP spid="604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8"/>
          <p:cNvSpPr txBox="1">
            <a:spLocks noChangeArrowheads="1"/>
          </p:cNvSpPr>
          <p:nvPr/>
        </p:nvSpPr>
        <p:spPr bwMode="auto">
          <a:xfrm>
            <a:off x="596900" y="2909888"/>
            <a:ext cx="8237538" cy="641350"/>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pPr>
            <a:r>
              <a:rPr lang="en-US" sz="3600" b="1">
                <a:solidFill>
                  <a:srgbClr val="FFFF66"/>
                </a:solidFill>
                <a:latin typeface="OCR A Extended" pitchFamily="50" charset="0"/>
              </a:rPr>
              <a:t>And now, we urge you . . .</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8376">
                                            <p:txEl>
                                              <p:pRg st="0" end="0"/>
                                            </p:txEl>
                                          </p:spTgt>
                                        </p:tgtEl>
                                        <p:attrNameLst>
                                          <p:attrName>style.visibility</p:attrName>
                                        </p:attrNameLst>
                                      </p:cBhvr>
                                      <p:to>
                                        <p:strVal val="visible"/>
                                      </p:to>
                                    </p:set>
                                    <p:anim calcmode="lin" valueType="num">
                                      <p:cBhvr additive="base">
                                        <p:cTn id="7" dur="500" fill="hold"/>
                                        <p:tgtEl>
                                          <p:spTgt spid="583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58376">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build="allAtOnce"/>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a:effectLst/>
        </p:spPr>
        <p:txBody>
          <a:bodyPr wrap="none">
            <a:spAutoFit/>
          </a:bodyPr>
          <a:lstStyle/>
          <a:p>
            <a:pPr eaLnBrk="0" hangingPunct="0"/>
            <a:r>
              <a:rPr lang="en-US" sz="7200" i="1">
                <a:solidFill>
                  <a:srgbClr val="FFFF00"/>
                </a:solidFill>
                <a:latin typeface="Impact" pitchFamily="34" charset="0"/>
              </a:rPr>
              <a:t>Boldly GO!</a:t>
            </a:r>
          </a:p>
        </p:txBody>
      </p:sp>
      <p:pic>
        <p:nvPicPr>
          <p:cNvPr id="59396" name="Picture 4">
            <a:hlinkClick r:id="" action="ppaction://media"/>
          </p:cNvPr>
          <p:cNvPicPr>
            <a:picLocks noRot="1" noChangeAspect="1" noChangeArrowheads="1"/>
          </p:cNvPicPr>
          <p:nvPr>
            <a:wavAudioFile r:embed="rId1" name="boldly.wav"/>
          </p:nvPr>
        </p:nvPicPr>
        <p:blipFill>
          <a:blip r:embed="rId4"/>
          <a:srcRect/>
          <a:stretch>
            <a:fillRect/>
          </a:stretch>
        </p:blipFill>
        <p:spPr bwMode="auto">
          <a:xfrm>
            <a:off x="8839200" y="6553200"/>
            <a:ext cx="304800" cy="304800"/>
          </a:xfrm>
          <a:prstGeom prst="rect">
            <a:avLst/>
          </a:prstGeom>
          <a:noFill/>
        </p:spPr>
      </p:pic>
      <p:sp>
        <p:nvSpPr>
          <p:cNvPr id="59397" name="Rectangle 5"/>
          <p:cNvSpPr>
            <a:spLocks noChangeArrowheads="1"/>
          </p:cNvSpPr>
          <p:nvPr/>
        </p:nvSpPr>
        <p:spPr bwMode="auto">
          <a:xfrm>
            <a:off x="596900" y="1585913"/>
            <a:ext cx="8237538" cy="3751262"/>
          </a:xfrm>
          <a:prstGeom prst="rect">
            <a:avLst/>
          </a:prstGeom>
          <a:noFill/>
          <a:ln w="9525">
            <a:noFill/>
            <a:miter lim="800000"/>
            <a:headEnd/>
            <a:tailEnd/>
          </a:ln>
          <a:effectLst/>
        </p:spPr>
        <p:txBody>
          <a:bodyPr>
            <a:spAutoFit/>
          </a:bodyPr>
          <a:lstStyle/>
          <a:p>
            <a:pPr algn="ctr"/>
            <a:r>
              <a:rPr lang="en-US" sz="4800" b="1">
                <a:solidFill>
                  <a:srgbClr val="FFFF66"/>
                </a:solidFill>
              </a:rPr>
              <a:t>Now, please Join us outside for a “tour” of the night sky followed by a look through the telescopes.</a:t>
            </a:r>
          </a:p>
        </p:txBody>
      </p:sp>
      <p:sp>
        <p:nvSpPr>
          <p:cNvPr id="59398" name="Text Box 6"/>
          <p:cNvSpPr txBox="1">
            <a:spLocks noChangeArrowheads="1"/>
          </p:cNvSpPr>
          <p:nvPr/>
        </p:nvSpPr>
        <p:spPr bwMode="auto">
          <a:xfrm>
            <a:off x="1282700" y="1338263"/>
            <a:ext cx="184150" cy="366712"/>
          </a:xfrm>
          <a:prstGeom prst="rect">
            <a:avLst/>
          </a:prstGeom>
          <a:noFill/>
          <a:ln w="9525">
            <a:noFill/>
            <a:miter lim="800000"/>
            <a:headEnd/>
            <a:tailEnd/>
          </a:ln>
          <a:effectLst/>
        </p:spPr>
        <p:txBody>
          <a:bodyPr>
            <a:spAutoFit/>
          </a:bodyPr>
          <a:lstStyle/>
          <a:p>
            <a:pPr>
              <a:spcBef>
                <a:spcPct val="50000"/>
              </a:spcBef>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111" fill="hold"/>
                                        <p:tgtEl>
                                          <p:spTgt spid="59396"/>
                                        </p:tgtEl>
                                      </p:cBhvr>
                                    </p:cmd>
                                  </p:childTnLst>
                                </p:cTn>
                              </p:par>
                              <p:par>
                                <p:cTn id="7" presetID="23" presetClass="entr" presetSubtype="16" fill="hold" grpId="0" nodeType="withEffect">
                                  <p:stCondLst>
                                    <p:cond delay="500"/>
                                  </p:stCondLst>
                                  <p:childTnLst>
                                    <p:set>
                                      <p:cBhvr>
                                        <p:cTn id="8" dur="1" fill="hold">
                                          <p:stCondLst>
                                            <p:cond delay="0"/>
                                          </p:stCondLst>
                                        </p:cTn>
                                        <p:tgtEl>
                                          <p:spTgt spid="59394"/>
                                        </p:tgtEl>
                                        <p:attrNameLst>
                                          <p:attrName>style.visibility</p:attrName>
                                        </p:attrNameLst>
                                      </p:cBhvr>
                                      <p:to>
                                        <p:strVal val="visible"/>
                                      </p:to>
                                    </p:set>
                                    <p:anim calcmode="lin" valueType="num">
                                      <p:cBhvr>
                                        <p:cTn id="9" dur="500" fill="hold"/>
                                        <p:tgtEl>
                                          <p:spTgt spid="59394"/>
                                        </p:tgtEl>
                                        <p:attrNameLst>
                                          <p:attrName>ppt_w</p:attrName>
                                        </p:attrNameLst>
                                      </p:cBhvr>
                                      <p:tavLst>
                                        <p:tav tm="0">
                                          <p:val>
                                            <p:fltVal val="0"/>
                                          </p:val>
                                        </p:tav>
                                        <p:tav tm="100000">
                                          <p:val>
                                            <p:strVal val="#ppt_w"/>
                                          </p:val>
                                        </p:tav>
                                      </p:tavLst>
                                    </p:anim>
                                    <p:anim calcmode="lin" valueType="num">
                                      <p:cBhvr>
                                        <p:cTn id="10" dur="500" fill="hold"/>
                                        <p:tgtEl>
                                          <p:spTgt spid="59394"/>
                                        </p:tgtEl>
                                        <p:attrNameLst>
                                          <p:attrName>ppt_h</p:attrName>
                                        </p:attrNameLst>
                                      </p:cBhvr>
                                      <p:tavLst>
                                        <p:tav tm="0">
                                          <p:val>
                                            <p:fltVal val="0"/>
                                          </p:val>
                                        </p:tav>
                                        <p:tav tm="100000">
                                          <p:val>
                                            <p:strVal val="#ppt_h"/>
                                          </p:val>
                                        </p:tav>
                                      </p:tavLst>
                                    </p:anim>
                                  </p:childTnLst>
                                </p:cTn>
                              </p:par>
                              <p:par>
                                <p:cTn id="11" presetID="6" presetClass="emph" presetSubtype="0" fill="hold" grpId="1" nodeType="withEffect">
                                  <p:stCondLst>
                                    <p:cond delay="0"/>
                                  </p:stCondLst>
                                  <p:childTnLst>
                                    <p:animScale>
                                      <p:cBhvr>
                                        <p:cTn id="12" dur="2000" fill="hold"/>
                                        <p:tgtEl>
                                          <p:spTgt spid="59394"/>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59394"/>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59394"/>
                                        </p:tgtEl>
                                      </p:cBhvr>
                                    </p:animEffect>
                                    <p:set>
                                      <p:cBhvr>
                                        <p:cTn id="17" dur="1" fill="hold">
                                          <p:stCondLst>
                                            <p:cond delay="4999"/>
                                          </p:stCondLst>
                                        </p:cTn>
                                        <p:tgtEl>
                                          <p:spTgt spid="59394"/>
                                        </p:tgtEl>
                                        <p:attrNameLst>
                                          <p:attrName>style.visibility</p:attrName>
                                        </p:attrNameLst>
                                      </p:cBhvr>
                                      <p:to>
                                        <p:strVal val="hidden"/>
                                      </p:to>
                                    </p:set>
                                  </p:childTnLst>
                                </p:cTn>
                              </p:par>
                              <p:par>
                                <p:cTn id="18" presetID="10" presetClass="entr" presetSubtype="0" fill="hold" grpId="0" nodeType="withEffect">
                                  <p:stCondLst>
                                    <p:cond delay="5000"/>
                                  </p:stCondLst>
                                  <p:childTnLst>
                                    <p:set>
                                      <p:cBhvr>
                                        <p:cTn id="19" dur="1" fill="hold">
                                          <p:stCondLst>
                                            <p:cond delay="0"/>
                                          </p:stCondLst>
                                        </p:cTn>
                                        <p:tgtEl>
                                          <p:spTgt spid="59397"/>
                                        </p:tgtEl>
                                        <p:attrNameLst>
                                          <p:attrName>style.visibility</p:attrName>
                                        </p:attrNameLst>
                                      </p:cBhvr>
                                      <p:to>
                                        <p:strVal val="visible"/>
                                      </p:to>
                                    </p:set>
                                    <p:animEffect transition="in" filter="fade">
                                      <p:cBhvr>
                                        <p:cTn id="20" dur="2000"/>
                                        <p:tgtEl>
                                          <p:spTgt spid="5939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2000"/>
                                        <p:tgtEl>
                                          <p:spTgt spid="59397"/>
                                        </p:tgtEl>
                                      </p:cBhvr>
                                    </p:animEffect>
                                    <p:set>
                                      <p:cBhvr>
                                        <p:cTn id="25" dur="1" fill="hold">
                                          <p:stCondLst>
                                            <p:cond delay="1999"/>
                                          </p:stCondLst>
                                        </p:cTn>
                                        <p:tgtEl>
                                          <p:spTgt spid="593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6" fill="hold" display="0">
                  <p:stCondLst>
                    <p:cond delay="indefinite"/>
                  </p:stCondLst>
                  <p:endCondLst>
                    <p:cond evt="onNext" delay="0">
                      <p:tgtEl>
                        <p:sldTgt/>
                      </p:tgtEl>
                    </p:cond>
                    <p:cond evt="onPrev" delay="0">
                      <p:tgtEl>
                        <p:sldTgt/>
                      </p:tgtEl>
                    </p:cond>
                    <p:cond evt="onStopAudio" delay="0">
                      <p:tgtEl>
                        <p:sldTgt/>
                      </p:tgtEl>
                    </p:cond>
                  </p:endCondLst>
                </p:cTn>
                <p:tgtEl>
                  <p:spTgt spid="59396"/>
                </p:tgtEl>
              </p:cMediaNode>
            </p:audio>
          </p:childTnLst>
        </p:cTn>
      </p:par>
    </p:tnLst>
    <p:bldLst>
      <p:bldP spid="59394" grpId="0"/>
      <p:bldP spid="59394" grpId="1"/>
      <p:bldP spid="59394" grpId="2"/>
      <p:bldP spid="59394" grpId="3"/>
      <p:bldP spid="59397" grpId="0"/>
      <p:bldP spid="59397"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Text Box 6"/>
          <p:cNvSpPr txBox="1">
            <a:spLocks noChangeArrowheads="1"/>
          </p:cNvSpPr>
          <p:nvPr/>
        </p:nvSpPr>
        <p:spPr bwMode="auto">
          <a:xfrm>
            <a:off x="1230313" y="2046288"/>
            <a:ext cx="6913562" cy="3441700"/>
          </a:xfrm>
          <a:prstGeom prst="rect">
            <a:avLst/>
          </a:prstGeom>
          <a:noFill/>
          <a:ln w="9525">
            <a:noFill/>
            <a:miter lim="800000"/>
            <a:headEnd/>
            <a:tailEnd/>
          </a:ln>
          <a:effectLst/>
        </p:spPr>
        <p:txBody>
          <a:bodyPr>
            <a:spAutoFit/>
          </a:bodyPr>
          <a:lstStyle/>
          <a:p>
            <a:pPr>
              <a:spcBef>
                <a:spcPct val="50000"/>
              </a:spcBef>
            </a:pPr>
            <a:r>
              <a:rPr lang="en-US" sz="4400" b="1" i="1">
                <a:solidFill>
                  <a:srgbClr val="FF0000"/>
                </a:solidFill>
              </a:rPr>
              <a:t>Please remain seated for a few minutes with the lights out and let your eyes begin to adapt to the darkness.</a:t>
            </a:r>
          </a:p>
        </p:txBody>
      </p:sp>
      <p:sp>
        <p:nvSpPr>
          <p:cNvPr id="70658"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a:effectLst/>
        </p:spPr>
        <p:txBody>
          <a:bodyPr wrap="none">
            <a:spAutoFit/>
          </a:bodyPr>
          <a:lstStyle/>
          <a:p>
            <a:pPr eaLnBrk="0" hangingPunct="0"/>
            <a:r>
              <a:rPr lang="en-US" sz="7200" i="1">
                <a:solidFill>
                  <a:srgbClr val="FFFF00"/>
                </a:solidFill>
                <a:latin typeface="Impact" pitchFamily="34" charset="0"/>
              </a:rPr>
              <a:t>Boldly GO!</a:t>
            </a:r>
          </a:p>
        </p:txBody>
      </p:sp>
      <p:pic>
        <p:nvPicPr>
          <p:cNvPr id="70659" name="Picture 3">
            <a:hlinkClick r:id="" action="ppaction://media"/>
          </p:cNvPr>
          <p:cNvPicPr>
            <a:picLocks noRot="1" noChangeAspect="1" noChangeArrowheads="1"/>
          </p:cNvPicPr>
          <p:nvPr>
            <a:wavAudioFile r:embed="rId1" name="boldly.wav"/>
          </p:nvPr>
        </p:nvPicPr>
        <p:blipFill>
          <a:blip r:embed="rId4"/>
          <a:srcRect/>
          <a:stretch>
            <a:fillRect/>
          </a:stretch>
        </p:blipFill>
        <p:spPr bwMode="auto">
          <a:xfrm>
            <a:off x="8839200" y="6553200"/>
            <a:ext cx="304800" cy="304800"/>
          </a:xfrm>
          <a:prstGeom prst="rect">
            <a:avLst/>
          </a:prstGeom>
          <a:noFill/>
        </p:spPr>
      </p:pic>
      <p:sp>
        <p:nvSpPr>
          <p:cNvPr id="70660" name="Rectangle 4"/>
          <p:cNvSpPr>
            <a:spLocks noChangeArrowheads="1"/>
          </p:cNvSpPr>
          <p:nvPr/>
        </p:nvSpPr>
        <p:spPr bwMode="auto">
          <a:xfrm>
            <a:off x="654050" y="2162175"/>
            <a:ext cx="8237538" cy="3751263"/>
          </a:xfrm>
          <a:prstGeom prst="rect">
            <a:avLst/>
          </a:prstGeom>
          <a:noFill/>
          <a:ln w="9525">
            <a:noFill/>
            <a:miter lim="800000"/>
            <a:headEnd/>
            <a:tailEnd/>
          </a:ln>
          <a:effectLst/>
        </p:spPr>
        <p:txBody>
          <a:bodyPr>
            <a:spAutoFit/>
          </a:bodyPr>
          <a:lstStyle/>
          <a:p>
            <a:pPr algn="ctr"/>
            <a:r>
              <a:rPr lang="en-US" sz="4800" b="1">
                <a:solidFill>
                  <a:srgbClr val="FFFF66"/>
                </a:solidFill>
              </a:rPr>
              <a:t>Now, please Join us outside for a “tour” of the night sky followed by a look through the telescopes.</a:t>
            </a:r>
          </a:p>
        </p:txBody>
      </p:sp>
      <p:sp>
        <p:nvSpPr>
          <p:cNvPr id="70661" name="Text Box 5"/>
          <p:cNvSpPr txBox="1">
            <a:spLocks noChangeArrowheads="1"/>
          </p:cNvSpPr>
          <p:nvPr/>
        </p:nvSpPr>
        <p:spPr bwMode="auto">
          <a:xfrm>
            <a:off x="1282700" y="1338263"/>
            <a:ext cx="184150" cy="366712"/>
          </a:xfrm>
          <a:prstGeom prst="rect">
            <a:avLst/>
          </a:prstGeom>
          <a:noFill/>
          <a:ln w="9525">
            <a:noFill/>
            <a:miter lim="800000"/>
            <a:headEnd/>
            <a:tailEnd/>
          </a:ln>
          <a:effectLst/>
        </p:spPr>
        <p:txBody>
          <a:bodyPr>
            <a:spAutoFit/>
          </a:bodyPr>
          <a:lstStyle/>
          <a:p>
            <a:pPr>
              <a:spcBef>
                <a:spcPct val="50000"/>
              </a:spcBef>
            </a:pP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111" fill="hold"/>
                                        <p:tgtEl>
                                          <p:spTgt spid="70659"/>
                                        </p:tgtEl>
                                      </p:cBhvr>
                                    </p:cmd>
                                  </p:childTnLst>
                                </p:cTn>
                              </p:par>
                              <p:par>
                                <p:cTn id="7" presetID="23" presetClass="entr" presetSubtype="16" fill="hold" grpId="0" nodeType="withEffect">
                                  <p:stCondLst>
                                    <p:cond delay="500"/>
                                  </p:stCondLst>
                                  <p:childTnLst>
                                    <p:set>
                                      <p:cBhvr>
                                        <p:cTn id="8" dur="1" fill="hold">
                                          <p:stCondLst>
                                            <p:cond delay="0"/>
                                          </p:stCondLst>
                                        </p:cTn>
                                        <p:tgtEl>
                                          <p:spTgt spid="70658"/>
                                        </p:tgtEl>
                                        <p:attrNameLst>
                                          <p:attrName>style.visibility</p:attrName>
                                        </p:attrNameLst>
                                      </p:cBhvr>
                                      <p:to>
                                        <p:strVal val="visible"/>
                                      </p:to>
                                    </p:set>
                                    <p:anim calcmode="lin" valueType="num">
                                      <p:cBhvr>
                                        <p:cTn id="9" dur="500" fill="hold"/>
                                        <p:tgtEl>
                                          <p:spTgt spid="70658"/>
                                        </p:tgtEl>
                                        <p:attrNameLst>
                                          <p:attrName>ppt_w</p:attrName>
                                        </p:attrNameLst>
                                      </p:cBhvr>
                                      <p:tavLst>
                                        <p:tav tm="0">
                                          <p:val>
                                            <p:fltVal val="0"/>
                                          </p:val>
                                        </p:tav>
                                        <p:tav tm="100000">
                                          <p:val>
                                            <p:strVal val="#ppt_w"/>
                                          </p:val>
                                        </p:tav>
                                      </p:tavLst>
                                    </p:anim>
                                    <p:anim calcmode="lin" valueType="num">
                                      <p:cBhvr>
                                        <p:cTn id="10" dur="500" fill="hold"/>
                                        <p:tgtEl>
                                          <p:spTgt spid="70658"/>
                                        </p:tgtEl>
                                        <p:attrNameLst>
                                          <p:attrName>ppt_h</p:attrName>
                                        </p:attrNameLst>
                                      </p:cBhvr>
                                      <p:tavLst>
                                        <p:tav tm="0">
                                          <p:val>
                                            <p:fltVal val="0"/>
                                          </p:val>
                                        </p:tav>
                                        <p:tav tm="100000">
                                          <p:val>
                                            <p:strVal val="#ppt_h"/>
                                          </p:val>
                                        </p:tav>
                                      </p:tavLst>
                                    </p:anim>
                                  </p:childTnLst>
                                </p:cTn>
                              </p:par>
                              <p:par>
                                <p:cTn id="11" presetID="6" presetClass="emph" presetSubtype="0" fill="hold" grpId="1" nodeType="withEffect">
                                  <p:stCondLst>
                                    <p:cond delay="0"/>
                                  </p:stCondLst>
                                  <p:childTnLst>
                                    <p:animScale>
                                      <p:cBhvr>
                                        <p:cTn id="12" dur="2000" fill="hold"/>
                                        <p:tgtEl>
                                          <p:spTgt spid="70658"/>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70658"/>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70658"/>
                                        </p:tgtEl>
                                      </p:cBhvr>
                                    </p:animEffect>
                                    <p:set>
                                      <p:cBhvr>
                                        <p:cTn id="17" dur="1" fill="hold">
                                          <p:stCondLst>
                                            <p:cond delay="4999"/>
                                          </p:stCondLst>
                                        </p:cTn>
                                        <p:tgtEl>
                                          <p:spTgt spid="70658"/>
                                        </p:tgtEl>
                                        <p:attrNameLst>
                                          <p:attrName>style.visibility</p:attrName>
                                        </p:attrNameLst>
                                      </p:cBhvr>
                                      <p:to>
                                        <p:strVal val="hidden"/>
                                      </p:to>
                                    </p:set>
                                  </p:childTnLst>
                                </p:cTn>
                              </p:par>
                              <p:par>
                                <p:cTn id="18" presetID="10" presetClass="entr" presetSubtype="0" fill="hold" grpId="0" nodeType="withEffect">
                                  <p:stCondLst>
                                    <p:cond delay="5000"/>
                                  </p:stCondLst>
                                  <p:childTnLst>
                                    <p:set>
                                      <p:cBhvr>
                                        <p:cTn id="19" dur="1" fill="hold">
                                          <p:stCondLst>
                                            <p:cond delay="0"/>
                                          </p:stCondLst>
                                        </p:cTn>
                                        <p:tgtEl>
                                          <p:spTgt spid="70660"/>
                                        </p:tgtEl>
                                        <p:attrNameLst>
                                          <p:attrName>style.visibility</p:attrName>
                                        </p:attrNameLst>
                                      </p:cBhvr>
                                      <p:to>
                                        <p:strVal val="visible"/>
                                      </p:to>
                                    </p:set>
                                    <p:animEffect transition="in" filter="fade">
                                      <p:cBhvr>
                                        <p:cTn id="20" dur="2000"/>
                                        <p:tgtEl>
                                          <p:spTgt spid="7066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2000"/>
                                        <p:tgtEl>
                                          <p:spTgt spid="70660"/>
                                        </p:tgtEl>
                                      </p:cBhvr>
                                    </p:animEffect>
                                    <p:set>
                                      <p:cBhvr>
                                        <p:cTn id="25" dur="1" fill="hold">
                                          <p:stCondLst>
                                            <p:cond delay="1999"/>
                                          </p:stCondLst>
                                        </p:cTn>
                                        <p:tgtEl>
                                          <p:spTgt spid="70660"/>
                                        </p:tgtEl>
                                        <p:attrNameLst>
                                          <p:attrName>style.visibility</p:attrName>
                                        </p:attrNameLst>
                                      </p:cBhvr>
                                      <p:to>
                                        <p:strVal val="hidden"/>
                                      </p:to>
                                    </p:set>
                                  </p:childTnLst>
                                </p:cTn>
                              </p:par>
                            </p:childTnLst>
                          </p:cTn>
                        </p:par>
                        <p:par>
                          <p:cTn id="26" fill="hold">
                            <p:stCondLst>
                              <p:cond delay="2000"/>
                            </p:stCondLst>
                            <p:childTnLst>
                              <p:par>
                                <p:cTn id="27" presetID="9" presetClass="entr" presetSubtype="0" fill="hold" grpId="0" nodeType="afterEffect">
                                  <p:stCondLst>
                                    <p:cond delay="0"/>
                                  </p:stCondLst>
                                  <p:childTnLst>
                                    <p:set>
                                      <p:cBhvr>
                                        <p:cTn id="28" dur="1" fill="hold">
                                          <p:stCondLst>
                                            <p:cond delay="0"/>
                                          </p:stCondLst>
                                        </p:cTn>
                                        <p:tgtEl>
                                          <p:spTgt spid="70662"/>
                                        </p:tgtEl>
                                        <p:attrNameLst>
                                          <p:attrName>style.visibility</p:attrName>
                                        </p:attrNameLst>
                                      </p:cBhvr>
                                      <p:to>
                                        <p:strVal val="visible"/>
                                      </p:to>
                                    </p:set>
                                    <p:animEffect transition="in" filter="dissolve">
                                      <p:cBhvr>
                                        <p:cTn id="29" dur="500"/>
                                        <p:tgtEl>
                                          <p:spTgt spid="7066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0" fill="hold" display="0">
                  <p:stCondLst>
                    <p:cond delay="indefinite"/>
                  </p:stCondLst>
                  <p:endCondLst>
                    <p:cond evt="onNext" delay="0">
                      <p:tgtEl>
                        <p:sldTgt/>
                      </p:tgtEl>
                    </p:cond>
                    <p:cond evt="onPrev" delay="0">
                      <p:tgtEl>
                        <p:sldTgt/>
                      </p:tgtEl>
                    </p:cond>
                    <p:cond evt="onStopAudio" delay="0">
                      <p:tgtEl>
                        <p:sldTgt/>
                      </p:tgtEl>
                    </p:cond>
                  </p:endCondLst>
                </p:cTn>
                <p:tgtEl>
                  <p:spTgt spid="70659"/>
                </p:tgtEl>
              </p:cMediaNode>
            </p:audio>
          </p:childTnLst>
        </p:cTn>
      </p:par>
    </p:tnLst>
    <p:bldLst>
      <p:bldP spid="70662" grpId="0"/>
      <p:bldP spid="70658" grpId="0"/>
      <p:bldP spid="70658" grpId="1"/>
      <p:bldP spid="70658" grpId="2"/>
      <p:bldP spid="70658" grpId="3"/>
      <p:bldP spid="70660" grpId="0"/>
      <p:bldP spid="70660" grpId="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1372</TotalTime>
  <Words>1925</Words>
  <Application>Microsoft Office PowerPoint</Application>
  <PresentationFormat>On-screen Show (4:3)</PresentationFormat>
  <Paragraphs>358</Paragraphs>
  <Slides>41</Slides>
  <Notes>41</Notes>
  <HiddenSlides>0</HiddenSlides>
  <MMClips>9</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0" baseType="lpstr">
      <vt:lpstr>Arial</vt:lpstr>
      <vt:lpstr>OCR A Extended</vt:lpstr>
      <vt:lpstr>Bermuda Solid</vt:lpstr>
      <vt:lpstr>Times New Roman</vt:lpstr>
      <vt:lpstr>Verdana</vt:lpstr>
      <vt:lpstr>Wingdings</vt:lpstr>
      <vt:lpstr>Impact</vt:lpstr>
      <vt:lpstr>Default Design</vt:lpstr>
      <vt:lpstr>Adobe Photoshop Image</vt:lpstr>
      <vt:lpstr>Slide 1</vt:lpstr>
      <vt:lpstr>The Back Bay Amateur Astronomers </vt:lpstr>
      <vt:lpstr>Your “Solar System Ambassador”</vt:lpstr>
      <vt:lpstr>Slide 4</vt:lpstr>
      <vt:lpstr>Slide 5</vt:lpstr>
      <vt:lpstr>Slide 6</vt:lpstr>
      <vt:lpstr>Slide 7</vt:lpstr>
      <vt:lpstr>Science is BORING!</vt:lpstr>
      <vt:lpstr>Science is FUN!!</vt:lpstr>
      <vt:lpstr>Out of this World Fun for Kids </vt:lpstr>
      <vt:lpstr>Why can’t I see any stars?</vt:lpstr>
      <vt:lpstr>Slide 12</vt:lpstr>
      <vt:lpstr>HOW can I see in a dark sky?</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TONIGHT’S SKY</vt:lpstr>
      <vt:lpstr>Slide 37</vt:lpstr>
      <vt:lpstr>Slide 38</vt:lpstr>
      <vt:lpstr>Slide 39</vt:lpstr>
      <vt:lpstr>Slide 40</vt:lpstr>
      <vt:lpstr>Slide 41</vt:lpstr>
    </vt:vector>
  </TitlesOfParts>
  <Company>HCAdvantage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GardenStars</dc:title>
  <dc:creator>Kevin Weiner;Stephen P. Hamilton</dc:creator>
  <cp:lastModifiedBy>Kevin Weiner</cp:lastModifiedBy>
  <cp:revision>70</cp:revision>
  <dcterms:created xsi:type="dcterms:W3CDTF">2005-06-18T18:37:40Z</dcterms:created>
  <dcterms:modified xsi:type="dcterms:W3CDTF">2008-09-30T01:41:48Z</dcterms:modified>
</cp:coreProperties>
</file>