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56" r:id="rId3"/>
    <p:sldId id="258" r:id="rId4"/>
    <p:sldId id="259" r:id="rId5"/>
    <p:sldId id="260" r:id="rId6"/>
    <p:sldId id="262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6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752" autoAdjust="0"/>
    <p:restoredTop sz="94660"/>
  </p:normalViewPr>
  <p:slideViewPr>
    <p:cSldViewPr>
      <p:cViewPr varScale="1">
        <p:scale>
          <a:sx n="70" d="100"/>
          <a:sy n="70" d="100"/>
        </p:scale>
        <p:origin x="-9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0"/>
    </p:cViewPr>
  </p:sorterViewPr>
  <p:gridSpacing cx="58989913" cy="5898991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3803B-C316-4067-ADBF-B5E46A2901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C55AD3-3D0E-4E13-9521-3C31279D568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474446-1C44-459A-8209-64BC4B348E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B14F48-13A9-45D3-8418-DB06459B83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94968D-7956-4878-86A0-497F977C3A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26150-C309-473C-878D-51CDC729B6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40918-0072-4634-8FBB-C8E8651F99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93B007-E07B-4C16-86D2-A95961129A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2BDCF-39E0-4991-BBF4-752F442CE0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0F746-F9CC-477D-986D-4A45BDD13B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79A95-2622-48C9-8402-4872DEF4037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4117E6E-B876-41F3-8BEC-B0D5824A95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008AF67-0E3E-4E1A-ABE7-2B2C69F9F794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2" name="Picture 8" descr="BackGround Base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3" name="Text Box 9"/>
          <p:cNvSpPr txBox="1">
            <a:spLocks noChangeArrowheads="1"/>
          </p:cNvSpPr>
          <p:nvPr userDrawn="1"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5.png"/><Relationship Id="rId7" Type="http://schemas.openxmlformats.org/officeDocument/2006/relationships/image" Target="../media/image10.jpe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0" Type="http://schemas.openxmlformats.org/officeDocument/2006/relationships/image" Target="../media/image12.jpeg"/><Relationship Id="rId4" Type="http://schemas.openxmlformats.org/officeDocument/2006/relationships/image" Target="../media/image9.jpeg"/><Relationship Id="rId9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jpeg"/><Relationship Id="rId4" Type="http://schemas.openxmlformats.org/officeDocument/2006/relationships/hyperlink" Target="http://www.solarviews.com/cap/merc/mercury.htm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hyperlink" Target="http://photojournal.jpl.nasa.gov/catalog/PIA0619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stronomical_unit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eg"/><Relationship Id="rId5" Type="http://schemas.openxmlformats.org/officeDocument/2006/relationships/hyperlink" Target="http://antwrp.gsfc.nasa.gov/apod/image/0507/2003ub313_palomar.jpg" TargetMode="Externa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685800" y="228600"/>
            <a:ext cx="5340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GardenStars – March 18, 2006</a:t>
            </a:r>
          </a:p>
        </p:txBody>
      </p:sp>
      <p:pic>
        <p:nvPicPr>
          <p:cNvPr id="2059" name="Picture 11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1447800" y="1447800"/>
            <a:ext cx="6261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b="1">
                <a:solidFill>
                  <a:srgbClr val="33CC33"/>
                </a:solidFill>
                <a:latin typeface="OCR A Extended" pitchFamily="50" charset="0"/>
              </a:rPr>
              <a:t>Welcome to GardenStars</a:t>
            </a:r>
          </a:p>
          <a:p>
            <a:pPr algn="ctr"/>
            <a:endParaRPr lang="en-US" sz="2400" b="1">
              <a:solidFill>
                <a:srgbClr val="33CC33"/>
              </a:solidFill>
              <a:latin typeface="OCR A Extended" pitchFamily="50" charset="0"/>
            </a:endParaRPr>
          </a:p>
          <a:p>
            <a:pPr algn="ctr"/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An Evening Under the Stars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1997075" y="3275013"/>
            <a:ext cx="534035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rgbClr val="FFFF66"/>
                </a:solidFill>
                <a:latin typeface="OCR A Extended" pitchFamily="50" charset="0"/>
              </a:rPr>
              <a:t>Presented by</a:t>
            </a:r>
          </a:p>
          <a:p>
            <a:pPr algn="ctr"/>
            <a:endParaRPr lang="en-US" b="1">
              <a:solidFill>
                <a:srgbClr val="FFFF66"/>
              </a:solidFill>
              <a:latin typeface="OCR A Extended" pitchFamily="50" charset="0"/>
            </a:endParaRP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Norfolk Botanical Garden</a:t>
            </a: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And</a:t>
            </a:r>
          </a:p>
          <a:p>
            <a:pPr algn="ctr"/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Back Bay Amateur Astronomers</a:t>
            </a:r>
          </a:p>
        </p:txBody>
      </p:sp>
      <p:pic>
        <p:nvPicPr>
          <p:cNvPr id="2063" name="Picture 15" descr="BBAA-Sm-ani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15200" y="4895850"/>
            <a:ext cx="1428750" cy="1428750"/>
          </a:xfrm>
          <a:prstGeom prst="rect">
            <a:avLst/>
          </a:prstGeom>
          <a:noFill/>
        </p:spPr>
      </p:pic>
      <p:graphicFrame>
        <p:nvGraphicFramePr>
          <p:cNvPr id="2064" name="Object 16"/>
          <p:cNvGraphicFramePr>
            <a:graphicFrameLocks noChangeAspect="1"/>
          </p:cNvGraphicFramePr>
          <p:nvPr/>
        </p:nvGraphicFramePr>
        <p:xfrm>
          <a:off x="609600" y="5038725"/>
          <a:ext cx="1454150" cy="1285875"/>
        </p:xfrm>
        <a:graphic>
          <a:graphicData uri="http://schemas.openxmlformats.org/presentationml/2006/ole">
            <p:oleObj spid="_x0000_s2064" name="Image" r:id="rId5" imgW="2095238" imgH="1853315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60" grpId="0"/>
      <p:bldP spid="206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Tonight’s Agenda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990600" y="1296988"/>
            <a:ext cx="70866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Introduction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Astronomy Overview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Types of Telescopes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Our Solar System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Deep Space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Current Space Events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Questions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Viewing Outside</a:t>
            </a:r>
          </a:p>
          <a:p>
            <a:pPr lvl="2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</p:txBody>
      </p:sp>
      <p:pic>
        <p:nvPicPr>
          <p:cNvPr id="4102" name="Picture 6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/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85800" y="228600"/>
            <a:ext cx="2578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Introductions</a:t>
            </a:r>
          </a:p>
        </p:txBody>
      </p:sp>
      <p:pic>
        <p:nvPicPr>
          <p:cNvPr id="5125" name="Picture 5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990600" y="1296988"/>
            <a:ext cx="70866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Back Bay Amateur Astronomers</a:t>
            </a: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Kevin and Barb Weiner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Matt McLaughlin</a:t>
            </a:r>
          </a:p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Bruce Bodner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  <p:bldP spid="51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Astronomy Overview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Definition</a:t>
            </a:r>
          </a:p>
        </p:txBody>
      </p:sp>
      <p:pic>
        <p:nvPicPr>
          <p:cNvPr id="6151" name="Picture 7" descr="galcenter_vis"/>
          <p:cNvPicPr>
            <a:picLocks noChangeAspect="1" noChangeArrowheads="1"/>
          </p:cNvPicPr>
          <p:nvPr/>
        </p:nvPicPr>
        <p:blipFill>
          <a:blip r:embed="rId3">
            <a:lum bright="-38000" contrast="-80000"/>
          </a:blip>
          <a:srcRect/>
          <a:stretch>
            <a:fillRect/>
          </a:stretch>
        </p:blipFill>
        <p:spPr bwMode="auto">
          <a:xfrm>
            <a:off x="3581400" y="1524000"/>
            <a:ext cx="5095875" cy="384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733800" y="1579563"/>
            <a:ext cx="4419600" cy="3662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Ordinary People with a love of the heavens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Viewing Planets and Deep Space Objects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Taking images of Astronomical objects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Contributing to Science thru discovery and study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Sharing their experiences with others</a:t>
            </a:r>
          </a:p>
          <a:p>
            <a:pPr>
              <a:buFontTx/>
              <a:buChar char="•"/>
            </a:pPr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Amateur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 Astronomy</a:t>
            </a: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6153" name="Picture 9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2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61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4988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Telescopes – Types</a:t>
            </a:r>
          </a:p>
        </p:txBody>
      </p:sp>
      <p:pic>
        <p:nvPicPr>
          <p:cNvPr id="9224" name="Picture 8" descr="57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28913" y="2514600"/>
            <a:ext cx="1843087" cy="1843088"/>
          </a:xfrm>
          <a:prstGeom prst="rect">
            <a:avLst/>
          </a:prstGeom>
          <a:noFill/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9226" name="Picture 10" descr="BBA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graphicFrame>
        <p:nvGraphicFramePr>
          <p:cNvPr id="9228" name="Object 12"/>
          <p:cNvGraphicFramePr>
            <a:graphicFrameLocks noChangeAspect="1"/>
          </p:cNvGraphicFramePr>
          <p:nvPr/>
        </p:nvGraphicFramePr>
        <p:xfrm>
          <a:off x="4572000" y="4351338"/>
          <a:ext cx="1843088" cy="1843087"/>
        </p:xfrm>
        <a:graphic>
          <a:graphicData uri="http://schemas.openxmlformats.org/presentationml/2006/ole">
            <p:oleObj spid="_x0000_s9228" name="Image" r:id="rId6" imgW="838060" imgH="905028" progId="Photoshop.Image.8">
              <p:embed/>
            </p:oleObj>
          </a:graphicData>
        </a:graphic>
      </p:graphicFrame>
      <p:pic>
        <p:nvPicPr>
          <p:cNvPr id="9231" name="Picture 15" descr="KentScp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72000" y="2514600"/>
            <a:ext cx="1843088" cy="1843088"/>
          </a:xfrm>
          <a:prstGeom prst="rect">
            <a:avLst/>
          </a:prstGeom>
          <a:noFill/>
        </p:spPr>
      </p:pic>
      <p:pic>
        <p:nvPicPr>
          <p:cNvPr id="9233" name="Picture 17" descr="closeup1_h35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85825" y="2506663"/>
            <a:ext cx="1843088" cy="1843087"/>
          </a:xfrm>
          <a:prstGeom prst="rect">
            <a:avLst/>
          </a:prstGeom>
          <a:noFill/>
        </p:spPr>
      </p:pic>
      <p:graphicFrame>
        <p:nvGraphicFramePr>
          <p:cNvPr id="9237" name="Object 21"/>
          <p:cNvGraphicFramePr>
            <a:graphicFrameLocks noChangeAspect="1"/>
          </p:cNvGraphicFramePr>
          <p:nvPr/>
        </p:nvGraphicFramePr>
        <p:xfrm>
          <a:off x="6415088" y="4351338"/>
          <a:ext cx="1843087" cy="1843087"/>
        </p:xfrm>
        <a:graphic>
          <a:graphicData uri="http://schemas.openxmlformats.org/presentationml/2006/ole">
            <p:oleObj spid="_x0000_s9237" name="Image" r:id="rId9" imgW="838060" imgH="905028" progId="Photoshop.Image.8">
              <p:embed/>
            </p:oleObj>
          </a:graphicData>
        </a:graphic>
      </p:graphicFrame>
      <p:pic>
        <p:nvPicPr>
          <p:cNvPr id="9238" name="Picture 22" descr="SN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03182B"/>
              </a:clrFrom>
              <a:clrTo>
                <a:srgbClr val="03182B">
                  <a:alpha val="0"/>
                </a:srgbClr>
              </a:clrTo>
            </a:clrChange>
          </a:blip>
          <a:srcRect l="11539" r="13461" b="13461"/>
          <a:stretch>
            <a:fillRect/>
          </a:stretch>
        </p:blipFill>
        <p:spPr bwMode="auto">
          <a:xfrm>
            <a:off x="6415088" y="2514600"/>
            <a:ext cx="1843087" cy="1843088"/>
          </a:xfrm>
          <a:prstGeom prst="rect">
            <a:avLst/>
          </a:prstGeom>
          <a:noFill/>
        </p:spPr>
      </p:pic>
      <p:pic>
        <p:nvPicPr>
          <p:cNvPr id="9240" name="Picture 24" descr="Binoculars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85825" y="4351338"/>
            <a:ext cx="1843088" cy="1843087"/>
          </a:xfrm>
          <a:prstGeom prst="rect">
            <a:avLst/>
          </a:prstGeom>
          <a:noFill/>
        </p:spPr>
      </p:pic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2728913" y="4351338"/>
            <a:ext cx="1843087" cy="1843087"/>
            <a:chOff x="2631" y="2160"/>
            <a:chExt cx="576" cy="576"/>
          </a:xfrm>
        </p:grpSpPr>
        <p:sp>
          <p:nvSpPr>
            <p:cNvPr id="9245" name="Rectangle 29"/>
            <p:cNvSpPr>
              <a:spLocks noChangeArrowheads="1"/>
            </p:cNvSpPr>
            <p:nvPr/>
          </p:nvSpPr>
          <p:spPr bwMode="auto">
            <a:xfrm>
              <a:off x="2631" y="2160"/>
              <a:ext cx="576" cy="5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9244" name="Picture 28" descr="howtelediag"/>
            <p:cNvPicPr>
              <a:picLocks noChangeAspect="1" noChangeArrowheads="1"/>
            </p:cNvPicPr>
            <p:nvPr/>
          </p:nvPicPr>
          <p:blipFill>
            <a:blip r:embed="rId12"/>
            <a:srcRect b="66667"/>
            <a:stretch>
              <a:fillRect/>
            </a:stretch>
          </p:blipFill>
          <p:spPr bwMode="auto">
            <a:xfrm>
              <a:off x="2640" y="2352"/>
              <a:ext cx="558" cy="192"/>
            </a:xfrm>
            <a:prstGeom prst="rect">
              <a:avLst/>
            </a:prstGeom>
            <a:noFill/>
          </p:spPr>
        </p:pic>
        <p:sp>
          <p:nvSpPr>
            <p:cNvPr id="9246" name="Rectangle 30"/>
            <p:cNvSpPr>
              <a:spLocks noChangeArrowheads="1"/>
            </p:cNvSpPr>
            <p:nvPr/>
          </p:nvSpPr>
          <p:spPr bwMode="auto">
            <a:xfrm>
              <a:off x="2784" y="2500"/>
              <a:ext cx="240" cy="9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50" name="Rectangle 34"/>
          <p:cNvSpPr>
            <a:spLocks noChangeArrowheads="1"/>
          </p:cNvSpPr>
          <p:nvPr/>
        </p:nvSpPr>
        <p:spPr bwMode="auto">
          <a:xfrm>
            <a:off x="596900" y="1009650"/>
            <a:ext cx="6740525" cy="11906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3600" b="1">
                <a:solidFill>
                  <a:srgbClr val="FFFF66"/>
                </a:solidFill>
              </a:rPr>
              <a:t>Eyes, Binoculars, Refractors,  Reflectors, Catadioptric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3505200" y="1374775"/>
            <a:ext cx="25908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The Sun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10 Planets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Comets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Asteroids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1513" name="Picture 9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graphicFrame>
        <p:nvGraphicFramePr>
          <p:cNvPr id="21519" name="Object 15"/>
          <p:cNvGraphicFramePr>
            <a:graphicFrameLocks noChangeAspect="1"/>
          </p:cNvGraphicFramePr>
          <p:nvPr>
            <p:ph/>
          </p:nvPr>
        </p:nvGraphicFramePr>
        <p:xfrm>
          <a:off x="6172200" y="1143000"/>
          <a:ext cx="2322513" cy="1905000"/>
        </p:xfrm>
        <a:graphic>
          <a:graphicData uri="http://schemas.openxmlformats.org/presentationml/2006/ole">
            <p:oleObj spid="_x0000_s21519" name="Image" r:id="rId5" imgW="1292026" imgH="1060527" progId="Photoshop.Image.8">
              <p:embed/>
            </p:oleObj>
          </a:graphicData>
        </a:graphic>
      </p:graphicFrame>
      <p:pic>
        <p:nvPicPr>
          <p:cNvPr id="21522" name="Picture 18" descr="outer solar syste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33800" y="3429000"/>
            <a:ext cx="4743450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21508" grpId="0"/>
      <p:bldP spid="215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1,390,000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Apx 70% Hydrogen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Medium Size Star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3559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pic>
        <p:nvPicPr>
          <p:cNvPr id="23564" name="Picture 12" descr="eit_19970914_0121_3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590800"/>
            <a:ext cx="342900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7" grpId="1"/>
      <p:bldP spid="235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4,480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Average Temperature 167 C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Almost no Atmosphere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458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pic>
        <p:nvPicPr>
          <p:cNvPr id="24589" name="Picture 13" descr="planet Mercury from NASA's Mariner 10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24250" y="3438525"/>
            <a:ext cx="5238750" cy="2657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/>
      <p:bldP spid="245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12,103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Our nearest neighbor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Sulphuric Atmosphere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560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pic>
        <p:nvPicPr>
          <p:cNvPr id="25615" name="Picture 15" descr="venusma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438400"/>
            <a:ext cx="324485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/>
      <p:bldP spid="256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12,756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Our Home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Only Planet with life that we know of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663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pic>
        <p:nvPicPr>
          <p:cNvPr id="26638" name="Picture 14" descr="earthaf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547938"/>
            <a:ext cx="3662363" cy="37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/>
      <p:bldP spid="266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6,794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-133C – 80C Temperature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Possible water (frozen or beneath the surface)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7655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pic>
        <p:nvPicPr>
          <p:cNvPr id="27665" name="Picture 17" descr="syrti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590800"/>
            <a:ext cx="358140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142,984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Giant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63 + Moons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Great Red Spot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8679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graphicFrame>
        <p:nvGraphicFramePr>
          <p:cNvPr id="28688" name="Object 16"/>
          <p:cNvGraphicFramePr>
            <a:graphicFrameLocks noChangeAspect="1"/>
          </p:cNvGraphicFramePr>
          <p:nvPr>
            <p:ph/>
          </p:nvPr>
        </p:nvGraphicFramePr>
        <p:xfrm>
          <a:off x="4114800" y="2514600"/>
          <a:ext cx="4038600" cy="3478213"/>
        </p:xfrm>
        <a:graphic>
          <a:graphicData uri="http://schemas.openxmlformats.org/presentationml/2006/ole">
            <p:oleObj spid="_x0000_s28688" name="Image" r:id="rId5" imgW="905028" imgH="780091" progId="Photoshop.Image.8">
              <p:embed/>
            </p:oleObj>
          </a:graphicData>
        </a:graphic>
      </p:graphicFrame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86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69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120,536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Only planet with rings that can be easily seen from earth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2970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29711" name="Text Box 15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pic>
        <p:nvPicPr>
          <p:cNvPr id="29714" name="Picture 18" descr="Saturn by NASA's Cassini orbiter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5200" y="3733800"/>
            <a:ext cx="5181600" cy="239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" grpId="0"/>
      <p:bldP spid="297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51,118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Axis is sideways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072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pic>
        <p:nvPicPr>
          <p:cNvPr id="30738" name="Picture 18" descr="uran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43200"/>
            <a:ext cx="3305175" cy="3305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5" grpId="0"/>
      <p:bldP spid="307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3810000" y="1365250"/>
            <a:ext cx="4419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49,532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Planet – Possible Core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Also has a “Blue Spot”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175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1759" name="Text Box 15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31761" name="Text Box 17"/>
          <p:cNvSpPr txBox="1">
            <a:spLocks noChangeArrowheads="1"/>
          </p:cNvSpPr>
          <p:nvPr/>
        </p:nvSpPr>
        <p:spPr bwMode="auto">
          <a:xfrm>
            <a:off x="609600" y="4191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  <p:pic>
        <p:nvPicPr>
          <p:cNvPr id="31763" name="Picture 19" descr="fullne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2438400"/>
            <a:ext cx="3733800" cy="3733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9" grpId="0"/>
      <p:bldP spid="317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2,274 Km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Smallest Planet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Planet to Moon ratio similar to Earth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2775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32777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32781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609600" y="4191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609600" y="4495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Pluto</a:t>
            </a:r>
          </a:p>
        </p:txBody>
      </p:sp>
      <p:pic>
        <p:nvPicPr>
          <p:cNvPr id="32788" name="Picture 20" descr="Plu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3429000"/>
            <a:ext cx="19812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8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313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Our Solar System</a:t>
            </a: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Overview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3810000" y="1228725"/>
            <a:ext cx="441960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Unknown - diameter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Larger than Pluto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nearly 100 times the </a:t>
            </a:r>
            <a:r>
              <a:rPr lang="en-US">
                <a:solidFill>
                  <a:schemeClr val="bg1"/>
                </a:solidFill>
                <a:latin typeface="OCR A Extended" pitchFamily="50" charset="0"/>
                <a:hlinkClick r:id="rId3"/>
              </a:rPr>
              <a:t>Earth-Sun distance</a:t>
            </a: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 -- over twice the average Pluto-Sun distance 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41991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The Sun (Our</a:t>
            </a:r>
            <a:br>
              <a:rPr lang="en-US" sz="2400" b="1">
                <a:solidFill>
                  <a:srgbClr val="FFFF66"/>
                </a:solidFill>
                <a:latin typeface="OCR A Extended" pitchFamily="50" charset="0"/>
              </a:rPr>
            </a:b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   Local Star)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609600" y="2073275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Mercury</a:t>
            </a:r>
          </a:p>
        </p:txBody>
      </p:sp>
      <p:sp>
        <p:nvSpPr>
          <p:cNvPr id="41994" name="Text Box 10"/>
          <p:cNvSpPr txBox="1">
            <a:spLocks noChangeArrowheads="1"/>
          </p:cNvSpPr>
          <p:nvPr/>
        </p:nvSpPr>
        <p:spPr bwMode="auto">
          <a:xfrm>
            <a:off x="609600" y="2362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Venus</a:t>
            </a:r>
          </a:p>
        </p:txBody>
      </p:sp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609600" y="2667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Earth</a:t>
            </a: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609600" y="2971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Mars</a:t>
            </a:r>
          </a:p>
        </p:txBody>
      </p:sp>
      <p:sp>
        <p:nvSpPr>
          <p:cNvPr id="41997" name="Text Box 13"/>
          <p:cNvSpPr txBox="1">
            <a:spLocks noChangeArrowheads="1"/>
          </p:cNvSpPr>
          <p:nvPr/>
        </p:nvSpPr>
        <p:spPr bwMode="auto">
          <a:xfrm>
            <a:off x="609600" y="3276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Jupiter</a:t>
            </a:r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609600" y="3581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Saturn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609600" y="3886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Uranus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609600" y="4191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Neptune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609600" y="4495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Pluto</a:t>
            </a:r>
          </a:p>
        </p:txBody>
      </p:sp>
      <p:pic>
        <p:nvPicPr>
          <p:cNvPr id="42004" name="Picture 20" descr="See Explanation.  Clicking on the picture will download&#10; the highest resolution version available.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6200" y="2819400"/>
            <a:ext cx="4343400" cy="3257550"/>
          </a:xfrm>
          <a:prstGeom prst="rect">
            <a:avLst/>
          </a:prstGeom>
          <a:noFill/>
        </p:spPr>
      </p:pic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609600" y="4800600"/>
            <a:ext cx="70866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2003 UB313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/>
      <p:bldP spid="420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810000" y="955675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“Island Universes”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Billions of stars and possible Planets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Billions of Galaxies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Milky Way is Our Galaxy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3798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3799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pic>
        <p:nvPicPr>
          <p:cNvPr id="33804" name="Picture 12" descr="M31_10092004M_SHAMILT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125" y="3505200"/>
            <a:ext cx="2122488" cy="2209800"/>
          </a:xfrm>
          <a:prstGeom prst="rect">
            <a:avLst/>
          </a:prstGeom>
          <a:noFill/>
        </p:spPr>
      </p:pic>
      <p:pic>
        <p:nvPicPr>
          <p:cNvPr id="33805" name="Picture 13" descr="M81_10302005A_SHAMILT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3505200"/>
            <a:ext cx="2895600" cy="22336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6" grpId="0"/>
      <p:bldP spid="337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810000" y="1095375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Clouds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Emission, Reflection, Planetary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All we can see are within our Galaxy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4823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4826" name="Text Box 10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pic>
        <p:nvPicPr>
          <p:cNvPr id="34830" name="Picture 14" descr="588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4800600" cy="3557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1" grpId="0"/>
      <p:bldP spid="348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810000" y="1233488"/>
            <a:ext cx="4419600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Clouds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Star Nurseries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is emitted from within the cloud by new stars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5847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pic>
        <p:nvPicPr>
          <p:cNvPr id="35851" name="Picture 11" descr="M42_02122005S_SHAMILT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743200"/>
            <a:ext cx="4560888" cy="3371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58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  <p:bldP spid="358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BackGround VSpl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3810000" y="1098550"/>
            <a:ext cx="44196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Light reflects from Nearby Stars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is probably left over from previously formed stars or exploded stars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6871" name="Picture 7" descr="BB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6873" name="Text Box 9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609600" y="1981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</p:txBody>
      </p:sp>
      <p:pic>
        <p:nvPicPr>
          <p:cNvPr id="36877" name="Picture 13" descr="490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2743200"/>
            <a:ext cx="4705350" cy="3443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/>
      <p:bldP spid="368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BackGround VSpl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202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Deep Space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609600" y="10668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Galaxies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3810000" y="965200"/>
            <a:ext cx="4419600" cy="201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Exploded Stars  - Nova’s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Gas forms a ring around the original Star</a:t>
            </a:r>
          </a:p>
          <a:p>
            <a:pPr>
              <a:buFontTx/>
              <a:buChar char="•"/>
            </a:pPr>
            <a:r>
              <a:rPr lang="en-US">
                <a:solidFill>
                  <a:schemeClr val="bg1"/>
                </a:solidFill>
                <a:latin typeface="OCR A Extended" pitchFamily="50" charset="0"/>
              </a:rPr>
              <a:t>Not a planet, early astronomers though the center was a planet</a:t>
            </a:r>
          </a:p>
          <a:p>
            <a:endParaRPr lang="en-US">
              <a:solidFill>
                <a:schemeClr val="bg1"/>
              </a:solidFill>
              <a:latin typeface="OCR A Extended" pitchFamily="50" charset="0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3117850" y="6383338"/>
            <a:ext cx="52482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OCR A Extended" pitchFamily="50" charset="0"/>
              </a:rPr>
              <a:t>Norfolk Botanical Garden / Back Bay Amateur Astronomers</a:t>
            </a:r>
          </a:p>
        </p:txBody>
      </p:sp>
      <p:pic>
        <p:nvPicPr>
          <p:cNvPr id="37895" name="Picture 7" descr="BBA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609600" y="13716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Nebulae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609600" y="16764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Emission</a:t>
            </a:r>
          </a:p>
        </p:txBody>
      </p:sp>
      <p:sp>
        <p:nvSpPr>
          <p:cNvPr id="37898" name="Text Box 10"/>
          <p:cNvSpPr txBox="1">
            <a:spLocks noChangeArrowheads="1"/>
          </p:cNvSpPr>
          <p:nvPr/>
        </p:nvSpPr>
        <p:spPr bwMode="auto">
          <a:xfrm>
            <a:off x="609600" y="19812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Reflection</a:t>
            </a:r>
          </a:p>
        </p:txBody>
      </p:sp>
      <p:sp>
        <p:nvSpPr>
          <p:cNvPr id="37900" name="Text Box 12"/>
          <p:cNvSpPr txBox="1">
            <a:spLocks noChangeArrowheads="1"/>
          </p:cNvSpPr>
          <p:nvPr/>
        </p:nvSpPr>
        <p:spPr bwMode="auto">
          <a:xfrm>
            <a:off x="609600" y="2286000"/>
            <a:ext cx="7086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Planetary</a:t>
            </a:r>
          </a:p>
        </p:txBody>
      </p:sp>
      <p:graphicFrame>
        <p:nvGraphicFramePr>
          <p:cNvPr id="37901" name="Object 13"/>
          <p:cNvGraphicFramePr>
            <a:graphicFrameLocks noChangeAspect="1"/>
          </p:cNvGraphicFramePr>
          <p:nvPr>
            <p:ph/>
          </p:nvPr>
        </p:nvGraphicFramePr>
        <p:xfrm>
          <a:off x="4038600" y="2819400"/>
          <a:ext cx="4102100" cy="3321050"/>
        </p:xfrm>
        <a:graphic>
          <a:graphicData uri="http://schemas.openxmlformats.org/presentationml/2006/ole">
            <p:oleObj spid="_x0000_s37901" name="Image" r:id="rId5" imgW="1191569" imgH="965891" progId="Photoshop.Imag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79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90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515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Current Events in Astronomy</a:t>
            </a:r>
          </a:p>
        </p:txBody>
      </p:sp>
      <p:pic>
        <p:nvPicPr>
          <p:cNvPr id="38915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685800" y="1296988"/>
            <a:ext cx="80772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Saturn - High in the South-East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Mars - High in the West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Moon – Rises at 10:04 P.M. Waning Gibbous</a:t>
            </a:r>
          </a:p>
          <a:p>
            <a:pPr>
              <a:buFontTx/>
              <a:buChar char="•"/>
            </a:pPr>
            <a:endParaRPr lang="en-US" sz="20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The Great Orion Nebula – In the SW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The Open Cluster “Christmas Tree” – In the SSW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The Pleiades (Seven Sisters) – In the West</a:t>
            </a:r>
          </a:p>
          <a:p>
            <a:pPr>
              <a:buFontTx/>
              <a:buChar char="•"/>
            </a:pPr>
            <a:r>
              <a:rPr lang="en-US" sz="2000" b="1">
                <a:solidFill>
                  <a:srgbClr val="FFFF66"/>
                </a:solidFill>
                <a:latin typeface="OCR A Extended" pitchFamily="50" charset="0"/>
              </a:rPr>
              <a:t>IRIDIUM 41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  <p:bldP spid="389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1841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b="1">
                <a:solidFill>
                  <a:srgbClr val="33CC33"/>
                </a:solidFill>
                <a:latin typeface="OCR A Extended" pitchFamily="50" charset="0"/>
              </a:rPr>
              <a:t>Questions</a:t>
            </a:r>
          </a:p>
        </p:txBody>
      </p:sp>
      <p:pic>
        <p:nvPicPr>
          <p:cNvPr id="39939" name="Picture 3" descr="BBA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1363" y="112713"/>
            <a:ext cx="630237" cy="620712"/>
          </a:xfrm>
          <a:prstGeom prst="rect">
            <a:avLst/>
          </a:prstGeom>
          <a:noFill/>
        </p:spPr>
      </p:pic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990600" y="1296988"/>
            <a:ext cx="70866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Questions</a:t>
            </a: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Thank You</a:t>
            </a: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>
              <a:buFontTx/>
              <a:buChar char="•"/>
            </a:pPr>
            <a:r>
              <a:rPr lang="en-US" sz="2400" b="1">
                <a:solidFill>
                  <a:srgbClr val="FFFF66"/>
                </a:solidFill>
                <a:latin typeface="OCR A Extended" pitchFamily="50" charset="0"/>
              </a:rPr>
              <a:t>Please Join us at the scopes</a:t>
            </a:r>
          </a:p>
          <a:p>
            <a:pPr lvl="1"/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2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  <a:p>
            <a:pPr lvl="1">
              <a:buFontTx/>
              <a:buChar char="•"/>
            </a:pPr>
            <a:endParaRPr lang="en-US" sz="2400" b="1">
              <a:solidFill>
                <a:srgbClr val="FFFF66"/>
              </a:solidFill>
              <a:latin typeface="OCR A Extended" pitchFamily="50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447800" y="5486400"/>
            <a:ext cx="68278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CC33"/>
                </a:solidFill>
                <a:latin typeface="OCR A Extended" pitchFamily="50" charset="0"/>
              </a:rPr>
              <a:t>http://www.BackBayAstro.org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99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40" grpId="0"/>
      <p:bldP spid="39941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733</Words>
  <Application>Microsoft Office PowerPoint</Application>
  <PresentationFormat>On-screen Show (4:3)</PresentationFormat>
  <Paragraphs>236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OCR A Extended</vt:lpstr>
      <vt:lpstr>Default Design</vt:lpstr>
      <vt:lpstr>Adobe Photoshop 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HCAdvantage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GardenStars</dc:title>
  <dc:creator>Kevin Weiner;Stephen P. Hamilton</dc:creator>
  <cp:lastModifiedBy>Kevin Weiner</cp:lastModifiedBy>
  <cp:revision>29</cp:revision>
  <dcterms:created xsi:type="dcterms:W3CDTF">2005-06-18T18:37:40Z</dcterms:created>
  <dcterms:modified xsi:type="dcterms:W3CDTF">2008-09-30T01:42:36Z</dcterms:modified>
</cp:coreProperties>
</file>