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6"/>
  </p:notesMasterIdLst>
  <p:handoutMasterIdLst>
    <p:handoutMasterId r:id="rId67"/>
  </p:handoutMasterIdLst>
  <p:sldIdLst>
    <p:sldId id="285" r:id="rId2"/>
    <p:sldId id="256" r:id="rId3"/>
    <p:sldId id="345" r:id="rId4"/>
    <p:sldId id="287" r:id="rId5"/>
    <p:sldId id="442" r:id="rId6"/>
    <p:sldId id="443" r:id="rId7"/>
    <p:sldId id="337" r:id="rId8"/>
    <p:sldId id="366" r:id="rId9"/>
    <p:sldId id="368" r:id="rId10"/>
    <p:sldId id="338" r:id="rId11"/>
    <p:sldId id="417" r:id="rId12"/>
    <p:sldId id="418" r:id="rId13"/>
    <p:sldId id="419" r:id="rId14"/>
    <p:sldId id="420" r:id="rId15"/>
    <p:sldId id="421" r:id="rId16"/>
    <p:sldId id="422" r:id="rId17"/>
    <p:sldId id="423" r:id="rId18"/>
    <p:sldId id="424" r:id="rId19"/>
    <p:sldId id="425" r:id="rId20"/>
    <p:sldId id="351" r:id="rId21"/>
    <p:sldId id="388" r:id="rId22"/>
    <p:sldId id="428" r:id="rId23"/>
    <p:sldId id="395" r:id="rId24"/>
    <p:sldId id="397" r:id="rId25"/>
    <p:sldId id="398" r:id="rId26"/>
    <p:sldId id="372" r:id="rId27"/>
    <p:sldId id="436" r:id="rId28"/>
    <p:sldId id="437" r:id="rId29"/>
    <p:sldId id="400" r:id="rId30"/>
    <p:sldId id="374" r:id="rId31"/>
    <p:sldId id="376" r:id="rId32"/>
    <p:sldId id="401" r:id="rId33"/>
    <p:sldId id="416" r:id="rId34"/>
    <p:sldId id="369" r:id="rId35"/>
    <p:sldId id="438" r:id="rId36"/>
    <p:sldId id="439" r:id="rId37"/>
    <p:sldId id="404" r:id="rId38"/>
    <p:sldId id="379" r:id="rId39"/>
    <p:sldId id="380" r:id="rId40"/>
    <p:sldId id="381" r:id="rId41"/>
    <p:sldId id="382" r:id="rId42"/>
    <p:sldId id="383" r:id="rId43"/>
    <p:sldId id="384" r:id="rId44"/>
    <p:sldId id="385" r:id="rId45"/>
    <p:sldId id="370" r:id="rId46"/>
    <p:sldId id="440" r:id="rId47"/>
    <p:sldId id="441" r:id="rId48"/>
    <p:sldId id="387" r:id="rId49"/>
    <p:sldId id="406" r:id="rId50"/>
    <p:sldId id="373" r:id="rId51"/>
    <p:sldId id="405" r:id="rId52"/>
    <p:sldId id="407" r:id="rId53"/>
    <p:sldId id="427" r:id="rId54"/>
    <p:sldId id="408" r:id="rId55"/>
    <p:sldId id="409" r:id="rId56"/>
    <p:sldId id="410" r:id="rId57"/>
    <p:sldId id="429" r:id="rId58"/>
    <p:sldId id="430" r:id="rId59"/>
    <p:sldId id="431" r:id="rId60"/>
    <p:sldId id="432" r:id="rId61"/>
    <p:sldId id="433" r:id="rId62"/>
    <p:sldId id="434" r:id="rId63"/>
    <p:sldId id="435" r:id="rId64"/>
    <p:sldId id="343" r:id="rId65"/>
  </p:sldIdLst>
  <p:sldSz cx="9144000" cy="6858000" type="screen4x3"/>
  <p:notesSz cx="6854825" cy="9083675"/>
  <p:defaultTextStyle>
    <a:defPPr>
      <a:defRPr lang="en-US"/>
    </a:defPPr>
    <a:lvl1pPr algn="l" rtl="0" eaLnBrk="0" fontAlgn="base" hangingPunct="0">
      <a:spcBef>
        <a:spcPct val="0"/>
      </a:spcBef>
      <a:spcAft>
        <a:spcPct val="0"/>
      </a:spcAft>
      <a:defRPr sz="20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0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0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Verdana" pitchFamily="34" charset="0"/>
        <a:ea typeface="+mn-ea"/>
        <a:cs typeface="+mn-cs"/>
      </a:defRPr>
    </a:lvl5pPr>
    <a:lvl6pPr marL="2286000" algn="l" defTabSz="914400" rtl="0" eaLnBrk="1" latinLnBrk="0" hangingPunct="1">
      <a:defRPr sz="2000" kern="1200">
        <a:solidFill>
          <a:schemeClr val="tx1"/>
        </a:solidFill>
        <a:latin typeface="Verdana" pitchFamily="34" charset="0"/>
        <a:ea typeface="+mn-ea"/>
        <a:cs typeface="+mn-cs"/>
      </a:defRPr>
    </a:lvl6pPr>
    <a:lvl7pPr marL="2743200" algn="l" defTabSz="914400" rtl="0" eaLnBrk="1" latinLnBrk="0" hangingPunct="1">
      <a:defRPr sz="2000" kern="1200">
        <a:solidFill>
          <a:schemeClr val="tx1"/>
        </a:solidFill>
        <a:latin typeface="Verdana" pitchFamily="34" charset="0"/>
        <a:ea typeface="+mn-ea"/>
        <a:cs typeface="+mn-cs"/>
      </a:defRPr>
    </a:lvl7pPr>
    <a:lvl8pPr marL="3200400" algn="l" defTabSz="914400" rtl="0" eaLnBrk="1" latinLnBrk="0" hangingPunct="1">
      <a:defRPr sz="2000" kern="1200">
        <a:solidFill>
          <a:schemeClr val="tx1"/>
        </a:solidFill>
        <a:latin typeface="Verdana" pitchFamily="34" charset="0"/>
        <a:ea typeface="+mn-ea"/>
        <a:cs typeface="+mn-cs"/>
      </a:defRPr>
    </a:lvl8pPr>
    <a:lvl9pPr marL="3657600" algn="l" defTabSz="914400" rtl="0" eaLnBrk="1" latinLnBrk="0" hangingPunct="1">
      <a:defRPr sz="20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00"/>
    <a:srgbClr val="FF7C80"/>
    <a:srgbClr val="CC3300"/>
    <a:srgbClr val="312D2E"/>
    <a:srgbClr val="060606"/>
    <a:srgbClr val="00CC0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1443" autoAdjust="0"/>
    <p:restoredTop sz="95208" autoAdjust="0"/>
  </p:normalViewPr>
  <p:slideViewPr>
    <p:cSldViewPr>
      <p:cViewPr varScale="1">
        <p:scale>
          <a:sx n="70" d="100"/>
          <a:sy n="70" d="100"/>
        </p:scale>
        <p:origin x="-638" y="-7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653"/>
    </p:cViewPr>
  </p:sorterViewPr>
  <p:notesViewPr>
    <p:cSldViewPr>
      <p:cViewPr varScale="1">
        <p:scale>
          <a:sx n="36" d="100"/>
          <a:sy n="36" d="100"/>
        </p:scale>
        <p:origin x="-1347" y="-86"/>
      </p:cViewPr>
      <p:guideLst>
        <p:guide orient="horz" pos="2146"/>
        <p:guide pos="287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18976" tIns="0" rIns="18976" bIns="0" numCol="1" anchor="t" anchorCtr="0" compatLnSpc="1">
            <a:prstTxWarp prst="textNoShape">
              <a:avLst/>
            </a:prstTxWarp>
          </a:bodyPr>
          <a:lstStyle>
            <a:lvl1pPr defTabSz="911225">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18976" tIns="0" rIns="18976" bIns="0" numCol="1" anchor="t" anchorCtr="0" compatLnSpc="1">
            <a:prstTxWarp prst="textNoShape">
              <a:avLst/>
            </a:prstTxWarp>
          </a:bodyPr>
          <a:lstStyle>
            <a:lvl1pPr algn="r" defTabSz="911225">
              <a:defRPr sz="1000" i="1">
                <a:latin typeface="Times New Roman" pitchFamily="18" charset="0"/>
              </a:defRPr>
            </a:lvl1pPr>
          </a:lstStyle>
          <a:p>
            <a:pPr>
              <a:defRPr/>
            </a:pPr>
            <a:endParaRPr lang="en-US"/>
          </a:p>
        </p:txBody>
      </p:sp>
      <p:sp>
        <p:nvSpPr>
          <p:cNvPr id="83972" name="Rectangle 4"/>
          <p:cNvSpPr>
            <a:spLocks noRot="1" noChangeArrowheads="1" noTextEdit="1"/>
          </p:cNvSpPr>
          <p:nvPr>
            <p:ph type="sldImg" idx="2"/>
          </p:nvPr>
        </p:nvSpPr>
        <p:spPr bwMode="auto">
          <a:xfrm>
            <a:off x="1163638" y="687388"/>
            <a:ext cx="4525962" cy="339407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14400" y="4314825"/>
            <a:ext cx="5026025" cy="4087813"/>
          </a:xfrm>
          <a:prstGeom prst="rect">
            <a:avLst/>
          </a:prstGeom>
          <a:noFill/>
          <a:ln w="9525">
            <a:noFill/>
            <a:miter lim="800000"/>
            <a:headEnd/>
            <a:tailEnd/>
          </a:ln>
          <a:effectLst/>
        </p:spPr>
        <p:txBody>
          <a:bodyPr vert="horz" wrap="square" lIns="91716" tIns="45858" rIns="91716" bIns="4585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29650"/>
            <a:ext cx="2971800" cy="454025"/>
          </a:xfrm>
          <a:prstGeom prst="rect">
            <a:avLst/>
          </a:prstGeom>
          <a:noFill/>
          <a:ln w="9525">
            <a:noFill/>
            <a:miter lim="800000"/>
            <a:headEnd/>
            <a:tailEnd/>
          </a:ln>
          <a:effectLst/>
        </p:spPr>
        <p:txBody>
          <a:bodyPr vert="horz" wrap="square" lIns="18976" tIns="0" rIns="18976" bIns="0" numCol="1" anchor="b" anchorCtr="0" compatLnSpc="1">
            <a:prstTxWarp prst="textNoShape">
              <a:avLst/>
            </a:prstTxWarp>
          </a:bodyPr>
          <a:lstStyle>
            <a:lvl1pPr defTabSz="911225">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3025" y="8629650"/>
            <a:ext cx="2971800" cy="454025"/>
          </a:xfrm>
          <a:prstGeom prst="rect">
            <a:avLst/>
          </a:prstGeom>
          <a:noFill/>
          <a:ln w="9525">
            <a:noFill/>
            <a:miter lim="800000"/>
            <a:headEnd/>
            <a:tailEnd/>
          </a:ln>
          <a:effectLst/>
        </p:spPr>
        <p:txBody>
          <a:bodyPr vert="horz" wrap="square" lIns="18976" tIns="0" rIns="18976" bIns="0" numCol="1" anchor="b" anchorCtr="0" compatLnSpc="1">
            <a:prstTxWarp prst="textNoShape">
              <a:avLst/>
            </a:prstTxWarp>
          </a:bodyPr>
          <a:lstStyle>
            <a:lvl1pPr algn="r" defTabSz="911225">
              <a:defRPr sz="1000" i="1">
                <a:latin typeface="Times New Roman" pitchFamily="18" charset="0"/>
              </a:defRPr>
            </a:lvl1pPr>
          </a:lstStyle>
          <a:p>
            <a:pPr>
              <a:defRPr/>
            </a:pPr>
            <a:fld id="{0E21CF40-7D95-491B-A861-9CD44B29B87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966B6045-5AE1-40E0-9AB7-3095ACC6C93B}" type="slidenum">
              <a:rPr lang="en-US" smtClean="0"/>
              <a:pPr/>
              <a:t>1</a:t>
            </a:fld>
            <a:endParaRPr lang="en-US" smtClean="0"/>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A06ABE2B-ED58-4F26-9877-7D9388F0EE01}" type="slidenum">
              <a:rPr lang="en-US" smtClean="0"/>
              <a:pPr/>
              <a:t>2</a:t>
            </a:fld>
            <a:endParaRPr lang="en-US" smtClean="0"/>
          </a:p>
        </p:txBody>
      </p:sp>
      <p:sp>
        <p:nvSpPr>
          <p:cNvPr id="86019" name="Rectangle 2"/>
          <p:cNvSpPr>
            <a:spLocks noRot="1" noChangeArrowheads="1" noTextEdit="1"/>
          </p:cNvSpPr>
          <p:nvPr>
            <p:ph type="sldImg"/>
          </p:nvPr>
        </p:nvSpPr>
        <p:spPr>
          <a:ln cap="flat"/>
        </p:spPr>
      </p:sp>
      <p:sp>
        <p:nvSpPr>
          <p:cNvPr id="860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2D64DFFA-F14B-4998-A08B-86CDFB675133}" type="slidenum">
              <a:rPr lang="en-US" smtClean="0"/>
              <a:pPr/>
              <a:t>3</a:t>
            </a:fld>
            <a:endParaRPr lang="en-US" smtClean="0"/>
          </a:p>
        </p:txBody>
      </p:sp>
      <p:sp>
        <p:nvSpPr>
          <p:cNvPr id="87043" name="Rectangle 2"/>
          <p:cNvSpPr>
            <a:spLocks noRot="1" noChangeArrowheads="1" noTextEdit="1"/>
          </p:cNvSpPr>
          <p:nvPr>
            <p:ph type="sldImg"/>
          </p:nvPr>
        </p:nvSpPr>
        <p:spPr>
          <a:ln cap="flat"/>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812D6989-440B-4117-9C6E-69498A803992}" type="slidenum">
              <a:rPr lang="en-US" smtClean="0"/>
              <a:pPr/>
              <a:t>4</a:t>
            </a:fld>
            <a:endParaRPr lang="en-US" smtClean="0"/>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AED4DC2-D218-475E-B716-4838CF464FDE}" type="slidenum">
              <a:rPr lang="en-US" smtClean="0"/>
              <a:pPr/>
              <a:t>5</a:t>
            </a:fld>
            <a:endParaRPr lang="en-US" smtClean="0"/>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71D3576-C576-4DF2-8A53-A85680B771EB}" type="slidenum">
              <a:rPr lang="en-US" smtClean="0"/>
              <a:pPr/>
              <a:t>6</a:t>
            </a:fld>
            <a:endParaRPr lang="en-US" smtClean="0"/>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53EAFA50-5D2B-4590-A8F5-A80D98DEEB0D}" type="slidenum">
              <a:rPr lang="en-US" smtClean="0"/>
              <a:pPr/>
              <a:t>7</a:t>
            </a:fld>
            <a:endParaRPr lang="en-US" smtClean="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2E646C0B-B3C6-4A54-A64F-414DE0B51D2F}" type="slidenum">
              <a:rPr lang="en-US" smtClean="0"/>
              <a:pPr/>
              <a:t>10</a:t>
            </a:fld>
            <a:endParaRPr lang="en-US" smtClean="0"/>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806C2FF3-FD27-46B1-854B-83C9F30045C8}" type="slidenum">
              <a:rPr lang="en-US" smtClean="0"/>
              <a:pPr/>
              <a:t>11</a:t>
            </a:fld>
            <a:endParaRPr lang="en-US" smtClean="0"/>
          </a:p>
        </p:txBody>
      </p:sp>
      <p:sp>
        <p:nvSpPr>
          <p:cNvPr id="93187" name="Rectangle 2"/>
          <p:cNvSpPr>
            <a:spLocks noGrp="1" noRot="1" noChangeAspect="1" noChangeArrowheads="1" noTextEdit="1"/>
          </p:cNvSpPr>
          <p:nvPr>
            <p:ph type="sldImg"/>
          </p:nvPr>
        </p:nvSpPr>
        <p:spPr>
          <a:xfrm>
            <a:off x="1165225" y="687388"/>
            <a:ext cx="4524375" cy="3394075"/>
          </a:xfrm>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C077B1C0-BB66-4B4D-9DC1-F7E87753BB78}" type="slidenum">
              <a:rPr lang="en-US" smtClean="0"/>
              <a:pPr/>
              <a:t>12</a:t>
            </a:fld>
            <a:endParaRPr lang="en-US" smtClean="0"/>
          </a:p>
        </p:txBody>
      </p:sp>
      <p:sp>
        <p:nvSpPr>
          <p:cNvPr id="94211" name="Rectangle 2"/>
          <p:cNvSpPr>
            <a:spLocks noGrp="1" noRot="1" noChangeAspect="1" noChangeArrowheads="1" noTextEdit="1"/>
          </p:cNvSpPr>
          <p:nvPr>
            <p:ph type="sldImg"/>
          </p:nvPr>
        </p:nvSpPr>
        <p:spPr>
          <a:xfrm>
            <a:off x="1165225" y="687388"/>
            <a:ext cx="4524375" cy="3394075"/>
          </a:xfrm>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06FD5DEA-ED78-49E2-90D0-FA27D75E3357}" type="slidenum">
              <a:rPr lang="en-US" smtClean="0"/>
              <a:pPr/>
              <a:t>13</a:t>
            </a:fld>
            <a:endParaRPr lang="en-US" smtClean="0"/>
          </a:p>
        </p:txBody>
      </p:sp>
      <p:sp>
        <p:nvSpPr>
          <p:cNvPr id="95235" name="Rectangle 2"/>
          <p:cNvSpPr>
            <a:spLocks noGrp="1" noRot="1" noChangeAspect="1" noChangeArrowheads="1" noTextEdit="1"/>
          </p:cNvSpPr>
          <p:nvPr>
            <p:ph type="sldImg"/>
          </p:nvPr>
        </p:nvSpPr>
        <p:spPr>
          <a:xfrm>
            <a:off x="1165225" y="687388"/>
            <a:ext cx="4524375" cy="3394075"/>
          </a:xfrm>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F13AC99B-7947-4227-8738-8D0AD65FF35D}" type="slidenum">
              <a:rPr lang="en-US" smtClean="0"/>
              <a:pPr/>
              <a:t>14</a:t>
            </a:fld>
            <a:endParaRPr lang="en-US" smtClean="0"/>
          </a:p>
        </p:txBody>
      </p:sp>
      <p:sp>
        <p:nvSpPr>
          <p:cNvPr id="96259" name="Rectangle 2"/>
          <p:cNvSpPr>
            <a:spLocks noGrp="1" noRot="1" noChangeAspect="1" noChangeArrowheads="1" noTextEdit="1"/>
          </p:cNvSpPr>
          <p:nvPr>
            <p:ph type="sldImg"/>
          </p:nvPr>
        </p:nvSpPr>
        <p:spPr>
          <a:xfrm>
            <a:off x="1165225" y="687388"/>
            <a:ext cx="4524375" cy="3394075"/>
          </a:xfrm>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D615466-3237-4775-8E90-F2BC4A50273F}" type="slidenum">
              <a:rPr lang="en-US" smtClean="0"/>
              <a:pPr/>
              <a:t>15</a:t>
            </a:fld>
            <a:endParaRPr lang="en-US" smtClean="0"/>
          </a:p>
        </p:txBody>
      </p:sp>
      <p:sp>
        <p:nvSpPr>
          <p:cNvPr id="97283" name="Rectangle 2"/>
          <p:cNvSpPr>
            <a:spLocks noGrp="1" noRot="1" noChangeAspect="1" noChangeArrowheads="1" noTextEdit="1"/>
          </p:cNvSpPr>
          <p:nvPr>
            <p:ph type="sldImg"/>
          </p:nvPr>
        </p:nvSpPr>
        <p:spPr>
          <a:xfrm>
            <a:off x="1165225" y="687388"/>
            <a:ext cx="4524375" cy="3394075"/>
          </a:xfrm>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7AFC6C4-F0D4-47CC-B146-F25B7261D6B3}" type="slidenum">
              <a:rPr lang="en-US" smtClean="0"/>
              <a:pPr/>
              <a:t>16</a:t>
            </a:fld>
            <a:endParaRPr lang="en-US" smtClean="0"/>
          </a:p>
        </p:txBody>
      </p:sp>
      <p:sp>
        <p:nvSpPr>
          <p:cNvPr id="98307" name="Rectangle 2"/>
          <p:cNvSpPr>
            <a:spLocks noGrp="1" noRot="1" noChangeAspect="1" noChangeArrowheads="1" noTextEdit="1"/>
          </p:cNvSpPr>
          <p:nvPr>
            <p:ph type="sldImg"/>
          </p:nvPr>
        </p:nvSpPr>
        <p:spPr>
          <a:xfrm>
            <a:off x="1165225" y="687388"/>
            <a:ext cx="4524375" cy="3394075"/>
          </a:xfrm>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6549AD38-F4AB-4891-89C6-1767504CE9ED}" type="slidenum">
              <a:rPr lang="en-US" smtClean="0"/>
              <a:pPr/>
              <a:t>17</a:t>
            </a:fld>
            <a:endParaRPr lang="en-US" smtClean="0"/>
          </a:p>
        </p:txBody>
      </p:sp>
      <p:sp>
        <p:nvSpPr>
          <p:cNvPr id="99331" name="Rectangle 2"/>
          <p:cNvSpPr>
            <a:spLocks noGrp="1" noRot="1" noChangeAspect="1" noChangeArrowheads="1" noTextEdit="1"/>
          </p:cNvSpPr>
          <p:nvPr>
            <p:ph type="sldImg"/>
          </p:nvPr>
        </p:nvSpPr>
        <p:spPr>
          <a:xfrm>
            <a:off x="1165225" y="687388"/>
            <a:ext cx="4524375" cy="3394075"/>
          </a:xfrm>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0EBF6B6B-9650-42E5-9AC7-013B45373254}" type="slidenum">
              <a:rPr lang="en-US" smtClean="0"/>
              <a:pPr/>
              <a:t>23</a:t>
            </a:fld>
            <a:endParaRPr lang="en-US" smtClean="0"/>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A8BF0DE-FE3C-4049-9B46-8E9358D890A0}" type="slidenum">
              <a:rPr lang="en-US" smtClean="0"/>
              <a:pPr/>
              <a:t>48</a:t>
            </a:fld>
            <a:endParaRPr lang="en-US" smtClean="0"/>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r>
              <a:rPr lang="en-US" smtClean="0"/>
              <a:t>This is a poor lo-res image.  I’ll try to get a better one.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F3AC6C1E-BC82-41F8-AC14-660755A99CAC}" type="slidenum">
              <a:rPr lang="en-US" smtClean="0"/>
              <a:pPr/>
              <a:t>49</a:t>
            </a:fld>
            <a:endParaRPr lang="en-US" smtClean="0"/>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r>
              <a:rPr lang="en-US" smtClean="0"/>
              <a:t>This is a poor lo-res image.  I’ll try to get a better one.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70ACD53-F7B4-4A42-BCAC-82C40EA1C26C}" type="slidenum">
              <a:rPr lang="en-US" smtClean="0"/>
              <a:pPr/>
              <a:t>51</a:t>
            </a:fld>
            <a:endParaRPr lang="en-US" smtClean="0"/>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r>
              <a:rPr lang="en-US" smtClean="0"/>
              <a:t>This is a poor lo-res image.  I’ll try to get a better one.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6AB2A02-4915-4F79-B968-D2EAF9B28248}" type="slidenum">
              <a:rPr lang="en-US" smtClean="0"/>
              <a:pPr/>
              <a:t>52</a:t>
            </a:fld>
            <a:endParaRPr lang="en-US" smtClean="0"/>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EBF1364-ED5E-401E-8279-83515A8AD62D}" type="slidenum">
              <a:rPr lang="en-US" smtClean="0"/>
              <a:pPr/>
              <a:t>54</a:t>
            </a:fld>
            <a:endParaRPr lang="en-US" smtClean="0"/>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B7B25BB0-9682-4E0A-B9AA-DF0BC1303647}" type="slidenum">
              <a:rPr lang="en-US" smtClean="0"/>
              <a:pPr/>
              <a:t>55</a:t>
            </a:fld>
            <a:endParaRPr lang="en-US" smtClean="0"/>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0B81DB82-536E-4D9F-BD8F-CEAA1E2043DF}" type="slidenum">
              <a:rPr lang="en-US" smtClean="0"/>
              <a:pPr/>
              <a:t>57</a:t>
            </a:fld>
            <a:endParaRPr lang="en-US" smtClean="0"/>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0B1EF6B-C69F-43A6-B6B6-B2BA9174C3DF}" type="slidenum">
              <a:rPr lang="en-US" smtClean="0"/>
              <a:pPr/>
              <a:t>58</a:t>
            </a:fld>
            <a:endParaRPr lang="en-US" smtClean="0"/>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sz="200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4F868EEE-345C-4D36-93FD-3894BD46DA92}" type="slidenum">
              <a:rPr lang="en-US" smtClean="0"/>
              <a:pPr/>
              <a:t>59</a:t>
            </a:fld>
            <a:endParaRPr lang="en-US" smtClean="0"/>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xfrm>
            <a:off x="663575" y="4313238"/>
            <a:ext cx="5483225" cy="4087812"/>
          </a:xfrm>
          <a:noFill/>
          <a:ln/>
        </p:spPr>
        <p:txBody>
          <a:bodyPr/>
          <a:lstStyle/>
          <a:p>
            <a:pPr eaLnBrk="1" hangingPunct="1"/>
            <a:r>
              <a:rPr lang="en-US" sz="200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smtClean="0"/>
          </a:p>
          <a:p>
            <a:pPr eaLnBrk="1" hangingPunct="1"/>
            <a:r>
              <a:rPr lang="en-US" sz="2000" smtClean="0"/>
              <a:t>If conditions outside permit, we will point out some of these constellations to you.</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B2DB1C8B-164D-458E-AB41-CD5B62DBB87E}" type="slidenum">
              <a:rPr lang="en-US" smtClean="0"/>
              <a:pPr/>
              <a:t>60</a:t>
            </a:fld>
            <a:endParaRPr lang="en-US" smtClean="0"/>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682E5CD-2629-433D-A3D8-E00686310B9B}" type="slidenum">
              <a:rPr lang="en-US" smtClean="0"/>
              <a:pPr/>
              <a:t>61</a:t>
            </a:fld>
            <a:endParaRPr lang="en-US" smtClean="0"/>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D2AA468-83ED-4F5B-B4D4-3E558B361CC0}" type="slidenum">
              <a:rPr lang="en-US" smtClean="0"/>
              <a:pPr/>
              <a:t>62</a:t>
            </a:fld>
            <a:endParaRPr lang="en-US" smtClean="0"/>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6F061AB7-6B67-46D9-8656-172C2F8E387F}" type="slidenum">
              <a:rPr lang="en-US" smtClean="0"/>
              <a:pPr/>
              <a:t>63</a:t>
            </a:fld>
            <a:endParaRPr lang="en-US" smtClean="0"/>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3D276E15-D55B-48C8-B186-805B823C8ACE}" type="slidenum">
              <a:rPr lang="en-US" smtClean="0"/>
              <a:pPr/>
              <a:t>64</a:t>
            </a:fld>
            <a:endParaRPr lang="en-US" smtClean="0"/>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A011FCD4-03E2-4364-959E-637628469BC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134A1717-3602-4973-999C-8483474FF7A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CE49279F-C0D0-47E2-B854-03D3646138B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71C43AC3-6438-4B57-B02B-46F6F6AD693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5651906D-3B0F-4C99-AC2F-F7331565E5A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390DB520-66A9-45E3-8642-F3B56777A4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64E0CC72-0E46-47DD-A537-5EB3B50C7E2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0CA1E3B9-886E-413D-98FA-20B98804917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543923A8-7AA8-4F83-B8BC-881423F15C2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925359C3-A61B-4212-A2BE-DA9E3CF870C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C5488751-2EE8-4223-9BFF-EF78A1F2956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41BB4B2-695C-41FF-86EB-7E419546B01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0629A3BF-DB05-4A3A-AE64-1F56F755B17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4E56AD05-25F0-4885-9C3B-9C76E778014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onten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onten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onten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Conten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Conten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1035"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1047"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712C706C-EA60-4C70-9949-F7695C2A14A8}" type="slidenum">
              <a:rPr lang="en-US"/>
              <a:pPr>
                <a:defRPr/>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44"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audio" Target="../media/audio1.wa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ineplanets.org/luna.html" TargetMode="External"/><Relationship Id="rId2" Type="http://schemas.openxmlformats.org/officeDocument/2006/relationships/hyperlink" Target="http://www.nineplanets.org/earth.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nineplanets.org/phobos.html" TargetMode="External"/><Relationship Id="rId2" Type="http://schemas.openxmlformats.org/officeDocument/2006/relationships/hyperlink" Target="http://www.nineplanets.org/mars.html" TargetMode="External"/><Relationship Id="rId1" Type="http://schemas.openxmlformats.org/officeDocument/2006/relationships/slideLayout" Target="../slideLayouts/slideLayout2.xml"/><Relationship Id="rId4" Type="http://schemas.openxmlformats.org/officeDocument/2006/relationships/hyperlink" Target="http://www.nineplanets.org/deimos.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nineplanets.org/callisto.html" TargetMode="External"/><Relationship Id="rId3" Type="http://schemas.openxmlformats.org/officeDocument/2006/relationships/hyperlink" Target="http://www.nineplanets.org/amalthea.html" TargetMode="External"/><Relationship Id="rId7" Type="http://schemas.openxmlformats.org/officeDocument/2006/relationships/hyperlink" Target="http://www.nineplanets.org/ganymede.html" TargetMode="External"/><Relationship Id="rId2" Type="http://schemas.openxmlformats.org/officeDocument/2006/relationships/hyperlink" Target="http://www.nineplanets.org/jupiter.html" TargetMode="External"/><Relationship Id="rId1" Type="http://schemas.openxmlformats.org/officeDocument/2006/relationships/slideLayout" Target="../slideLayouts/slideLayout2.xml"/><Relationship Id="rId6" Type="http://schemas.openxmlformats.org/officeDocument/2006/relationships/hyperlink" Target="http://www.nineplanets.org/europa.html" TargetMode="External"/><Relationship Id="rId5" Type="http://schemas.openxmlformats.org/officeDocument/2006/relationships/hyperlink" Target="http://www.nineplanets.org/io.html" TargetMode="External"/><Relationship Id="rId10" Type="http://schemas.openxmlformats.org/officeDocument/2006/relationships/hyperlink" Target="http://www.nineplanets.org/1999j1.html" TargetMode="External"/><Relationship Id="rId4" Type="http://schemas.openxmlformats.org/officeDocument/2006/relationships/hyperlink" Target="http://www.nineplanets.org/satmoons.html" TargetMode="External"/><Relationship Id="rId9" Type="http://schemas.openxmlformats.org/officeDocument/2006/relationships/hyperlink" Target="http://www.nineplanets.org/jupouter.html"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nineplanets.org/enceladus.html" TargetMode="External"/><Relationship Id="rId13" Type="http://schemas.openxmlformats.org/officeDocument/2006/relationships/hyperlink" Target="http://www.nineplanets.org/hyperion.html" TargetMode="External"/><Relationship Id="rId3" Type="http://schemas.openxmlformats.org/officeDocument/2006/relationships/hyperlink" Target="http://www.nineplanets.org/satmoons.html" TargetMode="External"/><Relationship Id="rId7" Type="http://schemas.openxmlformats.org/officeDocument/2006/relationships/hyperlink" Target="http://www.nineplanets.org/mimas.html" TargetMode="External"/><Relationship Id="rId12" Type="http://schemas.openxmlformats.org/officeDocument/2006/relationships/hyperlink" Target="http://www.nineplanets.org/titan.html" TargetMode="External"/><Relationship Id="rId2" Type="http://schemas.openxmlformats.org/officeDocument/2006/relationships/hyperlink" Target="http://www.nineplanets.org/saturn.html" TargetMode="External"/><Relationship Id="rId16" Type="http://schemas.openxmlformats.org/officeDocument/2006/relationships/hyperlink" Target="http://www.nineplanets.org/newsats.html" TargetMode="External"/><Relationship Id="rId1" Type="http://schemas.openxmlformats.org/officeDocument/2006/relationships/slideLayout" Target="../slideLayouts/slideLayout2.xml"/><Relationship Id="rId6" Type="http://schemas.openxmlformats.org/officeDocument/2006/relationships/hyperlink" Target="http://www.nineplanets.org/janus.html" TargetMode="External"/><Relationship Id="rId11" Type="http://schemas.openxmlformats.org/officeDocument/2006/relationships/hyperlink" Target="http://www.nineplanets.org/rhea.html" TargetMode="External"/><Relationship Id="rId5" Type="http://schemas.openxmlformats.org/officeDocument/2006/relationships/hyperlink" Target="http://www.nineplanets.org/epimetheus.html" TargetMode="External"/><Relationship Id="rId15" Type="http://schemas.openxmlformats.org/officeDocument/2006/relationships/hyperlink" Target="http://www.nineplanets.org/phoebe.html" TargetMode="External"/><Relationship Id="rId10" Type="http://schemas.openxmlformats.org/officeDocument/2006/relationships/hyperlink" Target="http://www.nineplanets.org/dione.html" TargetMode="External"/><Relationship Id="rId4" Type="http://schemas.openxmlformats.org/officeDocument/2006/relationships/hyperlink" Target="http://www.nineplanets.org/pandora.html" TargetMode="External"/><Relationship Id="rId9" Type="http://schemas.openxmlformats.org/officeDocument/2006/relationships/hyperlink" Target="http://www.nineplanets.org/tethys.html" TargetMode="External"/><Relationship Id="rId14" Type="http://schemas.openxmlformats.org/officeDocument/2006/relationships/hyperlink" Target="http://www.nineplanets.org/iapetus.html"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8" Type="http://schemas.openxmlformats.org/officeDocument/2006/relationships/hyperlink" Target="http://www.nineplanets.org/oberon.html" TargetMode="External"/><Relationship Id="rId3" Type="http://schemas.openxmlformats.org/officeDocument/2006/relationships/hyperlink" Target="http://www.nineplanets.org/uramoons.html" TargetMode="External"/><Relationship Id="rId7" Type="http://schemas.openxmlformats.org/officeDocument/2006/relationships/hyperlink" Target="http://www.nineplanets.org/titania.html" TargetMode="External"/><Relationship Id="rId2" Type="http://schemas.openxmlformats.org/officeDocument/2006/relationships/hyperlink" Target="http://www.nineplanets.org/uranus.html" TargetMode="External"/><Relationship Id="rId1" Type="http://schemas.openxmlformats.org/officeDocument/2006/relationships/slideLayout" Target="../slideLayouts/slideLayout2.xml"/><Relationship Id="rId6" Type="http://schemas.openxmlformats.org/officeDocument/2006/relationships/hyperlink" Target="http://www.nineplanets.org/umbriel.html" TargetMode="External"/><Relationship Id="rId5" Type="http://schemas.openxmlformats.org/officeDocument/2006/relationships/hyperlink" Target="http://www.nineplanets.org/ariel.html" TargetMode="External"/><Relationship Id="rId10" Type="http://schemas.openxmlformats.org/officeDocument/2006/relationships/hyperlink" Target="http://www.nineplanets.org/tethys.html" TargetMode="External"/><Relationship Id="rId4" Type="http://schemas.openxmlformats.org/officeDocument/2006/relationships/hyperlink" Target="http://www.nineplanets.org/miranda.html" TargetMode="External"/><Relationship Id="rId9" Type="http://schemas.openxmlformats.org/officeDocument/2006/relationships/hyperlink" Target="http://www.nineplanets.org/uranew.html"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8" Type="http://schemas.openxmlformats.org/officeDocument/2006/relationships/hyperlink" Target="http://www.nineplanets.org/pluto.html#new" TargetMode="External"/><Relationship Id="rId3" Type="http://schemas.openxmlformats.org/officeDocument/2006/relationships/hyperlink" Target="http://www.nineplanets.org/nepmoons.html#naiad" TargetMode="External"/><Relationship Id="rId7" Type="http://schemas.openxmlformats.org/officeDocument/2006/relationships/hyperlink" Target="http://www.nineplanets.org/nereid.html" TargetMode="External"/><Relationship Id="rId2" Type="http://schemas.openxmlformats.org/officeDocument/2006/relationships/hyperlink" Target="http://www.nineplanets.org/neptune.html" TargetMode="External"/><Relationship Id="rId1" Type="http://schemas.openxmlformats.org/officeDocument/2006/relationships/slideLayout" Target="../slideLayouts/slideLayout2.xml"/><Relationship Id="rId6" Type="http://schemas.openxmlformats.org/officeDocument/2006/relationships/hyperlink" Target="http://www.nineplanets.org/triton.html" TargetMode="External"/><Relationship Id="rId5" Type="http://schemas.openxmlformats.org/officeDocument/2006/relationships/hyperlink" Target="http://www.nineplanets.org/proteus.html" TargetMode="External"/><Relationship Id="rId4" Type="http://schemas.openxmlformats.org/officeDocument/2006/relationships/hyperlink" Target="http://www.nineplanets.org/larissa.html"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nineplanets.org/pluto.html#charon" TargetMode="External"/><Relationship Id="rId2" Type="http://schemas.openxmlformats.org/officeDocument/2006/relationships/hyperlink" Target="http://www.nineplanets.org/pluto.html" TargetMode="External"/><Relationship Id="rId1" Type="http://schemas.openxmlformats.org/officeDocument/2006/relationships/slideLayout" Target="../slideLayouts/slideLayout2.xml"/><Relationship Id="rId4" Type="http://schemas.openxmlformats.org/officeDocument/2006/relationships/hyperlink" Target="http://www.nineplanets.org/pluto.html#new"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4.xml"/><Relationship Id="rId1" Type="http://schemas.openxmlformats.org/officeDocument/2006/relationships/audio" Target="../media/audio3.wav"/><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audio" Target="../media/audio4.wav"/><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spTree>
  </p:cSld>
  <p:clrMapOvr>
    <a:masterClrMapping/>
  </p:clrMapOvr>
  <p:transition advTm="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0" y="533400"/>
            <a:ext cx="8686800" cy="914400"/>
          </a:xfrm>
          <a:prstGeom prst="rect">
            <a:avLst/>
          </a:prstGeom>
          <a:noFill/>
          <a:ln w="12700">
            <a:noFill/>
            <a:miter lim="800000"/>
            <a:headEnd type="none" w="sm" len="sm"/>
            <a:tailEnd type="none" w="sm" len="sm"/>
          </a:ln>
          <a:effectLst/>
        </p:spPr>
        <p:txBody>
          <a:bodyPr>
            <a:spAutoFit/>
          </a:bodyPr>
          <a:lstStyle/>
          <a:p>
            <a:pPr algn="r">
              <a:spcBef>
                <a:spcPct val="50000"/>
              </a:spcBef>
              <a:defRPr/>
            </a:pPr>
            <a:r>
              <a:rPr lang="en-US" sz="5400" b="1" i="1" dirty="0">
                <a:solidFill>
                  <a:srgbClr val="FFFF99"/>
                </a:solidFill>
                <a:effectLst>
                  <a:outerShdw blurRad="38100" dist="38100" dir="2700000" algn="tl">
                    <a:srgbClr val="000000"/>
                  </a:outerShdw>
                </a:effectLst>
                <a:latin typeface="Bermuda Solid" pitchFamily="2" charset="0"/>
              </a:rPr>
              <a:t>Many</a:t>
            </a:r>
          </a:p>
        </p:txBody>
      </p:sp>
      <p:sp>
        <p:nvSpPr>
          <p:cNvPr id="3075" name="Rectangle 3"/>
          <p:cNvSpPr>
            <a:spLocks noGrp="1" noChangeArrowheads="1"/>
          </p:cNvSpPr>
          <p:nvPr>
            <p:ph type="ctrTitle"/>
          </p:nvPr>
        </p:nvSpPr>
        <p:spPr>
          <a:xfrm>
            <a:off x="4735513" y="1752600"/>
            <a:ext cx="2587625" cy="1201738"/>
          </a:xfrm>
        </p:spPr>
        <p:txBody>
          <a:bodyPr wrap="none" lIns="92075" tIns="46038" rIns="92075" bIns="46038" anchor="ctr" anchorCtr="0">
            <a:spAutoFit/>
          </a:bodyPr>
          <a:lstStyle/>
          <a:p>
            <a:pPr eaLnBrk="1" hangingPunct="1">
              <a:defRPr/>
            </a:pPr>
            <a:r>
              <a:rPr lang="en-US" sz="7200" b="1" i="1" dirty="0" smtClean="0">
                <a:solidFill>
                  <a:srgbClr val="FFFF99"/>
                </a:solidFill>
                <a:latin typeface="Bermuda Solid" pitchFamily="2" charset="0"/>
              </a:rPr>
              <a:t>MOONS</a:t>
            </a:r>
            <a:endParaRPr lang="en-US" i="1" dirty="0" smtClean="0">
              <a:solidFill>
                <a:srgbClr val="FFFF99"/>
              </a:solidFill>
              <a:latin typeface="Bermuda Solid" pitchFamily="2" charset="0"/>
            </a:endParaRPr>
          </a:p>
        </p:txBody>
      </p:sp>
      <p:sp>
        <p:nvSpPr>
          <p:cNvPr id="3076" name="Rectangle 4"/>
          <p:cNvSpPr>
            <a:spLocks noGrp="1" noChangeArrowheads="1"/>
          </p:cNvSpPr>
          <p:nvPr>
            <p:ph type="subTitle" idx="1"/>
          </p:nvPr>
        </p:nvSpPr>
        <p:spPr>
          <a:xfrm>
            <a:off x="457200" y="5103813"/>
            <a:ext cx="8458200" cy="1752600"/>
          </a:xfrm>
        </p:spPr>
        <p:txBody>
          <a:bodyPr lIns="92075" tIns="46038" rIns="92075" bIns="46038"/>
          <a:lstStyle/>
          <a:p>
            <a:pPr marL="342900" indent="-342900" eaLnBrk="1" hangingPunct="1">
              <a:defRPr/>
            </a:pPr>
            <a:r>
              <a:rPr lang="en-US" sz="2800" dirty="0" smtClean="0">
                <a:solidFill>
                  <a:schemeClr val="bg1"/>
                </a:solidFill>
              </a:rPr>
              <a:t>Presented to</a:t>
            </a:r>
          </a:p>
          <a:p>
            <a:pPr marL="342900" indent="-342900" eaLnBrk="1" hangingPunct="1">
              <a:defRPr/>
            </a:pPr>
            <a:r>
              <a:rPr lang="en-US" sz="2800" dirty="0" smtClean="0">
                <a:solidFill>
                  <a:schemeClr val="bg1"/>
                </a:solidFill>
              </a:rPr>
              <a:t>Garden Stars </a:t>
            </a:r>
            <a:r>
              <a:rPr lang="en-US" sz="2800" i="1" dirty="0" smtClean="0">
                <a:solidFill>
                  <a:schemeClr val="bg1"/>
                </a:solidFill>
              </a:rPr>
              <a:t>at </a:t>
            </a:r>
            <a:r>
              <a:rPr lang="en-US" sz="2800" dirty="0" smtClean="0">
                <a:solidFill>
                  <a:schemeClr val="bg1"/>
                </a:solidFill>
              </a:rPr>
              <a:t>Norfolk Botanical Garden</a:t>
            </a:r>
          </a:p>
          <a:p>
            <a:pPr marL="342900" indent="-342900" eaLnBrk="1" hangingPunct="1">
              <a:defRPr/>
            </a:pPr>
            <a:r>
              <a:rPr lang="en-US" sz="2800" dirty="0" smtClean="0">
                <a:solidFill>
                  <a:schemeClr val="bg1"/>
                </a:solidFill>
              </a:rPr>
              <a:t>April 28, 2007</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additive="base">
                                        <p:cTn id="7" dur="2000" fill="hold"/>
                                        <p:tgtEl>
                                          <p:spTgt spid="3077"/>
                                        </p:tgtEl>
                                        <p:attrNameLst>
                                          <p:attrName>ppt_x</p:attrName>
                                        </p:attrNameLst>
                                      </p:cBhvr>
                                      <p:tavLst>
                                        <p:tav tm="0">
                                          <p:val>
                                            <p:strVal val="1+#ppt_w/2"/>
                                          </p:val>
                                        </p:tav>
                                        <p:tav tm="100000">
                                          <p:val>
                                            <p:strVal val="#ppt_x"/>
                                          </p:val>
                                        </p:tav>
                                      </p:tavLst>
                                    </p:anim>
                                    <p:anim calcmode="lin" valueType="num">
                                      <p:cBhvr additive="base">
                                        <p:cTn id="8" dur="2000" fill="hold"/>
                                        <p:tgtEl>
                                          <p:spTgt spid="3077"/>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3075"/>
                                        </p:tgtEl>
                                        <p:attrNameLst>
                                          <p:attrName>style.visibility</p:attrName>
                                        </p:attrNameLst>
                                      </p:cBhvr>
                                      <p:to>
                                        <p:strVal val="visible"/>
                                      </p:to>
                                    </p:set>
                                    <p:anim calcmode="lin" valueType="num">
                                      <p:cBhvr additive="base">
                                        <p:cTn id="12" dur="500" fill="hold"/>
                                        <p:tgtEl>
                                          <p:spTgt spid="3075"/>
                                        </p:tgtEl>
                                        <p:attrNameLst>
                                          <p:attrName>ppt_x</p:attrName>
                                        </p:attrNameLst>
                                      </p:cBhvr>
                                      <p:tavLst>
                                        <p:tav tm="0">
                                          <p:val>
                                            <p:strVal val="0-#ppt_w/2"/>
                                          </p:val>
                                        </p:tav>
                                        <p:tav tm="100000">
                                          <p:val>
                                            <p:strVal val="#ppt_x"/>
                                          </p:val>
                                        </p:tav>
                                      </p:tavLst>
                                    </p:anim>
                                    <p:anim calcmode="lin" valueType="num">
                                      <p:cBhvr additive="base">
                                        <p:cTn id="13" dur="500" fill="hold"/>
                                        <p:tgtEl>
                                          <p:spTgt spid="3075"/>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3" presetClass="entr" presetSubtype="10" fill="hold" grpId="0" nodeType="afterEffect">
                                  <p:stCondLst>
                                    <p:cond delay="0"/>
                                  </p:stCondLst>
                                  <p:iterate type="lt">
                                    <p:tmPct val="0"/>
                                  </p:iterate>
                                  <p:childTnLst>
                                    <p:set>
                                      <p:cBhvr>
                                        <p:cTn id="16" dur="1" fill="hold">
                                          <p:stCondLst>
                                            <p:cond delay="0"/>
                                          </p:stCondLst>
                                        </p:cTn>
                                        <p:tgtEl>
                                          <p:spTgt spid="3076">
                                            <p:txEl>
                                              <p:pRg st="0" end="0"/>
                                            </p:txEl>
                                          </p:spTgt>
                                        </p:tgtEl>
                                        <p:attrNameLst>
                                          <p:attrName>style.visibility</p:attrName>
                                        </p:attrNameLst>
                                      </p:cBhvr>
                                      <p:to>
                                        <p:strVal val="visible"/>
                                      </p:to>
                                    </p:set>
                                    <p:animEffect transition="in" filter="blinds(horizontal)">
                                      <p:cBhvr>
                                        <p:cTn id="17" dur="500"/>
                                        <p:tgtEl>
                                          <p:spTgt spid="3076">
                                            <p:txEl>
                                              <p:pRg st="0" end="0"/>
                                            </p:txEl>
                                          </p:spTgt>
                                        </p:tgtEl>
                                      </p:cBhvr>
                                    </p:animEffect>
                                  </p:childTnLst>
                                </p:cTn>
                              </p:par>
                            </p:childTnLst>
                          </p:cTn>
                        </p:par>
                        <p:par>
                          <p:cTn id="18" fill="hold">
                            <p:stCondLst>
                              <p:cond delay="3000"/>
                            </p:stCondLst>
                            <p:childTnLst>
                              <p:par>
                                <p:cTn id="19" presetID="3" presetClass="entr" presetSubtype="10" fill="hold" grpId="0" nodeType="afterEffect">
                                  <p:stCondLst>
                                    <p:cond delay="0"/>
                                  </p:stCondLst>
                                  <p:iterate type="lt">
                                    <p:tmPct val="0"/>
                                  </p:iterate>
                                  <p:childTnLst>
                                    <p:set>
                                      <p:cBhvr>
                                        <p:cTn id="20"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1" dur="500"/>
                                        <p:tgtEl>
                                          <p:spTgt spid="3076">
                                            <p:txEl>
                                              <p:pRg st="1" end="1"/>
                                            </p:txEl>
                                          </p:spTgt>
                                        </p:tgtEl>
                                      </p:cBhvr>
                                    </p:animEffect>
                                  </p:childTnLst>
                                </p:cTn>
                              </p:par>
                            </p:childTnLst>
                          </p:cTn>
                        </p:par>
                        <p:par>
                          <p:cTn id="22" fill="hold">
                            <p:stCondLst>
                              <p:cond delay="3500"/>
                            </p:stCondLst>
                            <p:childTnLst>
                              <p:par>
                                <p:cTn id="23" presetID="3" presetClass="entr" presetSubtype="10" fill="hold" grpId="0" nodeType="afterEffect">
                                  <p:stCondLst>
                                    <p:cond delay="0"/>
                                  </p:stCondLst>
                                  <p:iterate type="lt">
                                    <p:tmPct val="0"/>
                                  </p:iterate>
                                  <p:childTnLst>
                                    <p:set>
                                      <p:cBhvr>
                                        <p:cTn id="24"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5" dur="500"/>
                                        <p:tgtEl>
                                          <p:spTgt spid="307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5" presetClass="emph" presetSubtype="0" fill="hold" grpId="1" nodeType="clickEffect">
                                  <p:stCondLst>
                                    <p:cond delay="0"/>
                                  </p:stCondLst>
                                  <p:iterate type="lt">
                                    <p:tmPct val="0"/>
                                  </p:iterate>
                                  <p:childTnLst>
                                    <p:anim calcmode="discrete" valueType="str">
                                      <p:cBhvr>
                                        <p:cTn id="29" dur="1000" fill="hold"/>
                                        <p:tgtEl>
                                          <p:spTgt spid="3076">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par>
                    <p:cTn id="30" fill="hold">
                      <p:stCondLst>
                        <p:cond delay="indefinite"/>
                      </p:stCondLst>
                      <p:childTnLst>
                        <p:par>
                          <p:cTn id="31" fill="hold">
                            <p:stCondLst>
                              <p:cond delay="0"/>
                            </p:stCondLst>
                            <p:childTnLst>
                              <p:par>
                                <p:cTn id="32" presetID="35" presetClass="emph" presetSubtype="0" fill="hold" grpId="1" nodeType="clickEffect">
                                  <p:stCondLst>
                                    <p:cond delay="0"/>
                                  </p:stCondLst>
                                  <p:iterate type="lt">
                                    <p:tmPct val="0"/>
                                  </p:iterate>
                                  <p:childTnLst>
                                    <p:anim calcmode="discrete" valueType="str">
                                      <p:cBhvr>
                                        <p:cTn id="33" dur="1000" fill="hold"/>
                                        <p:tgtEl>
                                          <p:spTgt spid="3076">
                                            <p:txEl>
                                              <p:pRg st="1" end="1"/>
                                            </p:txEl>
                                          </p:spTgt>
                                        </p:tgtEl>
                                        <p:attrNameLst>
                                          <p:attrName>style.visibility</p:attrName>
                                        </p:attrNameLst>
                                      </p:cBhvr>
                                      <p:tavLst>
                                        <p:tav tm="0">
                                          <p:val>
                                            <p:strVal val="hidden"/>
                                          </p:val>
                                        </p:tav>
                                        <p:tav tm="50000">
                                          <p:val>
                                            <p:strVal val="visible"/>
                                          </p:val>
                                        </p:tav>
                                      </p:tavLst>
                                    </p:anim>
                                  </p:childTnLst>
                                </p:cTn>
                              </p:par>
                            </p:childTnLst>
                          </p:cTn>
                        </p:par>
                      </p:childTnLst>
                    </p:cTn>
                  </p:par>
                  <p:par>
                    <p:cTn id="34" fill="hold">
                      <p:stCondLst>
                        <p:cond delay="indefinite"/>
                      </p:stCondLst>
                      <p:childTnLst>
                        <p:par>
                          <p:cTn id="35" fill="hold">
                            <p:stCondLst>
                              <p:cond delay="0"/>
                            </p:stCondLst>
                            <p:childTnLst>
                              <p:par>
                                <p:cTn id="36" presetID="35" presetClass="emph" presetSubtype="0" fill="hold" grpId="1" nodeType="clickEffect">
                                  <p:stCondLst>
                                    <p:cond delay="0"/>
                                  </p:stCondLst>
                                  <p:iterate type="lt">
                                    <p:tmPct val="0"/>
                                  </p:iterate>
                                  <p:childTnLst>
                                    <p:anim calcmode="discrete" valueType="str">
                                      <p:cBhvr>
                                        <p:cTn id="37" dur="1000" fill="hold"/>
                                        <p:tgtEl>
                                          <p:spTgt spid="3076">
                                            <p:txEl>
                                              <p:pRg st="2" end="2"/>
                                            </p:txEl>
                                          </p:spTgt>
                                        </p:tgtEl>
                                        <p:attrNameLst>
                                          <p:attrName>style.visibility</p:attrName>
                                        </p:attrNameLst>
                                      </p:cBhvr>
                                      <p:tavLst>
                                        <p:tav tm="0">
                                          <p:val>
                                            <p:strVal val="hidden"/>
                                          </p:val>
                                        </p:tav>
                                        <p:tav tm="50000">
                                          <p:val>
                                            <p:strVal val="visible"/>
                                          </p:val>
                                        </p:tav>
                                      </p:tavLst>
                                    </p:anim>
                                  </p:childTnLst>
                                </p:cTn>
                              </p:par>
                            </p:childTnLst>
                          </p:cTn>
                        </p:par>
                      </p:childTnLst>
                    </p:cTn>
                  </p:par>
                  <p:par>
                    <p:cTn id="38" fill="hold">
                      <p:stCondLst>
                        <p:cond delay="indefinite"/>
                      </p:stCondLst>
                      <p:childTnLst>
                        <p:par>
                          <p:cTn id="39" fill="hold">
                            <p:stCondLst>
                              <p:cond delay="0"/>
                            </p:stCondLst>
                            <p:childTnLst>
                              <p:par>
                                <p:cTn id="40" presetID="20" presetClass="emph" presetSubtype="0" fill="hold" grpId="2" nodeType="clickEffect">
                                  <p:stCondLst>
                                    <p:cond delay="0"/>
                                  </p:stCondLst>
                                  <p:iterate type="lt">
                                    <p:tmPct val="10000"/>
                                  </p:iterate>
                                  <p:childTnLst>
                                    <p:set>
                                      <p:cBhvr override="childStyle">
                                        <p:cTn id="41" dur="250" autoRev="1" fill="hold"/>
                                        <p:tgtEl>
                                          <p:spTgt spid="3076">
                                            <p:txEl>
                                              <p:pRg st="0" end="0"/>
                                            </p:txEl>
                                          </p:spTgt>
                                        </p:tgtEl>
                                        <p:attrNameLst>
                                          <p:attrName>style.color</p:attrName>
                                        </p:attrNameLst>
                                      </p:cBhvr>
                                      <p:to>
                                        <p:clrVal>
                                          <a:schemeClr val="accent2"/>
                                        </p:clrVal>
                                      </p:to>
                                    </p:set>
                                    <p:set>
                                      <p:cBhvr>
                                        <p:cTn id="42" dur="250" autoRev="1" fill="hold"/>
                                        <p:tgtEl>
                                          <p:spTgt spid="3076">
                                            <p:txEl>
                                              <p:pRg st="0" end="0"/>
                                            </p:txEl>
                                          </p:spTgt>
                                        </p:tgtEl>
                                        <p:attrNameLst>
                                          <p:attrName>fillcolor</p:attrName>
                                        </p:attrNameLst>
                                      </p:cBhvr>
                                      <p:to>
                                        <p:clrVal>
                                          <a:schemeClr val="accent2"/>
                                        </p:clrVal>
                                      </p:to>
                                    </p:set>
                                    <p:set>
                                      <p:cBhvr>
                                        <p:cTn id="43" dur="250" autoRev="1" fill="hold"/>
                                        <p:tgtEl>
                                          <p:spTgt spid="3076">
                                            <p:txEl>
                                              <p:pRg st="0" end="0"/>
                                            </p:txEl>
                                          </p:spTgt>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0" presetClass="emph" presetSubtype="0" fill="hold" grpId="2" nodeType="clickEffect">
                                  <p:stCondLst>
                                    <p:cond delay="0"/>
                                  </p:stCondLst>
                                  <p:iterate type="lt">
                                    <p:tmPct val="10000"/>
                                  </p:iterate>
                                  <p:childTnLst>
                                    <p:set>
                                      <p:cBhvr override="childStyle">
                                        <p:cTn id="47" dur="250" autoRev="1" fill="hold"/>
                                        <p:tgtEl>
                                          <p:spTgt spid="3076">
                                            <p:txEl>
                                              <p:pRg st="1" end="1"/>
                                            </p:txEl>
                                          </p:spTgt>
                                        </p:tgtEl>
                                        <p:attrNameLst>
                                          <p:attrName>style.color</p:attrName>
                                        </p:attrNameLst>
                                      </p:cBhvr>
                                      <p:to>
                                        <p:clrVal>
                                          <a:schemeClr val="accent2"/>
                                        </p:clrVal>
                                      </p:to>
                                    </p:set>
                                    <p:set>
                                      <p:cBhvr>
                                        <p:cTn id="48" dur="250" autoRev="1" fill="hold"/>
                                        <p:tgtEl>
                                          <p:spTgt spid="3076">
                                            <p:txEl>
                                              <p:pRg st="1" end="1"/>
                                            </p:txEl>
                                          </p:spTgt>
                                        </p:tgtEl>
                                        <p:attrNameLst>
                                          <p:attrName>fillcolor</p:attrName>
                                        </p:attrNameLst>
                                      </p:cBhvr>
                                      <p:to>
                                        <p:clrVal>
                                          <a:schemeClr val="accent2"/>
                                        </p:clrVal>
                                      </p:to>
                                    </p:set>
                                    <p:set>
                                      <p:cBhvr>
                                        <p:cTn id="49" dur="250" autoRev="1" fill="hold"/>
                                        <p:tgtEl>
                                          <p:spTgt spid="3076">
                                            <p:txEl>
                                              <p:pRg st="1" end="1"/>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0" presetClass="emph" presetSubtype="0" fill="hold" grpId="2" nodeType="clickEffect">
                                  <p:stCondLst>
                                    <p:cond delay="0"/>
                                  </p:stCondLst>
                                  <p:iterate type="lt">
                                    <p:tmPct val="10000"/>
                                  </p:iterate>
                                  <p:childTnLst>
                                    <p:set>
                                      <p:cBhvr override="childStyle">
                                        <p:cTn id="53" dur="250" autoRev="1" fill="hold"/>
                                        <p:tgtEl>
                                          <p:spTgt spid="3076">
                                            <p:txEl>
                                              <p:pRg st="2" end="2"/>
                                            </p:txEl>
                                          </p:spTgt>
                                        </p:tgtEl>
                                        <p:attrNameLst>
                                          <p:attrName>style.color</p:attrName>
                                        </p:attrNameLst>
                                      </p:cBhvr>
                                      <p:to>
                                        <p:clrVal>
                                          <a:schemeClr val="accent2"/>
                                        </p:clrVal>
                                      </p:to>
                                    </p:set>
                                    <p:set>
                                      <p:cBhvr>
                                        <p:cTn id="54" dur="250" autoRev="1" fill="hold"/>
                                        <p:tgtEl>
                                          <p:spTgt spid="3076">
                                            <p:txEl>
                                              <p:pRg st="2" end="2"/>
                                            </p:txEl>
                                          </p:spTgt>
                                        </p:tgtEl>
                                        <p:attrNameLst>
                                          <p:attrName>fillcolor</p:attrName>
                                        </p:attrNameLst>
                                      </p:cBhvr>
                                      <p:to>
                                        <p:clrVal>
                                          <a:schemeClr val="accent2"/>
                                        </p:clrVal>
                                      </p:to>
                                    </p:set>
                                    <p:set>
                                      <p:cBhvr>
                                        <p:cTn id="55" dur="250" autoRev="1" fill="hold"/>
                                        <p:tgtEl>
                                          <p:spTgt spid="3076">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75" grpId="0"/>
      <p:bldP spid="3076" grpId="0" build="p"/>
      <p:bldP spid="3076" grpId="1" build="p"/>
      <p:bldP spid="3076" grpId="2"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ext Box 2"/>
          <p:cNvSpPr txBox="1">
            <a:spLocks noChangeArrowheads="1"/>
          </p:cNvSpPr>
          <p:nvPr/>
        </p:nvSpPr>
        <p:spPr bwMode="auto">
          <a:xfrm>
            <a:off x="0" y="533400"/>
            <a:ext cx="8686800" cy="914400"/>
          </a:xfrm>
          <a:prstGeom prst="rect">
            <a:avLst/>
          </a:prstGeom>
          <a:noFill/>
          <a:ln w="12700">
            <a:noFill/>
            <a:miter lim="800000"/>
            <a:headEnd type="none" w="sm" len="sm"/>
            <a:tailEnd type="none" w="sm" len="sm"/>
          </a:ln>
          <a:effectLst/>
        </p:spPr>
        <p:txBody>
          <a:bodyPr>
            <a:spAutoFit/>
          </a:bodyPr>
          <a:lstStyle/>
          <a:p>
            <a:pPr algn="r">
              <a:spcBef>
                <a:spcPct val="50000"/>
              </a:spcBef>
              <a:defRPr/>
            </a:pPr>
            <a:r>
              <a:rPr lang="en-US" sz="5400" b="1" i="1">
                <a:solidFill>
                  <a:srgbClr val="FFFF99"/>
                </a:solidFill>
                <a:effectLst>
                  <a:outerShdw blurRad="38100" dist="38100" dir="2700000" algn="tl">
                    <a:srgbClr val="000000"/>
                  </a:outerShdw>
                </a:effectLst>
                <a:latin typeface="Bermuda Solid" pitchFamily="2" charset="0"/>
              </a:rPr>
              <a:t>Many</a:t>
            </a:r>
          </a:p>
        </p:txBody>
      </p:sp>
      <p:sp>
        <p:nvSpPr>
          <p:cNvPr id="189443" name="Rectangle 3"/>
          <p:cNvSpPr>
            <a:spLocks noGrp="1" noChangeArrowheads="1"/>
          </p:cNvSpPr>
          <p:nvPr>
            <p:ph type="ctrTitle"/>
          </p:nvPr>
        </p:nvSpPr>
        <p:spPr>
          <a:xfrm>
            <a:off x="4419600" y="1752600"/>
            <a:ext cx="4491038" cy="1189038"/>
          </a:xfrm>
        </p:spPr>
        <p:txBody>
          <a:bodyPr lIns="92075" tIns="46038" rIns="92075" bIns="46038" anchor="ctr" anchorCtr="0">
            <a:spAutoFit/>
          </a:bodyPr>
          <a:lstStyle/>
          <a:p>
            <a:pPr eaLnBrk="1" hangingPunct="1">
              <a:defRPr/>
            </a:pPr>
            <a:r>
              <a:rPr lang="en-US" sz="7200" b="1" i="1" smtClean="0">
                <a:solidFill>
                  <a:srgbClr val="FFFF99"/>
                </a:solidFill>
                <a:latin typeface="Bermuda Solid" pitchFamily="2" charset="0"/>
              </a:rPr>
              <a:t>MOONS</a:t>
            </a:r>
            <a:endParaRPr lang="en-US" i="1" smtClean="0">
              <a:solidFill>
                <a:srgbClr val="FFFF99"/>
              </a:solidFill>
              <a:latin typeface="Bermuda Solid" pitchFamily="2" charset="0"/>
            </a:endParaRPr>
          </a:p>
        </p:txBody>
      </p:sp>
      <p:sp>
        <p:nvSpPr>
          <p:cNvPr id="189444" name="Rectangle 4"/>
          <p:cNvSpPr>
            <a:spLocks noGrp="1" noChangeArrowheads="1"/>
          </p:cNvSpPr>
          <p:nvPr>
            <p:ph type="subTitle" idx="1"/>
          </p:nvPr>
        </p:nvSpPr>
        <p:spPr>
          <a:xfrm>
            <a:off x="457200" y="5103813"/>
            <a:ext cx="8458200" cy="1752600"/>
          </a:xfrm>
        </p:spPr>
        <p:txBody>
          <a:bodyPr lIns="92075" tIns="46038" rIns="92075" bIns="46038"/>
          <a:lstStyle/>
          <a:p>
            <a:pPr marL="342900" indent="-342900" eaLnBrk="1" hangingPunct="1">
              <a:defRPr/>
            </a:pPr>
            <a:r>
              <a:rPr lang="en-US" sz="2800" dirty="0" smtClean="0">
                <a:solidFill>
                  <a:srgbClr val="FFFF00"/>
                </a:solidFill>
              </a:rPr>
              <a:t>Presented to</a:t>
            </a:r>
          </a:p>
          <a:p>
            <a:pPr marL="342900" indent="-342900" eaLnBrk="1" hangingPunct="1">
              <a:defRPr/>
            </a:pPr>
            <a:r>
              <a:rPr lang="en-US" sz="2800" dirty="0" smtClean="0">
                <a:solidFill>
                  <a:srgbClr val="FFFF00"/>
                </a:solidFill>
              </a:rPr>
              <a:t>Garden Stars </a:t>
            </a:r>
            <a:r>
              <a:rPr lang="en-US" sz="2800" i="1" dirty="0" smtClean="0">
                <a:solidFill>
                  <a:srgbClr val="FFFF00"/>
                </a:solidFill>
              </a:rPr>
              <a:t>at </a:t>
            </a:r>
            <a:r>
              <a:rPr lang="en-US" sz="2800" dirty="0" smtClean="0">
                <a:solidFill>
                  <a:srgbClr val="FFFF00"/>
                </a:solidFill>
              </a:rPr>
              <a:t>Norfolk Botanical Garden</a:t>
            </a:r>
          </a:p>
          <a:p>
            <a:pPr marL="342900" indent="-342900" eaLnBrk="1" hangingPunct="1">
              <a:defRPr/>
            </a:pPr>
            <a:r>
              <a:rPr lang="en-US" sz="2800" dirty="0" smtClean="0">
                <a:solidFill>
                  <a:srgbClr val="FFFF00"/>
                </a:solidFill>
              </a:rPr>
              <a:t>April 28, 2007</a:t>
            </a:r>
          </a:p>
        </p:txBody>
      </p:sp>
      <p:pic>
        <p:nvPicPr>
          <p:cNvPr id="20485" name="Picture 2" descr="moon_300Ds_shamilton"/>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76200" y="152400"/>
            <a:ext cx="5191125" cy="523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000" smtClean="0">
                <a:solidFill>
                  <a:srgbClr val="FF0000"/>
                </a:solidFill>
              </a:rPr>
              <a:t>The Back Bay Amateur Astronomers</a:t>
            </a:r>
            <a:r>
              <a:rPr lang="en-US" sz="4000" smtClean="0"/>
              <a:t> </a:t>
            </a:r>
          </a:p>
        </p:txBody>
      </p:sp>
      <p:sp>
        <p:nvSpPr>
          <p:cNvPr id="51203" name="Rectangle 3"/>
          <p:cNvSpPr>
            <a:spLocks noGrp="1" noChangeArrowheads="1"/>
          </p:cNvSpPr>
          <p:nvPr>
            <p:ph type="body" sz="half" idx="1"/>
          </p:nvPr>
        </p:nvSpPr>
        <p:spPr>
          <a:xfrm>
            <a:off x="914400" y="4114800"/>
            <a:ext cx="4800600" cy="2209800"/>
          </a:xfrm>
        </p:spPr>
        <p:txBody>
          <a:bodyPr/>
          <a:lstStyle/>
          <a:p>
            <a:pPr eaLnBrk="1" hangingPunct="1">
              <a:buFont typeface="Wingdings" pitchFamily="2" charset="2"/>
              <a:buNone/>
              <a:defRPr/>
            </a:pPr>
            <a:r>
              <a:rPr lang="en-US" sz="2800" smtClean="0"/>
              <a:t>	The Back Bay Amateur Astronomers </a:t>
            </a:r>
            <a:br>
              <a:rPr lang="en-US" sz="2800" smtClean="0"/>
            </a:br>
            <a:r>
              <a:rPr lang="en-US" sz="2800" smtClean="0"/>
              <a:t>PO Box 9877 </a:t>
            </a:r>
          </a:p>
          <a:p>
            <a:pPr eaLnBrk="1" hangingPunct="1">
              <a:buFont typeface="Wingdings" pitchFamily="2" charset="2"/>
              <a:buNone/>
              <a:defRPr/>
            </a:pPr>
            <a:r>
              <a:rPr lang="en-US" sz="2800" smtClean="0"/>
              <a:t>	Virginia Beach, VA 23450</a:t>
            </a:r>
          </a:p>
        </p:txBody>
      </p:sp>
      <p:pic>
        <p:nvPicPr>
          <p:cNvPr id="51204" name="Picture 4" descr="BBAAlogocolor1"/>
          <p:cNvPicPr>
            <a:picLocks noChangeAspect="1" noChangeArrowheads="1"/>
          </p:cNvPicPr>
          <p:nvPr>
            <p:ph sz="half" idx="2"/>
          </p:nvPr>
        </p:nvPicPr>
        <p:blipFill>
          <a:blip r:embed="rId3">
            <a:clrChange>
              <a:clrFrom>
                <a:srgbClr val="000000"/>
              </a:clrFrom>
              <a:clrTo>
                <a:srgbClr val="000000">
                  <a:alpha val="0"/>
                </a:srgbClr>
              </a:clrTo>
            </a:clrChange>
          </a:blip>
          <a:srcRect/>
          <a:stretch>
            <a:fillRect/>
          </a:stretch>
        </p:blipFill>
        <p:spPr>
          <a:xfrm>
            <a:off x="5638800" y="1524000"/>
            <a:ext cx="3395663" cy="3262313"/>
          </a:xfrm>
          <a:noFill/>
        </p:spPr>
      </p:pic>
      <p:sp>
        <p:nvSpPr>
          <p:cNvPr id="21509" name="Text Box 5"/>
          <p:cNvSpPr txBox="1">
            <a:spLocks noChangeArrowheads="1"/>
          </p:cNvSpPr>
          <p:nvPr/>
        </p:nvSpPr>
        <p:spPr bwMode="auto">
          <a:xfrm>
            <a:off x="381000" y="1676400"/>
            <a:ext cx="3962400" cy="1373188"/>
          </a:xfrm>
          <a:prstGeom prst="rect">
            <a:avLst/>
          </a:prstGeom>
          <a:noFill/>
          <a:ln w="9525">
            <a:noFill/>
            <a:miter lim="800000"/>
            <a:headEnd/>
            <a:tailEnd/>
          </a:ln>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51204"/>
                                        </p:tgtEl>
                                        <p:attrNameLst>
                                          <p:attrName>style.visibility</p:attrName>
                                        </p:attrNameLst>
                                      </p:cBhvr>
                                      <p:to>
                                        <p:strVal val="visible"/>
                                      </p:to>
                                    </p:set>
                                    <p:anim calcmode="lin" valueType="num">
                                      <p:cBhvr additive="base">
                                        <p:cTn id="7" dur="500" fill="hold"/>
                                        <p:tgtEl>
                                          <p:spTgt spid="51204"/>
                                        </p:tgtEl>
                                        <p:attrNameLst>
                                          <p:attrName>ppt_x</p:attrName>
                                        </p:attrNameLst>
                                      </p:cBhvr>
                                      <p:tavLst>
                                        <p:tav tm="0">
                                          <p:val>
                                            <p:strVal val="0-#ppt_w/2"/>
                                          </p:val>
                                        </p:tav>
                                        <p:tav tm="100000">
                                          <p:val>
                                            <p:strVal val="#ppt_x"/>
                                          </p:val>
                                        </p:tav>
                                      </p:tavLst>
                                    </p:anim>
                                    <p:anim calcmode="lin" valueType="num">
                                      <p:cBhvr additive="base">
                                        <p:cTn id="8" dur="500" fill="hold"/>
                                        <p:tgtEl>
                                          <p:spTgt spid="51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algn="l">
              <a:defRPr/>
            </a:pPr>
            <a:r>
              <a:rPr lang="en-US"/>
              <a:t>Your “Solar System Ambassador”</a:t>
            </a:r>
          </a:p>
        </p:txBody>
      </p:sp>
      <p:sp>
        <p:nvSpPr>
          <p:cNvPr id="151555" name="Rectangle 3"/>
          <p:cNvSpPr>
            <a:spLocks noGrp="1" noChangeArrowheads="1"/>
          </p:cNvSpPr>
          <p:nvPr>
            <p:ph type="body" sz="half" idx="1"/>
          </p:nvPr>
        </p:nvSpPr>
        <p:spPr/>
        <p:txBody>
          <a:bodyPr/>
          <a:lstStyle/>
          <a:p>
            <a:pPr>
              <a:buFont typeface="Wingdings" pitchFamily="2" charset="2"/>
              <a:buNone/>
              <a:defRPr/>
            </a:pPr>
            <a:r>
              <a:rPr lang="en-US" sz="2800"/>
              <a:t>George Reynolds</a:t>
            </a:r>
          </a:p>
        </p:txBody>
      </p:sp>
      <p:pic>
        <p:nvPicPr>
          <p:cNvPr id="22532" name="Picture 4" descr="George"/>
          <p:cNvPicPr>
            <a:picLocks noChangeAspect="1" noChangeArrowheads="1"/>
          </p:cNvPicPr>
          <p:nvPr/>
        </p:nvPicPr>
        <p:blipFill>
          <a:blip r:embed="rId4"/>
          <a:srcRect/>
          <a:stretch>
            <a:fillRect/>
          </a:stretch>
        </p:blipFill>
        <p:spPr bwMode="auto">
          <a:xfrm>
            <a:off x="457200" y="2209800"/>
            <a:ext cx="3621088" cy="4495800"/>
          </a:xfrm>
          <a:prstGeom prst="rect">
            <a:avLst/>
          </a:prstGeom>
          <a:noFill/>
          <a:ln w="9525">
            <a:noFill/>
            <a:miter lim="800000"/>
            <a:headEnd/>
            <a:tailEnd/>
          </a:ln>
        </p:spPr>
      </p:pic>
      <p:pic>
        <p:nvPicPr>
          <p:cNvPr id="22533" name="Picture 5"/>
          <p:cNvPicPr>
            <a:picLocks noChangeAspect="1" noChangeArrowheads="1"/>
          </p:cNvPicPr>
          <p:nvPr>
            <p:ph sz="half" idx="2"/>
          </p:nvPr>
        </p:nvPicPr>
        <p:blipFill>
          <a:blip r:embed="rId5">
            <a:clrChange>
              <a:clrFrom>
                <a:srgbClr val="FFFFFF"/>
              </a:clrFrom>
              <a:clrTo>
                <a:srgbClr val="FFFFFF">
                  <a:alpha val="0"/>
                </a:srgbClr>
              </a:clrTo>
            </a:clrChange>
          </a:blip>
          <a:srcRect/>
          <a:stretch>
            <a:fillRect/>
          </a:stretch>
        </p:blipFill>
        <p:spPr>
          <a:xfrm>
            <a:off x="4343400" y="2057400"/>
            <a:ext cx="4495800" cy="4495800"/>
          </a:xfrm>
          <a:noFill/>
        </p:spPr>
      </p:pic>
      <p:pic>
        <p:nvPicPr>
          <p:cNvPr id="151558" name="Picture 6">
            <a:hlinkClick r:id="" action="ppaction://media"/>
          </p:cNvPr>
          <p:cNvPicPr>
            <a:picLocks noRot="1" noChangeAspect="1" noChangeArrowheads="1"/>
          </p:cNvPicPr>
          <p:nvPr>
            <a:wavAudioFile r:embed="rId1" name="wile.wav"/>
          </p:nvPr>
        </p:nvPicPr>
        <p:blipFill>
          <a:blip r:embed="rId6"/>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15155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155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2" descr="BBAAlogocolor1"/>
          <p:cNvPicPr>
            <a:picLocks noChangeAspect="1" noChangeArrowheads="1"/>
          </p:cNvPicPr>
          <p:nvPr>
            <p:ph sz="half" idx="2"/>
          </p:nvPr>
        </p:nvPicPr>
        <p:blipFill>
          <a:blip r:embed="rId3">
            <a:clrChange>
              <a:clrFrom>
                <a:srgbClr val="000000"/>
              </a:clrFrom>
              <a:clrTo>
                <a:srgbClr val="000000">
                  <a:alpha val="0"/>
                </a:srgbClr>
              </a:clrTo>
            </a:clrChange>
          </a:blip>
          <a:srcRect/>
          <a:stretch>
            <a:fillRect/>
          </a:stretch>
        </p:blipFill>
        <p:spPr>
          <a:xfrm>
            <a:off x="4970463" y="2233613"/>
            <a:ext cx="3394075" cy="3262312"/>
          </a:xfrm>
          <a:noFill/>
        </p:spPr>
      </p:pic>
      <p:sp>
        <p:nvSpPr>
          <p:cNvPr id="23555" name="Text Box 3"/>
          <p:cNvSpPr txBox="1">
            <a:spLocks noChangeArrowheads="1"/>
          </p:cNvSpPr>
          <p:nvPr/>
        </p:nvSpPr>
        <p:spPr bwMode="auto">
          <a:xfrm>
            <a:off x="228600" y="3429000"/>
            <a:ext cx="5257800" cy="533400"/>
          </a:xfrm>
          <a:prstGeom prst="rect">
            <a:avLst/>
          </a:prstGeom>
          <a:noFill/>
          <a:ln w="9525">
            <a:noFill/>
            <a:miter lim="800000"/>
            <a:headEnd/>
            <a:tailEnd/>
          </a:ln>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defRPr/>
            </a:pPr>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3" name="Text Box 7"/>
          <p:cNvSpPr txBox="1">
            <a:spLocks noChangeArrowheads="1"/>
          </p:cNvSpPr>
          <p:nvPr/>
        </p:nvSpPr>
        <p:spPr bwMode="auto">
          <a:xfrm>
            <a:off x="914400" y="5334000"/>
            <a:ext cx="3657600" cy="519113"/>
          </a:xfrm>
          <a:prstGeom prst="rect">
            <a:avLst/>
          </a:prstGeom>
          <a:noFill/>
          <a:ln w="9525">
            <a:noFill/>
            <a:miter lim="800000"/>
            <a:headEnd/>
            <a:tailEnd/>
          </a:ln>
        </p:spPr>
        <p:txBody>
          <a:bodyPr>
            <a:spAutoFit/>
          </a:bodyPr>
          <a:lstStyle/>
          <a:p>
            <a:pPr algn="ctr" eaLnBrk="1" hangingPunct="1">
              <a:spcBef>
                <a:spcPct val="20000"/>
              </a:spcBef>
            </a:pPr>
            <a:r>
              <a:rPr lang="en-US" sz="2800">
                <a:latin typeface="Arial" charset="0"/>
              </a:rPr>
              <a:t>Dr. Bruce Bodner</a:t>
            </a:r>
            <a:endParaRPr lang="en-US" sz="1800">
              <a:latin typeface="Arial" charset="0"/>
            </a:endParaRPr>
          </a:p>
        </p:txBody>
      </p:sp>
      <p:sp>
        <p:nvSpPr>
          <p:cNvPr id="55304" name="Text Box 8"/>
          <p:cNvSpPr txBox="1">
            <a:spLocks noChangeArrowheads="1"/>
          </p:cNvSpPr>
          <p:nvPr/>
        </p:nvSpPr>
        <p:spPr bwMode="auto">
          <a:xfrm>
            <a:off x="1524000" y="4876800"/>
            <a:ext cx="2819400" cy="519113"/>
          </a:xfrm>
          <a:prstGeom prst="rect">
            <a:avLst/>
          </a:prstGeom>
          <a:noFill/>
          <a:ln w="9525">
            <a:noFill/>
            <a:miter lim="800000"/>
            <a:headEnd/>
            <a:tailEnd/>
          </a:ln>
        </p:spPr>
        <p:txBody>
          <a:bodyPr>
            <a:spAutoFit/>
          </a:bodyPr>
          <a:lstStyle/>
          <a:p>
            <a:pPr algn="ctr" eaLnBrk="1" hangingPunct="1">
              <a:spcBef>
                <a:spcPct val="20000"/>
              </a:spcBef>
            </a:pPr>
            <a:r>
              <a:rPr lang="en-US" sz="2800"/>
              <a:t>Kevin Weiner</a:t>
            </a:r>
            <a:endParaRPr lang="en-US" sz="2800">
              <a:latin typeface="Arial" charset="0"/>
            </a:endParaRPr>
          </a:p>
        </p:txBody>
      </p:sp>
      <p:pic>
        <p:nvPicPr>
          <p:cNvPr id="23559" name="Picture 12"/>
          <p:cNvPicPr>
            <a:picLocks noChangeAspect="1" noChangeArrowheads="1"/>
          </p:cNvPicPr>
          <p:nvPr>
            <p:ph sz="half" idx="1"/>
          </p:nvPr>
        </p:nvPicPr>
        <p:blipFill>
          <a:blip r:embed="rId4">
            <a:clrChange>
              <a:clrFrom>
                <a:srgbClr val="FFFFFF"/>
              </a:clrFrom>
              <a:clrTo>
                <a:srgbClr val="FFFFFF">
                  <a:alpha val="0"/>
                </a:srgbClr>
              </a:clrTo>
            </a:clrChange>
          </a:blip>
          <a:srcRect/>
          <a:stretch>
            <a:fillRect/>
          </a:stretch>
        </p:blipFill>
        <p:spPr>
          <a:xfrm>
            <a:off x="228600" y="228600"/>
            <a:ext cx="2971800" cy="2971800"/>
          </a:xfrm>
          <a:noFill/>
        </p:spPr>
      </p:pic>
      <p:sp>
        <p:nvSpPr>
          <p:cNvPr id="55311" name="Rectangle 15"/>
          <p:cNvSpPr>
            <a:spLocks noChangeArrowheads="1"/>
          </p:cNvSpPr>
          <p:nvPr/>
        </p:nvSpPr>
        <p:spPr bwMode="auto">
          <a:xfrm>
            <a:off x="1600200" y="5867400"/>
            <a:ext cx="3429000" cy="519113"/>
          </a:xfrm>
          <a:prstGeom prst="rect">
            <a:avLst/>
          </a:prstGeom>
          <a:noFill/>
          <a:ln w="12700">
            <a:noFill/>
            <a:miter lim="800000"/>
            <a:headEnd type="none" w="sm" len="sm"/>
            <a:tailEnd type="none" w="sm" len="sm"/>
          </a:ln>
        </p:spPr>
        <p:txBody>
          <a:bodyPr>
            <a:spAutoFit/>
          </a:bodyPr>
          <a:lstStyle/>
          <a:p>
            <a:pPr eaLnBrk="1" hangingPunct="1">
              <a:spcBef>
                <a:spcPct val="20000"/>
              </a:spcBef>
            </a:pPr>
            <a:r>
              <a:rPr lang="en-US" sz="2800"/>
              <a:t>Kevin Swann</a:t>
            </a:r>
          </a:p>
        </p:txBody>
      </p:sp>
      <p:sp>
        <p:nvSpPr>
          <p:cNvPr id="11" name="Text Box 8"/>
          <p:cNvSpPr txBox="1">
            <a:spLocks noChangeArrowheads="1"/>
          </p:cNvSpPr>
          <p:nvPr/>
        </p:nvSpPr>
        <p:spPr bwMode="auto">
          <a:xfrm>
            <a:off x="1219200" y="4343400"/>
            <a:ext cx="3352800" cy="523875"/>
          </a:xfrm>
          <a:prstGeom prst="rect">
            <a:avLst/>
          </a:prstGeom>
          <a:noFill/>
          <a:ln w="9525">
            <a:noFill/>
            <a:miter lim="800000"/>
            <a:headEnd/>
            <a:tailEnd/>
          </a:ln>
        </p:spPr>
        <p:txBody>
          <a:bodyPr>
            <a:spAutoFit/>
          </a:bodyPr>
          <a:lstStyle/>
          <a:p>
            <a:pPr algn="ctr" eaLnBrk="1" hangingPunct="1">
              <a:spcBef>
                <a:spcPct val="20000"/>
              </a:spcBef>
            </a:pPr>
            <a:r>
              <a:rPr lang="en-US" sz="2800"/>
              <a:t>George Reynolds</a:t>
            </a:r>
            <a:endParaRPr lang="en-US" sz="2800">
              <a:latin typeface="Arial"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500"/>
                                  </p:stCondLst>
                                  <p:childTnLst>
                                    <p:set>
                                      <p:cBhvr>
                                        <p:cTn id="6" dur="1" fill="hold">
                                          <p:stCondLst>
                                            <p:cond delay="0"/>
                                          </p:stCondLst>
                                        </p:cTn>
                                        <p:tgtEl>
                                          <p:spTgt spid="55304"/>
                                        </p:tgtEl>
                                        <p:attrNameLst>
                                          <p:attrName>style.visibility</p:attrName>
                                        </p:attrNameLst>
                                      </p:cBhvr>
                                      <p:to>
                                        <p:strVal val="visible"/>
                                      </p:to>
                                    </p:set>
                                    <p:anim calcmode="lin" valueType="num">
                                      <p:cBhvr additive="base">
                                        <p:cTn id="7" dur="500" fill="hold"/>
                                        <p:tgtEl>
                                          <p:spTgt spid="55304"/>
                                        </p:tgtEl>
                                        <p:attrNameLst>
                                          <p:attrName>ppt_x</p:attrName>
                                        </p:attrNameLst>
                                      </p:cBhvr>
                                      <p:tavLst>
                                        <p:tav tm="0">
                                          <p:val>
                                            <p:strVal val="0-#ppt_w/2"/>
                                          </p:val>
                                        </p:tav>
                                        <p:tav tm="100000">
                                          <p:val>
                                            <p:strVal val="#ppt_x"/>
                                          </p:val>
                                        </p:tav>
                                      </p:tavLst>
                                    </p:anim>
                                    <p:anim calcmode="lin" valueType="num">
                                      <p:cBhvr additive="base">
                                        <p:cTn id="8" dur="500" fill="hold"/>
                                        <p:tgtEl>
                                          <p:spTgt spid="5530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2" fill="hold" grpId="0" nodeType="afterEffect">
                                  <p:stCondLst>
                                    <p:cond delay="500"/>
                                  </p:stCondLst>
                                  <p:childTnLst>
                                    <p:set>
                                      <p:cBhvr>
                                        <p:cTn id="11" dur="1" fill="hold">
                                          <p:stCondLst>
                                            <p:cond delay="0"/>
                                          </p:stCondLst>
                                        </p:cTn>
                                        <p:tgtEl>
                                          <p:spTgt spid="55303"/>
                                        </p:tgtEl>
                                        <p:attrNameLst>
                                          <p:attrName>style.visibility</p:attrName>
                                        </p:attrNameLst>
                                      </p:cBhvr>
                                      <p:to>
                                        <p:strVal val="visible"/>
                                      </p:to>
                                    </p:set>
                                    <p:anim calcmode="lin" valueType="num">
                                      <p:cBhvr additive="base">
                                        <p:cTn id="12" dur="500" fill="hold"/>
                                        <p:tgtEl>
                                          <p:spTgt spid="55303"/>
                                        </p:tgtEl>
                                        <p:attrNameLst>
                                          <p:attrName>ppt_x</p:attrName>
                                        </p:attrNameLst>
                                      </p:cBhvr>
                                      <p:tavLst>
                                        <p:tav tm="0">
                                          <p:val>
                                            <p:strVal val="0-#ppt_w/2"/>
                                          </p:val>
                                        </p:tav>
                                        <p:tav tm="100000">
                                          <p:val>
                                            <p:strVal val="#ppt_x"/>
                                          </p:val>
                                        </p:tav>
                                      </p:tavLst>
                                    </p:anim>
                                    <p:anim calcmode="lin" valueType="num">
                                      <p:cBhvr additive="base">
                                        <p:cTn id="13" dur="500" fill="hold"/>
                                        <p:tgtEl>
                                          <p:spTgt spid="5530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2" fill="hold" grpId="0" nodeType="afterEffect">
                                  <p:stCondLst>
                                    <p:cond delay="0"/>
                                  </p:stCondLst>
                                  <p:childTnLst>
                                    <p:set>
                                      <p:cBhvr>
                                        <p:cTn id="16" dur="1" fill="hold">
                                          <p:stCondLst>
                                            <p:cond delay="0"/>
                                          </p:stCondLst>
                                        </p:cTn>
                                        <p:tgtEl>
                                          <p:spTgt spid="55311"/>
                                        </p:tgtEl>
                                        <p:attrNameLst>
                                          <p:attrName>style.visibility</p:attrName>
                                        </p:attrNameLst>
                                      </p:cBhvr>
                                      <p:to>
                                        <p:strVal val="visible"/>
                                      </p:to>
                                    </p:set>
                                    <p:anim calcmode="lin" valueType="num">
                                      <p:cBhvr additive="base">
                                        <p:cTn id="17" dur="500" fill="hold"/>
                                        <p:tgtEl>
                                          <p:spTgt spid="55311"/>
                                        </p:tgtEl>
                                        <p:attrNameLst>
                                          <p:attrName>ppt_x</p:attrName>
                                        </p:attrNameLst>
                                      </p:cBhvr>
                                      <p:tavLst>
                                        <p:tav tm="0">
                                          <p:val>
                                            <p:strVal val="0-#ppt_w/2"/>
                                          </p:val>
                                        </p:tav>
                                        <p:tav tm="100000">
                                          <p:val>
                                            <p:strVal val="#ppt_x"/>
                                          </p:val>
                                        </p:tav>
                                      </p:tavLst>
                                    </p:anim>
                                    <p:anim calcmode="lin" valueType="num">
                                      <p:cBhvr additive="base">
                                        <p:cTn id="18" dur="500" fill="hold"/>
                                        <p:tgtEl>
                                          <p:spTgt spid="55311"/>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12" fill="hold" grpId="0" nodeType="after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3" grpId="0" autoUpdateAnimBg="0"/>
      <p:bldP spid="55304" grpId="0" autoUpdateAnimBg="0"/>
      <p:bldP spid="55311" grpId="0"/>
      <p:bldP spid="1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0" y="993775"/>
            <a:ext cx="9525000" cy="3841750"/>
          </a:xfrm>
          <a:prstGeom prst="rect">
            <a:avLst/>
          </a:prstGeom>
          <a:noFill/>
          <a:ln w="12700">
            <a:noFill/>
            <a:miter lim="800000"/>
            <a:headEnd type="none" w="sm" len="sm"/>
            <a:tailEnd type="none" w="sm" len="sm"/>
          </a:ln>
        </p:spPr>
        <p:txBody>
          <a:bodyPr>
            <a:spAutoFit/>
          </a:bodyPr>
          <a:lstStyle/>
          <a:p>
            <a:r>
              <a:rPr lang="en-US" sz="6600" b="1">
                <a:latin typeface="Bradley Hand ITC" pitchFamily="66" charset="0"/>
              </a:rPr>
              <a:t>A MOON…</a:t>
            </a:r>
          </a:p>
          <a:p>
            <a:r>
              <a:rPr lang="en-US" sz="6000" b="1" i="1">
                <a:solidFill>
                  <a:schemeClr val="folHlink"/>
                </a:solidFill>
                <a:latin typeface="Bradley Hand ITC" pitchFamily="66" charset="0"/>
              </a:rPr>
              <a:t>What is it?</a:t>
            </a:r>
            <a:r>
              <a:rPr lang="en-US" sz="6000" b="1">
                <a:solidFill>
                  <a:schemeClr val="folHlink"/>
                </a:solidFill>
                <a:latin typeface="Bradley Hand ITC" pitchFamily="66" charset="0"/>
              </a:rPr>
              <a:t>…</a:t>
            </a:r>
          </a:p>
          <a:p>
            <a:r>
              <a:rPr lang="en-US" sz="6000" b="1">
                <a:solidFill>
                  <a:schemeClr val="folHlink"/>
                </a:solidFill>
                <a:latin typeface="Bradley Hand ITC" pitchFamily="66" charset="0"/>
              </a:rPr>
              <a:t>  Does every planet have one?.</a:t>
            </a:r>
          </a:p>
          <a:p>
            <a:r>
              <a:rPr lang="en-US" sz="6000" b="1">
                <a:solidFill>
                  <a:schemeClr val="folHlink"/>
                </a:solidFill>
                <a:latin typeface="Bradley Hand ITC" pitchFamily="66" charset="0"/>
              </a:rPr>
              <a:t>	Can we see them?</a:t>
            </a:r>
          </a:p>
        </p:txBody>
      </p:sp>
      <p:sp>
        <p:nvSpPr>
          <p:cNvPr id="129029" name="Text Box 5"/>
          <p:cNvSpPr txBox="1">
            <a:spLocks noChangeArrowheads="1"/>
          </p:cNvSpPr>
          <p:nvPr/>
        </p:nvSpPr>
        <p:spPr bwMode="auto">
          <a:xfrm>
            <a:off x="1371600" y="4800600"/>
            <a:ext cx="4953000" cy="2378075"/>
          </a:xfrm>
          <a:prstGeom prst="rect">
            <a:avLst/>
          </a:prstGeom>
          <a:noFill/>
          <a:ln w="12700">
            <a:noFill/>
            <a:miter lim="800000"/>
            <a:headEnd type="none" w="sm" len="sm"/>
            <a:tailEnd type="none" w="sm" len="sm"/>
          </a:ln>
        </p:spPr>
        <p:txBody>
          <a:bodyPr>
            <a:spAutoFit/>
          </a:bodyPr>
          <a:lstStyle/>
          <a:p>
            <a:r>
              <a:rPr lang="en-US" sz="6000" b="1" i="1" u="sng">
                <a:solidFill>
                  <a:schemeClr val="folHlink"/>
                </a:solidFill>
                <a:latin typeface="Bradley Hand ITC" pitchFamily="66" charset="0"/>
              </a:rPr>
              <a:t>Let’s find out!</a:t>
            </a:r>
          </a:p>
          <a:p>
            <a:pPr>
              <a:spcBef>
                <a:spcPct val="50000"/>
              </a:spcBef>
            </a:pPr>
            <a:endParaRPr lang="en-US" sz="6000">
              <a:latin typeface="Bradley Hand ITC" pitchFamily="66" charset="0"/>
            </a:endParaRPr>
          </a:p>
        </p:txBody>
      </p:sp>
      <p:sp>
        <p:nvSpPr>
          <p:cNvPr id="129030" name="Text Box 6"/>
          <p:cNvSpPr txBox="1">
            <a:spLocks noChangeArrowheads="1"/>
          </p:cNvSpPr>
          <p:nvPr/>
        </p:nvSpPr>
        <p:spPr bwMode="auto">
          <a:xfrm>
            <a:off x="1524000" y="4724400"/>
            <a:ext cx="4953000" cy="1006475"/>
          </a:xfrm>
          <a:prstGeom prst="rect">
            <a:avLst/>
          </a:prstGeom>
          <a:noFill/>
          <a:ln w="12700">
            <a:noFill/>
            <a:miter lim="800000"/>
            <a:headEnd type="none" w="sm" len="sm"/>
            <a:tailEnd type="none" w="sm" len="sm"/>
          </a:ln>
        </p:spPr>
        <p:txBody>
          <a:bodyPr>
            <a:spAutoFit/>
          </a:bodyPr>
          <a:lstStyle/>
          <a:p>
            <a:r>
              <a:rPr lang="en-US" sz="6000" b="1">
                <a:solidFill>
                  <a:schemeClr val="folHlink"/>
                </a:solidFill>
                <a:latin typeface="Bradley Hand ITC" pitchFamily="66" charset="0"/>
              </a:rPr>
              <a:t>Let’s find out!</a:t>
            </a:r>
            <a:endParaRPr lang="en-US" sz="6000">
              <a:latin typeface="Bradley Hand ITC"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000"/>
                                        <p:tgtEl>
                                          <p:spTgt spid="129030"/>
                                        </p:tgtEl>
                                      </p:cBhvr>
                                    </p:animEffect>
                                    <p:set>
                                      <p:cBhvr>
                                        <p:cTn id="7" dur="1" fill="hold">
                                          <p:stCondLst>
                                            <p:cond delay="1999"/>
                                          </p:stCondLst>
                                        </p:cTn>
                                        <p:tgtEl>
                                          <p:spTgt spid="129030"/>
                                        </p:tgtEl>
                                        <p:attrNameLst>
                                          <p:attrName>style.visibility</p:attrName>
                                        </p:attrNameLst>
                                      </p:cBhvr>
                                      <p:to>
                                        <p:strVal val="hidden"/>
                                      </p:to>
                                    </p:se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9029">
                                            <p:txEl>
                                              <p:pRg st="0" end="0"/>
                                            </p:txEl>
                                          </p:spTgt>
                                        </p:tgtEl>
                                        <p:attrNameLst>
                                          <p:attrName>style.visibility</p:attrName>
                                        </p:attrNameLst>
                                      </p:cBhvr>
                                      <p:to>
                                        <p:strVal val="visible"/>
                                      </p:to>
                                    </p:set>
                                    <p:animEffect transition="in" filter="fade">
                                      <p:cBhvr>
                                        <p:cTn id="11" dur="2000"/>
                                        <p:tgtEl>
                                          <p:spTgt spid="1290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pPr eaLnBrk="1" hangingPunct="1">
              <a:defRPr/>
            </a:pPr>
            <a:r>
              <a:rPr lang="en-US" smtClean="0"/>
              <a:t>Our Solar System</a:t>
            </a:r>
          </a:p>
        </p:txBody>
      </p:sp>
      <p:sp>
        <p:nvSpPr>
          <p:cNvPr id="230403" name="Rectangle 3"/>
          <p:cNvSpPr>
            <a:spLocks noGrp="1" noChangeArrowheads="1"/>
          </p:cNvSpPr>
          <p:nvPr>
            <p:ph type="body" idx="1"/>
          </p:nvPr>
        </p:nvSpPr>
        <p:spPr/>
        <p:txBody>
          <a:bodyPr/>
          <a:lstStyle/>
          <a:p>
            <a:pPr eaLnBrk="1" hangingPunct="1">
              <a:defRPr/>
            </a:pPr>
            <a:r>
              <a:rPr lang="en-US" smtClean="0"/>
              <a:t>8 “official” Planets</a:t>
            </a:r>
          </a:p>
          <a:p>
            <a:pPr eaLnBrk="1" hangingPunct="1">
              <a:buFont typeface="Wingdings" pitchFamily="2" charset="2"/>
              <a:buNone/>
              <a:defRPr/>
            </a:pPr>
            <a:r>
              <a:rPr lang="en-US" sz="2400" smtClean="0"/>
              <a:t>Mercury				Jupiter</a:t>
            </a:r>
          </a:p>
          <a:p>
            <a:pPr eaLnBrk="1" hangingPunct="1">
              <a:buFont typeface="Wingdings" pitchFamily="2" charset="2"/>
              <a:buNone/>
              <a:defRPr/>
            </a:pPr>
            <a:r>
              <a:rPr lang="en-US" sz="2400" smtClean="0"/>
              <a:t>Venus 				Saturn</a:t>
            </a:r>
          </a:p>
          <a:p>
            <a:pPr eaLnBrk="1" hangingPunct="1">
              <a:buFont typeface="Wingdings" pitchFamily="2" charset="2"/>
              <a:buNone/>
              <a:defRPr/>
            </a:pPr>
            <a:r>
              <a:rPr lang="en-US" sz="2400" smtClean="0"/>
              <a:t>Earth					Uranus</a:t>
            </a:r>
          </a:p>
          <a:p>
            <a:pPr eaLnBrk="1" hangingPunct="1">
              <a:buFont typeface="Wingdings" pitchFamily="2" charset="2"/>
              <a:buNone/>
              <a:defRPr/>
            </a:pPr>
            <a:r>
              <a:rPr lang="en-US" sz="2400" smtClean="0"/>
              <a:t>Mars					Neptune</a:t>
            </a:r>
          </a:p>
          <a:p>
            <a:pPr eaLnBrk="1" hangingPunct="1">
              <a:defRPr/>
            </a:pPr>
            <a:r>
              <a:rPr lang="en-US" smtClean="0"/>
              <a:t>3 “Dwarf” Planets</a:t>
            </a:r>
          </a:p>
          <a:p>
            <a:pPr eaLnBrk="1" hangingPunct="1">
              <a:buFont typeface="Wingdings" pitchFamily="2" charset="2"/>
              <a:buNone/>
              <a:defRPr/>
            </a:pPr>
            <a:r>
              <a:rPr lang="en-US" sz="2400" smtClean="0"/>
              <a:t>Pluto					Eris</a:t>
            </a:r>
          </a:p>
          <a:p>
            <a:pPr eaLnBrk="1" hangingPunct="1">
              <a:buFont typeface="Wingdings" pitchFamily="2" charset="2"/>
              <a:buNone/>
              <a:defRPr/>
            </a:pPr>
            <a:r>
              <a:rPr lang="en-US" sz="2400" smtClean="0"/>
              <a:t>Ceres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
        <p:nvSpPr>
          <p:cNvPr id="233475" name="Rectangle 3"/>
          <p:cNvSpPr>
            <a:spLocks noGrp="1" noChangeArrowheads="1"/>
          </p:cNvSpPr>
          <p:nvPr>
            <p:ph type="body" idx="1"/>
          </p:nvPr>
        </p:nvSpPr>
        <p:spPr>
          <a:xfrm>
            <a:off x="457200" y="1524000"/>
            <a:ext cx="8229600" cy="5791200"/>
          </a:xfrm>
        </p:spPr>
        <p:txBody>
          <a:bodyPr/>
          <a:lstStyle/>
          <a:p>
            <a:pPr eaLnBrk="1" hangingPunct="1">
              <a:defRPr/>
            </a:pPr>
            <a:r>
              <a:rPr lang="en-US" dirty="0" smtClean="0">
                <a:hlinkClick r:id="rId2"/>
              </a:rPr>
              <a:t>Earth</a:t>
            </a:r>
            <a:r>
              <a:rPr lang="en-US" dirty="0" smtClean="0"/>
              <a:t> </a:t>
            </a:r>
          </a:p>
          <a:p>
            <a:pPr lvl="1" eaLnBrk="1" hangingPunct="1">
              <a:defRPr/>
            </a:pPr>
            <a:r>
              <a:rPr lang="en-US" dirty="0" smtClean="0">
                <a:hlinkClick r:id="rId3"/>
              </a:rPr>
              <a:t>The Moon</a:t>
            </a:r>
            <a:r>
              <a:rPr lang="en-US" dirty="0" smtClean="0"/>
              <a:t> </a:t>
            </a:r>
            <a:r>
              <a:rPr lang="en-US" dirty="0" smtClean="0">
                <a:solidFill>
                  <a:schemeClr val="hlink"/>
                </a:solidFill>
              </a:rPr>
              <a:t>(Luna)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sz="quarter"/>
          </p:nvPr>
        </p:nvSpPr>
        <p:spPr>
          <a:xfrm>
            <a:off x="381000" y="533400"/>
            <a:ext cx="4286250" cy="762000"/>
          </a:xfrm>
        </p:spPr>
        <p:txBody>
          <a:bodyPr>
            <a:spAutoFit/>
          </a:bodyPr>
          <a:lstStyle/>
          <a:p>
            <a:pPr eaLnBrk="1" hangingPunct="1">
              <a:defRPr/>
            </a:pPr>
            <a:r>
              <a:rPr lang="en-US" smtClean="0"/>
              <a:t>Our Moon, Luna</a:t>
            </a:r>
          </a:p>
        </p:txBody>
      </p:sp>
      <p:sp>
        <p:nvSpPr>
          <p:cNvPr id="130051" name="Rectangle 3"/>
          <p:cNvSpPr>
            <a:spLocks noGrp="1" noChangeArrowheads="1"/>
          </p:cNvSpPr>
          <p:nvPr>
            <p:ph sz="quarter" idx="1"/>
          </p:nvPr>
        </p:nvSpPr>
        <p:spPr/>
        <p:txBody>
          <a:bodyPr/>
          <a:lstStyle/>
          <a:p>
            <a:pPr eaLnBrk="1" hangingPunct="1">
              <a:defRPr/>
            </a:pPr>
            <a:r>
              <a:rPr lang="en-US" sz="2400" smtClean="0"/>
              <a:t>Phases</a:t>
            </a:r>
          </a:p>
        </p:txBody>
      </p:sp>
      <p:sp>
        <p:nvSpPr>
          <p:cNvPr id="130052" name="Rectangle 4"/>
          <p:cNvSpPr>
            <a:spLocks noGrp="1" noChangeArrowheads="1"/>
          </p:cNvSpPr>
          <p:nvPr>
            <p:ph sz="quarter" idx="3"/>
          </p:nvPr>
        </p:nvSpPr>
        <p:spPr/>
        <p:txBody>
          <a:bodyPr/>
          <a:lstStyle/>
          <a:p>
            <a:pPr eaLnBrk="1" hangingPunct="1">
              <a:defRPr/>
            </a:pPr>
            <a:r>
              <a:rPr lang="en-US" sz="2400" smtClean="0"/>
              <a:t>Craters</a:t>
            </a:r>
          </a:p>
        </p:txBody>
      </p:sp>
      <p:sp>
        <p:nvSpPr>
          <p:cNvPr id="130053" name="Rectangle 5"/>
          <p:cNvSpPr>
            <a:spLocks noGrp="1" noChangeArrowheads="1"/>
          </p:cNvSpPr>
          <p:nvPr>
            <p:ph sz="quarter" idx="4"/>
          </p:nvPr>
        </p:nvSpPr>
        <p:spPr/>
        <p:txBody>
          <a:bodyPr/>
          <a:lstStyle/>
          <a:p>
            <a:pPr eaLnBrk="1" hangingPunct="1">
              <a:defRPr/>
            </a:pPr>
            <a:r>
              <a:rPr lang="en-US" sz="2400" smtClean="0"/>
              <a:t>Mountains</a:t>
            </a:r>
          </a:p>
        </p:txBody>
      </p:sp>
      <p:pic>
        <p:nvPicPr>
          <p:cNvPr id="27654" name="Picture 6" descr="ECLIPSE_11082003A_SHAMILTON"/>
          <p:cNvPicPr>
            <a:picLocks noGrp="1" noChangeAspect="1" noChangeArrowheads="1"/>
          </p:cNvPicPr>
          <p:nvPr>
            <p:ph sz="quarter" idx="2"/>
          </p:nvPr>
        </p:nvPicPr>
        <p:blipFill>
          <a:blip r:embed="rId3"/>
          <a:srcRect/>
          <a:stretch>
            <a:fillRect/>
          </a:stretch>
        </p:blipFill>
        <p:spPr>
          <a:xfrm>
            <a:off x="4832350" y="609600"/>
            <a:ext cx="2797175" cy="3179763"/>
          </a:xfrm>
        </p:spPr>
      </p:pic>
      <p:sp>
        <p:nvSpPr>
          <p:cNvPr id="27655" name="Text Box 7"/>
          <p:cNvSpPr txBox="1">
            <a:spLocks noChangeArrowheads="1"/>
          </p:cNvSpPr>
          <p:nvPr/>
        </p:nvSpPr>
        <p:spPr bwMode="auto">
          <a:xfrm>
            <a:off x="4648200" y="1676400"/>
            <a:ext cx="12954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t>Lunar Eclipse</a:t>
            </a:r>
          </a:p>
        </p:txBody>
      </p:sp>
      <p:pic>
        <p:nvPicPr>
          <p:cNvPr id="27656" name="Picture 8" descr="LUNAREC7a (lightnened)"/>
          <p:cNvPicPr>
            <a:picLocks noChangeAspect="1" noChangeArrowheads="1"/>
          </p:cNvPicPr>
          <p:nvPr/>
        </p:nvPicPr>
        <p:blipFill>
          <a:blip r:embed="rId4"/>
          <a:srcRect/>
          <a:stretch>
            <a:fillRect/>
          </a:stretch>
        </p:blipFill>
        <p:spPr bwMode="auto">
          <a:xfrm>
            <a:off x="1828800" y="1981200"/>
            <a:ext cx="2246313" cy="1498600"/>
          </a:xfrm>
          <a:prstGeom prst="rect">
            <a:avLst/>
          </a:prstGeom>
          <a:noFill/>
          <a:ln w="9525">
            <a:noFill/>
            <a:miter lim="800000"/>
            <a:headEnd/>
            <a:tailEnd/>
          </a:ln>
        </p:spPr>
      </p:pic>
      <p:pic>
        <p:nvPicPr>
          <p:cNvPr id="27657" name="Picture 9" descr="LUNAREC3"/>
          <p:cNvPicPr>
            <a:picLocks noChangeAspect="1" noChangeArrowheads="1"/>
          </p:cNvPicPr>
          <p:nvPr/>
        </p:nvPicPr>
        <p:blipFill>
          <a:blip r:embed="rId5"/>
          <a:srcRect/>
          <a:stretch>
            <a:fillRect/>
          </a:stretch>
        </p:blipFill>
        <p:spPr bwMode="auto">
          <a:xfrm>
            <a:off x="533400" y="1981200"/>
            <a:ext cx="2209800" cy="1473200"/>
          </a:xfrm>
          <a:prstGeom prst="rect">
            <a:avLst/>
          </a:prstGeom>
          <a:noFill/>
          <a:ln w="9525">
            <a:noFill/>
            <a:miter lim="800000"/>
            <a:headEnd/>
            <a:tailEnd/>
          </a:ln>
        </p:spPr>
      </p:pic>
      <p:pic>
        <p:nvPicPr>
          <p:cNvPr id="27658" name="Picture 10" descr="Moon-Gassendi-2003-09-08 D Waid"/>
          <p:cNvPicPr>
            <a:picLocks noChangeAspect="1" noChangeArrowheads="1"/>
          </p:cNvPicPr>
          <p:nvPr/>
        </p:nvPicPr>
        <p:blipFill>
          <a:blip r:embed="rId6"/>
          <a:srcRect/>
          <a:stretch>
            <a:fillRect/>
          </a:stretch>
        </p:blipFill>
        <p:spPr bwMode="auto">
          <a:xfrm>
            <a:off x="685800" y="4343400"/>
            <a:ext cx="3251200" cy="2314575"/>
          </a:xfrm>
          <a:prstGeom prst="rect">
            <a:avLst/>
          </a:prstGeom>
          <a:noFill/>
          <a:ln w="9525">
            <a:noFill/>
            <a:miter lim="800000"/>
            <a:headEnd/>
            <a:tailEnd/>
          </a:ln>
        </p:spPr>
      </p:pic>
      <p:pic>
        <p:nvPicPr>
          <p:cNvPr id="27659" name="Picture 11" descr="Moon-Archimedes-2004-05-28-715 &amp; mtns D Waid"/>
          <p:cNvPicPr>
            <a:picLocks noChangeAspect="1" noChangeArrowheads="1"/>
          </p:cNvPicPr>
          <p:nvPr/>
        </p:nvPicPr>
        <p:blipFill>
          <a:blip r:embed="rId7"/>
          <a:srcRect/>
          <a:stretch>
            <a:fillRect/>
          </a:stretch>
        </p:blipFill>
        <p:spPr bwMode="auto">
          <a:xfrm>
            <a:off x="5181600" y="4343400"/>
            <a:ext cx="3124200" cy="2328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oon_300Ds_shamilton"/>
          <p:cNvPicPr>
            <a:picLocks noGrp="1" noChangeAspect="1" noChangeArrowheads="1"/>
          </p:cNvPicPr>
          <p:nvPr>
            <p:ph idx="4294967295"/>
          </p:nvPr>
        </p:nvPicPr>
        <p:blipFill>
          <a:blip r:embed="rId3">
            <a:clrChange>
              <a:clrFrom>
                <a:srgbClr val="000000"/>
              </a:clrFrom>
              <a:clrTo>
                <a:srgbClr val="000000">
                  <a:alpha val="0"/>
                </a:srgbClr>
              </a:clrTo>
            </a:clrChange>
          </a:blip>
          <a:srcRect/>
          <a:stretch>
            <a:fillRect/>
          </a:stretch>
        </p:blipFill>
        <p:spPr>
          <a:xfrm>
            <a:off x="2571750" y="171450"/>
            <a:ext cx="6286500" cy="6343650"/>
          </a:xfrm>
        </p:spPr>
      </p:pic>
      <p:sp>
        <p:nvSpPr>
          <p:cNvPr id="2867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1076" name="Text Box 4"/>
          <p:cNvSpPr txBox="1">
            <a:spLocks noChangeArrowheads="1"/>
          </p:cNvSpPr>
          <p:nvPr/>
        </p:nvSpPr>
        <p:spPr bwMode="auto">
          <a:xfrm>
            <a:off x="114300" y="228600"/>
            <a:ext cx="4381500" cy="228758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dirty="0">
                <a:solidFill>
                  <a:srgbClr val="FFFF00"/>
                </a:solidFill>
                <a:effectLst>
                  <a:outerShdw blurRad="38100" dist="38100" dir="2700000" algn="tl">
                    <a:srgbClr val="C0C0C0"/>
                  </a:outerShdw>
                </a:effectLst>
              </a:rPr>
              <a:t>The Moon – The Whole Thing!</a:t>
            </a:r>
          </a:p>
        </p:txBody>
      </p:sp>
      <p:sp>
        <p:nvSpPr>
          <p:cNvPr id="131077" name="Text Box 5"/>
          <p:cNvSpPr txBox="1">
            <a:spLocks noChangeArrowheads="1"/>
          </p:cNvSpPr>
          <p:nvPr/>
        </p:nvSpPr>
        <p:spPr bwMode="auto">
          <a:xfrm>
            <a:off x="685800" y="3429000"/>
            <a:ext cx="2819400" cy="28352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Can you see…</a:t>
            </a:r>
          </a:p>
          <a:p>
            <a:pPr>
              <a:spcBef>
                <a:spcPct val="50000"/>
              </a:spcBef>
            </a:pPr>
            <a:r>
              <a:rPr lang="en-US" b="1">
                <a:solidFill>
                  <a:srgbClr val="FFFF00"/>
                </a:solidFill>
                <a:latin typeface="Bradley Hand ITC" pitchFamily="66" charset="0"/>
              </a:rPr>
              <a:t>The Man in the Moon?</a:t>
            </a:r>
          </a:p>
          <a:p>
            <a:pPr>
              <a:spcBef>
                <a:spcPct val="50000"/>
              </a:spcBef>
            </a:pPr>
            <a:r>
              <a:rPr lang="en-US" b="1">
                <a:solidFill>
                  <a:srgbClr val="FFFF00"/>
                </a:solidFill>
                <a:latin typeface="Bradley Hand ITC" pitchFamily="66" charset="0"/>
              </a:rPr>
              <a:t>The Woman in the Moon?</a:t>
            </a:r>
          </a:p>
          <a:p>
            <a:pPr>
              <a:spcBef>
                <a:spcPct val="50000"/>
              </a:spcBef>
            </a:pPr>
            <a:r>
              <a:rPr lang="en-US" b="1">
                <a:solidFill>
                  <a:srgbClr val="FFFF00"/>
                </a:solidFill>
                <a:latin typeface="Bradley Hand ITC" pitchFamily="66" charset="0"/>
              </a:rPr>
              <a:t>The Rabbit in the Moon?</a:t>
            </a:r>
          </a:p>
          <a:p>
            <a:pPr>
              <a:spcBef>
                <a:spcPct val="50000"/>
              </a:spcBef>
            </a:pPr>
            <a:r>
              <a:rPr lang="en-US" b="1">
                <a:solidFill>
                  <a:srgbClr val="FFFF00"/>
                </a:solidFill>
                <a:latin typeface="Bradley Hand ITC" pitchFamily="66" charset="0"/>
              </a:rPr>
              <a:t>The cow jumping over the Moon?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31077">
                                            <p:txEl>
                                              <p:pRg st="0" end="0"/>
                                            </p:txEl>
                                          </p:spTgt>
                                        </p:tgtEl>
                                      </p:cBhvr>
                                      <p:by x="150000" y="150000"/>
                                    </p:animScale>
                                  </p:childTnLst>
                                </p:cTn>
                              </p:par>
                              <p:par>
                                <p:cTn id="7" presetID="6" presetClass="emph" presetSubtype="0" fill="hold" nodeType="withEffect">
                                  <p:stCondLst>
                                    <p:cond delay="0"/>
                                  </p:stCondLst>
                                  <p:childTnLst>
                                    <p:animScale>
                                      <p:cBhvr>
                                        <p:cTn id="8" dur="2000" fill="hold"/>
                                        <p:tgtEl>
                                          <p:spTgt spid="131077">
                                            <p:txEl>
                                              <p:pRg st="1" end="1"/>
                                            </p:txEl>
                                          </p:spTgt>
                                        </p:tgtEl>
                                      </p:cBhvr>
                                      <p:by x="150000" y="150000"/>
                                    </p:animScale>
                                  </p:childTnLst>
                                </p:cTn>
                              </p:par>
                              <p:par>
                                <p:cTn id="9" presetID="6" presetClass="emph" presetSubtype="0" fill="hold" nodeType="withEffect">
                                  <p:stCondLst>
                                    <p:cond delay="0"/>
                                  </p:stCondLst>
                                  <p:childTnLst>
                                    <p:animScale>
                                      <p:cBhvr>
                                        <p:cTn id="10" dur="2000" fill="hold"/>
                                        <p:tgtEl>
                                          <p:spTgt spid="131077">
                                            <p:txEl>
                                              <p:pRg st="2" end="2"/>
                                            </p:txEl>
                                          </p:spTgt>
                                        </p:tgtEl>
                                      </p:cBhvr>
                                      <p:by x="150000" y="150000"/>
                                    </p:animScale>
                                  </p:childTnLst>
                                </p:cTn>
                              </p:par>
                              <p:par>
                                <p:cTn id="11" presetID="6" presetClass="emph" presetSubtype="0" fill="hold" nodeType="withEffect">
                                  <p:stCondLst>
                                    <p:cond delay="0"/>
                                  </p:stCondLst>
                                  <p:childTnLst>
                                    <p:animScale>
                                      <p:cBhvr>
                                        <p:cTn id="12" dur="2000" fill="hold"/>
                                        <p:tgtEl>
                                          <p:spTgt spid="131077">
                                            <p:txEl>
                                              <p:pRg st="3" end="3"/>
                                            </p:txEl>
                                          </p:spTgt>
                                        </p:tgtEl>
                                      </p:cBhvr>
                                      <p:by x="150000" y="150000"/>
                                    </p:animScale>
                                  </p:childTnLst>
                                </p:cTn>
                              </p:par>
                              <p:par>
                                <p:cTn id="13" presetID="6" presetClass="emph" presetSubtype="0" fill="hold" nodeType="withEffect">
                                  <p:stCondLst>
                                    <p:cond delay="0"/>
                                  </p:stCondLst>
                                  <p:childTnLst>
                                    <p:animScale>
                                      <p:cBhvr>
                                        <p:cTn id="14" dur="2000" fill="hold"/>
                                        <p:tgtEl>
                                          <p:spTgt spid="131077">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oon_300Ds_shamilton"/>
          <p:cNvPicPr>
            <a:picLocks noGrp="1" noChangeAspect="1" noChangeArrowheads="1"/>
          </p:cNvPicPr>
          <p:nvPr>
            <p:ph idx="4294967295"/>
          </p:nvPr>
        </p:nvPicPr>
        <p:blipFill>
          <a:blip r:embed="rId3"/>
          <a:srcRect/>
          <a:stretch>
            <a:fillRect/>
          </a:stretch>
        </p:blipFill>
        <p:spPr>
          <a:xfrm>
            <a:off x="1914525" y="1143000"/>
            <a:ext cx="5314950" cy="5146675"/>
          </a:xfrm>
        </p:spPr>
      </p:pic>
      <p:sp>
        <p:nvSpPr>
          <p:cNvPr id="29699"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4148" name="Text Box 4"/>
          <p:cNvSpPr txBox="1">
            <a:spLocks noChangeArrowheads="1"/>
          </p:cNvSpPr>
          <p:nvPr/>
        </p:nvSpPr>
        <p:spPr bwMode="auto">
          <a:xfrm>
            <a:off x="514350" y="0"/>
            <a:ext cx="588645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Man in the Moon</a:t>
            </a:r>
          </a:p>
        </p:txBody>
      </p:sp>
      <p:pic>
        <p:nvPicPr>
          <p:cNvPr id="8" name="Picture 4" descr="man in the 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14525" y="1143000"/>
            <a:ext cx="5229225" cy="5162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8"/>
                                        </p:tgtEl>
                                      </p:cBhvr>
                                    </p:animEffect>
                                    <p:set>
                                      <p:cBhvr>
                                        <p:cTn id="11"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30723"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7460" name="Text Box 4"/>
          <p:cNvSpPr txBox="1">
            <a:spLocks noChangeArrowheads="1"/>
          </p:cNvSpPr>
          <p:nvPr/>
        </p:nvSpPr>
        <p:spPr bwMode="auto">
          <a:xfrm>
            <a:off x="514350" y="0"/>
            <a:ext cx="685800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Woman in the Moon</a:t>
            </a:r>
          </a:p>
        </p:txBody>
      </p:sp>
      <p:pic>
        <p:nvPicPr>
          <p:cNvPr id="147461" name="Picture 5" descr="The Lady in the Moon"/>
          <p:cNvPicPr>
            <a:picLocks noChangeAspect="1" noChangeArrowheads="1"/>
          </p:cNvPicPr>
          <p:nvPr/>
        </p:nvPicPr>
        <p:blipFill>
          <a:blip r:embed="rId4">
            <a:lum bright="-10000"/>
          </a:blip>
          <a:srcRect/>
          <a:stretch>
            <a:fillRect/>
          </a:stretch>
        </p:blipFill>
        <p:spPr bwMode="auto">
          <a:xfrm>
            <a:off x="2028825" y="1428750"/>
            <a:ext cx="5086350"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61"/>
                                        </p:tgtEl>
                                        <p:attrNameLst>
                                          <p:attrName>style.visibility</p:attrName>
                                        </p:attrNameLst>
                                      </p:cBhvr>
                                      <p:to>
                                        <p:strVal val="visible"/>
                                      </p:to>
                                    </p:set>
                                    <p:animEffect transition="in" filter="fade">
                                      <p:cBhvr>
                                        <p:cTn id="7" dur="3000"/>
                                        <p:tgtEl>
                                          <p:spTgt spid="147461"/>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7461"/>
                                        </p:tgtEl>
                                      </p:cBhvr>
                                    </p:animEffect>
                                    <p:set>
                                      <p:cBhvr>
                                        <p:cTn id="11" dur="1" fill="hold">
                                          <p:stCondLst>
                                            <p:cond delay="2999"/>
                                          </p:stCondLst>
                                        </p:cTn>
                                        <p:tgtEl>
                                          <p:spTgt spid="1474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31747"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8244" name="Text Box 4"/>
          <p:cNvSpPr txBox="1">
            <a:spLocks noChangeArrowheads="1"/>
          </p:cNvSpPr>
          <p:nvPr/>
        </p:nvSpPr>
        <p:spPr bwMode="auto">
          <a:xfrm>
            <a:off x="514350" y="114300"/>
            <a:ext cx="640080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Rabbit in the Moon</a:t>
            </a:r>
          </a:p>
        </p:txBody>
      </p:sp>
      <p:pic>
        <p:nvPicPr>
          <p:cNvPr id="138245" name="Picture 5" descr="rabbit-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97075" y="1257300"/>
            <a:ext cx="5203825" cy="4972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245"/>
                                        </p:tgtEl>
                                        <p:attrNameLst>
                                          <p:attrName>style.visibility</p:attrName>
                                        </p:attrNameLst>
                                      </p:cBhvr>
                                      <p:to>
                                        <p:strVal val="visible"/>
                                      </p:to>
                                    </p:set>
                                    <p:animEffect transition="in" filter="fade">
                                      <p:cBhvr>
                                        <p:cTn id="7" dur="3000"/>
                                        <p:tgtEl>
                                          <p:spTgt spid="138245"/>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38245"/>
                                        </p:tgtEl>
                                      </p:cBhvr>
                                    </p:animEffect>
                                    <p:set>
                                      <p:cBhvr>
                                        <p:cTn id="11" dur="1" fill="hold">
                                          <p:stCondLst>
                                            <p:cond delay="2999"/>
                                          </p:stCondLst>
                                        </p:cTn>
                                        <p:tgtEl>
                                          <p:spTgt spid="1382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32771"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0292" name="Text Box 4"/>
          <p:cNvSpPr txBox="1">
            <a:spLocks noChangeArrowheads="1"/>
          </p:cNvSpPr>
          <p:nvPr/>
        </p:nvSpPr>
        <p:spPr bwMode="auto">
          <a:xfrm>
            <a:off x="514350" y="114300"/>
            <a:ext cx="7772400" cy="58420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3200" dirty="0">
                <a:solidFill>
                  <a:srgbClr val="FFFF00"/>
                </a:solidFill>
                <a:effectLst>
                  <a:outerShdw blurRad="38100" dist="38100" dir="2700000" algn="tl">
                    <a:srgbClr val="C0C0C0"/>
                  </a:outerShdw>
                </a:effectLst>
              </a:rPr>
              <a:t>The Cow Jumping Over the Moon</a:t>
            </a:r>
          </a:p>
        </p:txBody>
      </p:sp>
      <p:sp>
        <p:nvSpPr>
          <p:cNvPr id="32773" name="Line 5"/>
          <p:cNvSpPr>
            <a:spLocks noChangeShapeType="1"/>
          </p:cNvSpPr>
          <p:nvPr/>
        </p:nvSpPr>
        <p:spPr bwMode="auto">
          <a:xfrm>
            <a:off x="990600" y="1524000"/>
            <a:ext cx="304800" cy="152400"/>
          </a:xfrm>
          <a:prstGeom prst="line">
            <a:avLst/>
          </a:prstGeom>
          <a:noFill/>
          <a:ln w="12700">
            <a:solidFill>
              <a:srgbClr val="060606"/>
            </a:solidFill>
            <a:round/>
            <a:headEnd type="none" w="sm" len="sm"/>
            <a:tailEnd type="none" w="sm" len="sm"/>
          </a:ln>
        </p:spPr>
        <p:txBody>
          <a:bodyPr/>
          <a:lstStyle/>
          <a:p>
            <a:endParaRPr lang="en-US"/>
          </a:p>
        </p:txBody>
      </p:sp>
      <p:pic>
        <p:nvPicPr>
          <p:cNvPr id="140294" name="Picture 6"/>
          <p:cNvPicPr>
            <a:picLocks noChangeAspect="1" noChangeArrowheads="1"/>
          </p:cNvPicPr>
          <p:nvPr/>
        </p:nvPicPr>
        <p:blipFill>
          <a:blip r:embed="rId4">
            <a:lum bright="-30000"/>
          </a:blip>
          <a:srcRect/>
          <a:stretch>
            <a:fillRect/>
          </a:stretch>
        </p:blipFill>
        <p:spPr bwMode="auto">
          <a:xfrm rot="1779008">
            <a:off x="1814513" y="1228725"/>
            <a:ext cx="5284787" cy="5337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294"/>
                                        </p:tgtEl>
                                        <p:attrNameLst>
                                          <p:attrName>style.visibility</p:attrName>
                                        </p:attrNameLst>
                                      </p:cBhvr>
                                      <p:to>
                                        <p:strVal val="visible"/>
                                      </p:to>
                                    </p:set>
                                    <p:animEffect transition="in" filter="fade">
                                      <p:cBhvr>
                                        <p:cTn id="7" dur="3000"/>
                                        <p:tgtEl>
                                          <p:spTgt spid="140294"/>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0294"/>
                                        </p:tgtEl>
                                      </p:cBhvr>
                                    </p:animEffect>
                                    <p:set>
                                      <p:cBhvr>
                                        <p:cTn id="11" dur="1" fill="hold">
                                          <p:stCondLst>
                                            <p:cond delay="2999"/>
                                          </p:stCondLst>
                                        </p:cTn>
                                        <p:tgtEl>
                                          <p:spTgt spid="1402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oon_300Ds_shamilton"/>
          <p:cNvPicPr>
            <a:picLocks noGrp="1" noChangeAspect="1" noChangeArrowheads="1"/>
          </p:cNvPicPr>
          <p:nvPr>
            <p:ph idx="4294967295"/>
          </p:nvPr>
        </p:nvPicPr>
        <p:blipFill>
          <a:blip r:embed="rId4"/>
          <a:srcRect/>
          <a:stretch>
            <a:fillRect/>
          </a:stretch>
        </p:blipFill>
        <p:spPr>
          <a:xfrm>
            <a:off x="2286000" y="0"/>
            <a:ext cx="6858000" cy="6640513"/>
          </a:xfrm>
        </p:spPr>
      </p:pic>
      <p:sp>
        <p:nvSpPr>
          <p:cNvPr id="3379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2340" name="Text Box 4"/>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a:solidFill>
                  <a:srgbClr val="FFFF00"/>
                </a:solidFill>
                <a:effectLst>
                  <a:outerShdw blurRad="38100" dist="38100" dir="2700000" algn="tl">
                    <a:srgbClr val="C0C0C0"/>
                  </a:outerShdw>
                </a:effectLst>
              </a:rPr>
              <a:t>The Moon – The Whole Thing!</a:t>
            </a:r>
          </a:p>
        </p:txBody>
      </p:sp>
      <p:sp>
        <p:nvSpPr>
          <p:cNvPr id="33797" name="Text Box 5"/>
          <p:cNvSpPr txBox="1">
            <a:spLocks noChangeArrowheads="1"/>
          </p:cNvSpPr>
          <p:nvPr/>
        </p:nvSpPr>
        <p:spPr bwMode="auto">
          <a:xfrm>
            <a:off x="304800" y="4038600"/>
            <a:ext cx="2819400" cy="20732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The Big Craters with Bright “Rays” are </a:t>
            </a:r>
          </a:p>
          <a:p>
            <a:pPr>
              <a:spcBef>
                <a:spcPct val="50000"/>
              </a:spcBef>
            </a:pPr>
            <a:r>
              <a:rPr lang="en-US" b="1">
                <a:solidFill>
                  <a:srgbClr val="FFFF00"/>
                </a:solidFill>
                <a:latin typeface="Bradley Hand ITC" pitchFamily="66" charset="0"/>
              </a:rPr>
              <a:t>Copernicus </a:t>
            </a:r>
          </a:p>
          <a:p>
            <a:pPr>
              <a:spcBef>
                <a:spcPct val="50000"/>
              </a:spcBef>
            </a:pPr>
            <a:r>
              <a:rPr lang="en-US" b="1">
                <a:solidFill>
                  <a:srgbClr val="FFFF00"/>
                </a:solidFill>
                <a:latin typeface="Bradley Hand ITC" pitchFamily="66" charset="0"/>
              </a:rPr>
              <a:t>and</a:t>
            </a:r>
          </a:p>
          <a:p>
            <a:pPr>
              <a:spcBef>
                <a:spcPct val="50000"/>
              </a:spcBef>
            </a:pPr>
            <a:r>
              <a:rPr lang="en-US" b="1">
                <a:solidFill>
                  <a:srgbClr val="FFFF00"/>
                </a:solidFill>
                <a:latin typeface="Bradley Hand ITC" pitchFamily="66" charset="0"/>
              </a:rPr>
              <a:t>Tycho</a:t>
            </a:r>
          </a:p>
        </p:txBody>
      </p:sp>
      <p:sp>
        <p:nvSpPr>
          <p:cNvPr id="142342" name="Line 6"/>
          <p:cNvSpPr>
            <a:spLocks noChangeShapeType="1"/>
          </p:cNvSpPr>
          <p:nvPr/>
        </p:nvSpPr>
        <p:spPr bwMode="auto">
          <a:xfrm flipV="1">
            <a:off x="1752600" y="2971800"/>
            <a:ext cx="2743200" cy="1981200"/>
          </a:xfrm>
          <a:prstGeom prst="line">
            <a:avLst/>
          </a:prstGeom>
          <a:noFill/>
          <a:ln w="12700">
            <a:solidFill>
              <a:schemeClr val="bg1"/>
            </a:solidFill>
            <a:round/>
            <a:headEnd type="none" w="sm" len="sm"/>
            <a:tailEnd type="none" w="sm" len="sm"/>
          </a:ln>
        </p:spPr>
        <p:txBody>
          <a:bodyPr/>
          <a:lstStyle/>
          <a:p>
            <a:endParaRPr lang="en-US"/>
          </a:p>
        </p:txBody>
      </p:sp>
      <p:sp>
        <p:nvSpPr>
          <p:cNvPr id="142343" name="Line 7"/>
          <p:cNvSpPr>
            <a:spLocks noChangeShapeType="1"/>
          </p:cNvSpPr>
          <p:nvPr/>
        </p:nvSpPr>
        <p:spPr bwMode="auto">
          <a:xfrm flipV="1">
            <a:off x="1230313" y="5561013"/>
            <a:ext cx="3124200" cy="3810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42342"/>
                                        </p:tgtEl>
                                        <p:attrNameLst>
                                          <p:attrName>style.visibility</p:attrName>
                                        </p:attrNameLst>
                                      </p:cBhvr>
                                      <p:to>
                                        <p:strVal val="visible"/>
                                      </p:to>
                                    </p:set>
                                    <p:animEffect transition="in" filter="fade">
                                      <p:cBhvr>
                                        <p:cTn id="7" dur="2000"/>
                                        <p:tgtEl>
                                          <p:spTgt spid="142342"/>
                                        </p:tgtEl>
                                      </p:cBhvr>
                                    </p:animEffect>
                                    <p:anim calcmode="lin" valueType="num">
                                      <p:cBhvr>
                                        <p:cTn id="8" dur="2000" fill="hold"/>
                                        <p:tgtEl>
                                          <p:spTgt spid="142342"/>
                                        </p:tgtEl>
                                        <p:attrNameLst>
                                          <p:attrName>style.rotation</p:attrName>
                                        </p:attrNameLst>
                                      </p:cBhvr>
                                      <p:tavLst>
                                        <p:tav tm="0">
                                          <p:val>
                                            <p:fltVal val="720"/>
                                          </p:val>
                                        </p:tav>
                                        <p:tav tm="100000">
                                          <p:val>
                                            <p:fltVal val="0"/>
                                          </p:val>
                                        </p:tav>
                                      </p:tavLst>
                                    </p:anim>
                                    <p:anim calcmode="lin" valueType="num">
                                      <p:cBhvr>
                                        <p:cTn id="9" dur="2000" fill="hold"/>
                                        <p:tgtEl>
                                          <p:spTgt spid="142342"/>
                                        </p:tgtEl>
                                        <p:attrNameLst>
                                          <p:attrName>ppt_h</p:attrName>
                                        </p:attrNameLst>
                                      </p:cBhvr>
                                      <p:tavLst>
                                        <p:tav tm="0">
                                          <p:val>
                                            <p:fltVal val="0"/>
                                          </p:val>
                                        </p:tav>
                                        <p:tav tm="100000">
                                          <p:val>
                                            <p:strVal val="#ppt_h"/>
                                          </p:val>
                                        </p:tav>
                                      </p:tavLst>
                                    </p:anim>
                                    <p:anim calcmode="lin" valueType="num">
                                      <p:cBhvr>
                                        <p:cTn id="10" dur="2000" fill="hold"/>
                                        <p:tgtEl>
                                          <p:spTgt spid="14234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3" name="arrow.wav" builtIn="1"/>
                                        </p:tgtEl>
                                      </p:cMediaNode>
                                    </p:audio>
                                  </p:subTnLst>
                                </p:cTn>
                              </p:par>
                            </p:childTnLst>
                          </p:cTn>
                        </p:par>
                        <p:par>
                          <p:cTn id="11" fill="hold">
                            <p:stCondLst>
                              <p:cond delay="2000"/>
                            </p:stCondLst>
                            <p:childTnLst>
                              <p:par>
                                <p:cTn id="12" presetID="7" presetClass="entr" presetSubtype="8" fill="hold" grpId="0" nodeType="afterEffect">
                                  <p:stCondLst>
                                    <p:cond delay="3000"/>
                                  </p:stCondLst>
                                  <p:childTnLst>
                                    <p:set>
                                      <p:cBhvr>
                                        <p:cTn id="13" dur="1" fill="hold">
                                          <p:stCondLst>
                                            <p:cond delay="0"/>
                                          </p:stCondLst>
                                        </p:cTn>
                                        <p:tgtEl>
                                          <p:spTgt spid="142343"/>
                                        </p:tgtEl>
                                        <p:attrNameLst>
                                          <p:attrName>style.visibility</p:attrName>
                                        </p:attrNameLst>
                                      </p:cBhvr>
                                      <p:to>
                                        <p:strVal val="visible"/>
                                      </p:to>
                                    </p:set>
                                    <p:anim calcmode="lin" valueType="num">
                                      <p:cBhvr additive="base">
                                        <p:cTn id="14" dur="1000" fill="hold"/>
                                        <p:tgtEl>
                                          <p:spTgt spid="142343"/>
                                        </p:tgtEl>
                                        <p:attrNameLst>
                                          <p:attrName>ppt_x</p:attrName>
                                        </p:attrNameLst>
                                      </p:cBhvr>
                                      <p:tavLst>
                                        <p:tav tm="0">
                                          <p:val>
                                            <p:strVal val="0-#ppt_w/2"/>
                                          </p:val>
                                        </p:tav>
                                        <p:tav tm="100000">
                                          <p:val>
                                            <p:strVal val="#ppt_x"/>
                                          </p:val>
                                        </p:tav>
                                      </p:tavLst>
                                    </p:anim>
                                    <p:anim calcmode="lin" valueType="num">
                                      <p:cBhvr additive="base">
                                        <p:cTn id="15" dur="1000" fill="hold"/>
                                        <p:tgtEl>
                                          <p:spTgt spid="142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2" grpId="0" animBg="1"/>
      <p:bldP spid="1423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oon_300Ds_shamilton"/>
          <p:cNvPicPr>
            <a:picLocks noGrp="1" noChangeAspect="1" noChangeArrowheads="1"/>
          </p:cNvPicPr>
          <p:nvPr>
            <p:ph idx="4294967295"/>
          </p:nvPr>
        </p:nvPicPr>
        <p:blipFill>
          <a:blip r:embed="rId3"/>
          <a:srcRect/>
          <a:stretch>
            <a:fillRect/>
          </a:stretch>
        </p:blipFill>
        <p:spPr>
          <a:xfrm>
            <a:off x="2286000" y="0"/>
            <a:ext cx="6858000" cy="6640513"/>
          </a:xfrm>
        </p:spPr>
      </p:pic>
      <p:sp>
        <p:nvSpPr>
          <p:cNvPr id="34819"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4388" name="Text Box 4"/>
          <p:cNvSpPr txBox="1">
            <a:spLocks noChangeArrowheads="1"/>
          </p:cNvSpPr>
          <p:nvPr/>
        </p:nvSpPr>
        <p:spPr bwMode="auto">
          <a:xfrm>
            <a:off x="0" y="228600"/>
            <a:ext cx="4495800" cy="247015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a:solidFill>
                  <a:srgbClr val="FFFF00"/>
                </a:solidFill>
                <a:effectLst>
                  <a:outerShdw blurRad="38100" dist="38100" dir="2700000" algn="tl">
                    <a:srgbClr val="C0C0C0"/>
                  </a:outerShdw>
                </a:effectLst>
              </a:rPr>
              <a:t>The Moon – </a:t>
            </a:r>
            <a:r>
              <a:rPr lang="en-US" sz="4000">
                <a:solidFill>
                  <a:srgbClr val="FFFF00"/>
                </a:solidFill>
                <a:effectLst>
                  <a:outerShdw blurRad="38100" dist="38100" dir="2700000" algn="tl">
                    <a:srgbClr val="C0C0C0"/>
                  </a:outerShdw>
                </a:effectLst>
              </a:rPr>
              <a:t>Dry “Seas”,</a:t>
            </a:r>
            <a:r>
              <a:rPr lang="en-US" sz="4800">
                <a:solidFill>
                  <a:srgbClr val="FFFF00"/>
                </a:solidFill>
                <a:effectLst>
                  <a:outerShdw blurRad="38100" dist="38100" dir="2700000" algn="tl">
                    <a:srgbClr val="C0C0C0"/>
                  </a:outerShdw>
                </a:effectLst>
              </a:rPr>
              <a:t> </a:t>
            </a:r>
          </a:p>
          <a:p>
            <a:pPr>
              <a:spcBef>
                <a:spcPct val="50000"/>
              </a:spcBef>
              <a:defRPr/>
            </a:pPr>
            <a:r>
              <a:rPr lang="en-US" sz="4000">
                <a:solidFill>
                  <a:srgbClr val="FFFF00"/>
                </a:solidFill>
                <a:effectLst>
                  <a:outerShdw blurRad="38100" dist="38100" dir="2700000" algn="tl">
                    <a:srgbClr val="C0C0C0"/>
                  </a:outerShdw>
                </a:effectLst>
              </a:rPr>
              <a:t>Or “Maria”</a:t>
            </a:r>
          </a:p>
        </p:txBody>
      </p:sp>
      <p:sp>
        <p:nvSpPr>
          <p:cNvPr id="144389" name="Text Box 5"/>
          <p:cNvSpPr txBox="1">
            <a:spLocks noChangeArrowheads="1"/>
          </p:cNvSpPr>
          <p:nvPr/>
        </p:nvSpPr>
        <p:spPr bwMode="auto">
          <a:xfrm>
            <a:off x="228600" y="3276600"/>
            <a:ext cx="32766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Oceanus Procellarum</a:t>
            </a:r>
          </a:p>
        </p:txBody>
      </p:sp>
      <p:sp>
        <p:nvSpPr>
          <p:cNvPr id="144390" name="Text Box 6"/>
          <p:cNvSpPr txBox="1">
            <a:spLocks noChangeArrowheads="1"/>
          </p:cNvSpPr>
          <p:nvPr/>
        </p:nvSpPr>
        <p:spPr bwMode="auto">
          <a:xfrm>
            <a:off x="228600" y="5486400"/>
            <a:ext cx="3482975"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Crisium, “Sea of Crises”</a:t>
            </a:r>
            <a:endParaRPr lang="en-US" sz="3200">
              <a:solidFill>
                <a:srgbClr val="FFFF00"/>
              </a:solidFill>
              <a:latin typeface="Bradley Hand ITC" pitchFamily="66" charset="0"/>
            </a:endParaRPr>
          </a:p>
        </p:txBody>
      </p:sp>
      <p:sp>
        <p:nvSpPr>
          <p:cNvPr id="144391" name="Text Box 7"/>
          <p:cNvSpPr txBox="1">
            <a:spLocks noChangeArrowheads="1"/>
          </p:cNvSpPr>
          <p:nvPr/>
        </p:nvSpPr>
        <p:spPr bwMode="auto">
          <a:xfrm>
            <a:off x="228600" y="5105400"/>
            <a:ext cx="34290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Tranquillitatus</a:t>
            </a:r>
            <a:endParaRPr lang="en-US">
              <a:solidFill>
                <a:srgbClr val="FFFF00"/>
              </a:solidFill>
              <a:latin typeface="Bradley Hand ITC" pitchFamily="66" charset="0"/>
            </a:endParaRPr>
          </a:p>
        </p:txBody>
      </p:sp>
      <p:sp>
        <p:nvSpPr>
          <p:cNvPr id="144392" name="Text Box 8"/>
          <p:cNvSpPr txBox="1">
            <a:spLocks noChangeArrowheads="1"/>
          </p:cNvSpPr>
          <p:nvPr/>
        </p:nvSpPr>
        <p:spPr bwMode="auto">
          <a:xfrm>
            <a:off x="228600" y="4724400"/>
            <a:ext cx="37338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Serenitatus</a:t>
            </a:r>
          </a:p>
        </p:txBody>
      </p:sp>
      <p:sp>
        <p:nvSpPr>
          <p:cNvPr id="144393" name="Text Box 9"/>
          <p:cNvSpPr txBox="1">
            <a:spLocks noChangeArrowheads="1"/>
          </p:cNvSpPr>
          <p:nvPr/>
        </p:nvSpPr>
        <p:spPr bwMode="auto">
          <a:xfrm>
            <a:off x="228600" y="4267200"/>
            <a:ext cx="25908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Nubium</a:t>
            </a:r>
          </a:p>
        </p:txBody>
      </p:sp>
      <p:sp>
        <p:nvSpPr>
          <p:cNvPr id="144394" name="Text Box 10"/>
          <p:cNvSpPr txBox="1">
            <a:spLocks noChangeArrowheads="1"/>
          </p:cNvSpPr>
          <p:nvPr/>
        </p:nvSpPr>
        <p:spPr bwMode="auto">
          <a:xfrm>
            <a:off x="228600" y="3810000"/>
            <a:ext cx="34290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Imbrium</a:t>
            </a:r>
            <a:endParaRPr lang="en-US">
              <a:solidFill>
                <a:srgbClr val="FFFF00"/>
              </a:solidFill>
              <a:latin typeface="Bradley Hand ITC" pitchFamily="66" charset="0"/>
            </a:endParaRPr>
          </a:p>
        </p:txBody>
      </p:sp>
      <p:sp>
        <p:nvSpPr>
          <p:cNvPr id="144395" name="Line 11"/>
          <p:cNvSpPr>
            <a:spLocks noChangeShapeType="1"/>
          </p:cNvSpPr>
          <p:nvPr/>
        </p:nvSpPr>
        <p:spPr bwMode="auto">
          <a:xfrm flipV="1">
            <a:off x="3657600" y="3352800"/>
            <a:ext cx="4572000" cy="2209800"/>
          </a:xfrm>
          <a:prstGeom prst="line">
            <a:avLst/>
          </a:prstGeom>
          <a:noFill/>
          <a:ln w="12700">
            <a:solidFill>
              <a:schemeClr val="bg1"/>
            </a:solidFill>
            <a:round/>
            <a:headEnd type="none" w="sm" len="sm"/>
            <a:tailEnd type="none" w="sm" len="sm"/>
          </a:ln>
        </p:spPr>
        <p:txBody>
          <a:bodyPr/>
          <a:lstStyle/>
          <a:p>
            <a:endParaRPr lang="en-US"/>
          </a:p>
        </p:txBody>
      </p:sp>
      <p:sp>
        <p:nvSpPr>
          <p:cNvPr id="144396" name="Line 12"/>
          <p:cNvSpPr>
            <a:spLocks noChangeShapeType="1"/>
          </p:cNvSpPr>
          <p:nvPr/>
        </p:nvSpPr>
        <p:spPr bwMode="auto">
          <a:xfrm flipV="1">
            <a:off x="2743200" y="3657600"/>
            <a:ext cx="4114800" cy="1600200"/>
          </a:xfrm>
          <a:prstGeom prst="line">
            <a:avLst/>
          </a:prstGeom>
          <a:noFill/>
          <a:ln w="12700">
            <a:solidFill>
              <a:schemeClr val="bg1"/>
            </a:solidFill>
            <a:round/>
            <a:headEnd type="none" w="sm" len="sm"/>
            <a:tailEnd type="none" w="sm" len="sm"/>
          </a:ln>
        </p:spPr>
        <p:txBody>
          <a:bodyPr/>
          <a:lstStyle/>
          <a:p>
            <a:endParaRPr lang="en-US"/>
          </a:p>
        </p:txBody>
      </p:sp>
      <p:sp>
        <p:nvSpPr>
          <p:cNvPr id="144397" name="Line 13"/>
          <p:cNvSpPr>
            <a:spLocks noChangeShapeType="1"/>
          </p:cNvSpPr>
          <p:nvPr/>
        </p:nvSpPr>
        <p:spPr bwMode="auto">
          <a:xfrm flipV="1">
            <a:off x="2286000" y="2743200"/>
            <a:ext cx="4267200" cy="2133600"/>
          </a:xfrm>
          <a:prstGeom prst="line">
            <a:avLst/>
          </a:prstGeom>
          <a:noFill/>
          <a:ln w="12700">
            <a:solidFill>
              <a:schemeClr val="bg1"/>
            </a:solidFill>
            <a:round/>
            <a:headEnd type="none" w="sm" len="sm"/>
            <a:tailEnd type="none" w="sm" len="sm"/>
          </a:ln>
        </p:spPr>
        <p:txBody>
          <a:bodyPr/>
          <a:lstStyle/>
          <a:p>
            <a:endParaRPr lang="en-US"/>
          </a:p>
        </p:txBody>
      </p:sp>
      <p:sp>
        <p:nvSpPr>
          <p:cNvPr id="144398" name="Line 14"/>
          <p:cNvSpPr>
            <a:spLocks noChangeShapeType="1"/>
          </p:cNvSpPr>
          <p:nvPr/>
        </p:nvSpPr>
        <p:spPr bwMode="auto">
          <a:xfrm flipV="1">
            <a:off x="2036763" y="4351338"/>
            <a:ext cx="2438400" cy="152400"/>
          </a:xfrm>
          <a:prstGeom prst="line">
            <a:avLst/>
          </a:prstGeom>
          <a:noFill/>
          <a:ln w="12700">
            <a:solidFill>
              <a:schemeClr val="bg1"/>
            </a:solidFill>
            <a:round/>
            <a:headEnd type="none" w="sm" len="sm"/>
            <a:tailEnd type="none" w="sm" len="sm"/>
          </a:ln>
        </p:spPr>
        <p:txBody>
          <a:bodyPr/>
          <a:lstStyle/>
          <a:p>
            <a:endParaRPr lang="en-US"/>
          </a:p>
        </p:txBody>
      </p:sp>
      <p:sp>
        <p:nvSpPr>
          <p:cNvPr id="144399" name="Line 15"/>
          <p:cNvSpPr>
            <a:spLocks noChangeShapeType="1"/>
          </p:cNvSpPr>
          <p:nvPr/>
        </p:nvSpPr>
        <p:spPr bwMode="auto">
          <a:xfrm flipV="1">
            <a:off x="1979613" y="2046288"/>
            <a:ext cx="3200400" cy="1905000"/>
          </a:xfrm>
          <a:prstGeom prst="line">
            <a:avLst/>
          </a:prstGeom>
          <a:noFill/>
          <a:ln w="12700">
            <a:solidFill>
              <a:schemeClr val="bg1"/>
            </a:solidFill>
            <a:round/>
            <a:headEnd type="none" w="sm" len="sm"/>
            <a:tailEnd type="none" w="sm" len="sm"/>
          </a:ln>
        </p:spPr>
        <p:txBody>
          <a:bodyPr/>
          <a:lstStyle/>
          <a:p>
            <a:endParaRPr lang="en-US"/>
          </a:p>
        </p:txBody>
      </p:sp>
      <p:sp>
        <p:nvSpPr>
          <p:cNvPr id="144400" name="Line 16"/>
          <p:cNvSpPr>
            <a:spLocks noChangeShapeType="1"/>
          </p:cNvSpPr>
          <p:nvPr/>
        </p:nvSpPr>
        <p:spPr bwMode="auto">
          <a:xfrm flipV="1">
            <a:off x="2613025" y="2103438"/>
            <a:ext cx="914400" cy="13716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44390"/>
                                        </p:tgtEl>
                                        <p:attrNameLst>
                                          <p:attrName>style.visibility</p:attrName>
                                        </p:attrNameLst>
                                      </p:cBhvr>
                                      <p:to>
                                        <p:strVal val="visible"/>
                                      </p:to>
                                    </p:set>
                                    <p:anim calcmode="lin" valueType="num">
                                      <p:cBhvr additive="base">
                                        <p:cTn id="7" dur="1000" fill="hold"/>
                                        <p:tgtEl>
                                          <p:spTgt spid="144390"/>
                                        </p:tgtEl>
                                        <p:attrNameLst>
                                          <p:attrName>ppt_x</p:attrName>
                                        </p:attrNameLst>
                                      </p:cBhvr>
                                      <p:tavLst>
                                        <p:tav tm="0">
                                          <p:val>
                                            <p:strVal val="1+#ppt_w/2"/>
                                          </p:val>
                                        </p:tav>
                                        <p:tav tm="100000">
                                          <p:val>
                                            <p:strVal val="#ppt_x"/>
                                          </p:val>
                                        </p:tav>
                                      </p:tavLst>
                                    </p:anim>
                                    <p:anim calcmode="lin" valueType="num">
                                      <p:cBhvr additive="base">
                                        <p:cTn id="8" dur="1000" fill="hold"/>
                                        <p:tgtEl>
                                          <p:spTgt spid="14439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5" presetClass="entr" presetSubtype="0" fill="hold" grpId="0" nodeType="afterEffect">
                                  <p:stCondLst>
                                    <p:cond delay="0"/>
                                  </p:stCondLst>
                                  <p:childTnLst>
                                    <p:set>
                                      <p:cBhvr>
                                        <p:cTn id="11" dur="1" fill="hold">
                                          <p:stCondLst>
                                            <p:cond delay="0"/>
                                          </p:stCondLst>
                                        </p:cTn>
                                        <p:tgtEl>
                                          <p:spTgt spid="144395"/>
                                        </p:tgtEl>
                                        <p:attrNameLst>
                                          <p:attrName>style.visibility</p:attrName>
                                        </p:attrNameLst>
                                      </p:cBhvr>
                                      <p:to>
                                        <p:strVal val="visible"/>
                                      </p:to>
                                    </p:set>
                                    <p:animEffect transition="in" filter="fade">
                                      <p:cBhvr>
                                        <p:cTn id="12" dur="2000"/>
                                        <p:tgtEl>
                                          <p:spTgt spid="144395"/>
                                        </p:tgtEl>
                                      </p:cBhvr>
                                    </p:animEffect>
                                    <p:anim calcmode="lin" valueType="num">
                                      <p:cBhvr>
                                        <p:cTn id="13" dur="2000" fill="hold"/>
                                        <p:tgtEl>
                                          <p:spTgt spid="144395"/>
                                        </p:tgtEl>
                                        <p:attrNameLst>
                                          <p:attrName>style.rotation</p:attrName>
                                        </p:attrNameLst>
                                      </p:cBhvr>
                                      <p:tavLst>
                                        <p:tav tm="0">
                                          <p:val>
                                            <p:fltVal val="720"/>
                                          </p:val>
                                        </p:tav>
                                        <p:tav tm="100000">
                                          <p:val>
                                            <p:fltVal val="0"/>
                                          </p:val>
                                        </p:tav>
                                      </p:tavLst>
                                    </p:anim>
                                    <p:anim calcmode="lin" valueType="num">
                                      <p:cBhvr>
                                        <p:cTn id="14" dur="2000" fill="hold"/>
                                        <p:tgtEl>
                                          <p:spTgt spid="144395"/>
                                        </p:tgtEl>
                                        <p:attrNameLst>
                                          <p:attrName>ppt_h</p:attrName>
                                        </p:attrNameLst>
                                      </p:cBhvr>
                                      <p:tavLst>
                                        <p:tav tm="0">
                                          <p:val>
                                            <p:fltVal val="0"/>
                                          </p:val>
                                        </p:tav>
                                        <p:tav tm="100000">
                                          <p:val>
                                            <p:strVal val="#ppt_h"/>
                                          </p:val>
                                        </p:tav>
                                      </p:tavLst>
                                    </p:anim>
                                    <p:anim calcmode="lin" valueType="num">
                                      <p:cBhvr>
                                        <p:cTn id="15" dur="2000" fill="hold"/>
                                        <p:tgtEl>
                                          <p:spTgt spid="144395"/>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44391"/>
                                        </p:tgtEl>
                                        <p:attrNameLst>
                                          <p:attrName>style.visibility</p:attrName>
                                        </p:attrNameLst>
                                      </p:cBhvr>
                                      <p:to>
                                        <p:strVal val="visible"/>
                                      </p:to>
                                    </p:set>
                                    <p:anim calcmode="lin" valueType="num">
                                      <p:cBhvr additive="base">
                                        <p:cTn id="20" dur="500" fill="hold"/>
                                        <p:tgtEl>
                                          <p:spTgt spid="144391"/>
                                        </p:tgtEl>
                                        <p:attrNameLst>
                                          <p:attrName>ppt_x</p:attrName>
                                        </p:attrNameLst>
                                      </p:cBhvr>
                                      <p:tavLst>
                                        <p:tav tm="0">
                                          <p:val>
                                            <p:strVal val="1+#ppt_w/2"/>
                                          </p:val>
                                        </p:tav>
                                        <p:tav tm="100000">
                                          <p:val>
                                            <p:strVal val="#ppt_x"/>
                                          </p:val>
                                        </p:tav>
                                      </p:tavLst>
                                    </p:anim>
                                    <p:anim calcmode="lin" valueType="num">
                                      <p:cBhvr additive="base">
                                        <p:cTn id="21" dur="500" fill="hold"/>
                                        <p:tgtEl>
                                          <p:spTgt spid="144391"/>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9" presetClass="entr" presetSubtype="10" fill="hold" grpId="0" nodeType="afterEffect">
                                  <p:stCondLst>
                                    <p:cond delay="0"/>
                                  </p:stCondLst>
                                  <p:childTnLst>
                                    <p:set>
                                      <p:cBhvr>
                                        <p:cTn id="24" dur="1" fill="hold">
                                          <p:stCondLst>
                                            <p:cond delay="0"/>
                                          </p:stCondLst>
                                        </p:cTn>
                                        <p:tgtEl>
                                          <p:spTgt spid="144396"/>
                                        </p:tgtEl>
                                        <p:attrNameLst>
                                          <p:attrName>style.visibility</p:attrName>
                                        </p:attrNameLst>
                                      </p:cBhvr>
                                      <p:to>
                                        <p:strVal val="visible"/>
                                      </p:to>
                                    </p:set>
                                    <p:anim calcmode="lin" valueType="num">
                                      <p:cBhvr>
                                        <p:cTn id="25" dur="1000" fill="hold"/>
                                        <p:tgtEl>
                                          <p:spTgt spid="144396"/>
                                        </p:tgtEl>
                                        <p:attrNameLst>
                                          <p:attrName>ppt_w</p:attrName>
                                        </p:attrNameLst>
                                      </p:cBhvr>
                                      <p:tavLst>
                                        <p:tav tm="0" fmla="#ppt_w*sin(2.5*pi*$)">
                                          <p:val>
                                            <p:fltVal val="0"/>
                                          </p:val>
                                        </p:tav>
                                        <p:tav tm="100000">
                                          <p:val>
                                            <p:fltVal val="1"/>
                                          </p:val>
                                        </p:tav>
                                      </p:tavLst>
                                    </p:anim>
                                    <p:anim calcmode="lin" valueType="num">
                                      <p:cBhvr>
                                        <p:cTn id="26" dur="1000" fill="hold"/>
                                        <p:tgtEl>
                                          <p:spTgt spid="144396"/>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44392"/>
                                        </p:tgtEl>
                                        <p:attrNameLst>
                                          <p:attrName>style.visibility</p:attrName>
                                        </p:attrNameLst>
                                      </p:cBhvr>
                                      <p:to>
                                        <p:strVal val="visible"/>
                                      </p:to>
                                    </p:set>
                                    <p:anim calcmode="lin" valueType="num">
                                      <p:cBhvr additive="base">
                                        <p:cTn id="31" dur="500" fill="hold"/>
                                        <p:tgtEl>
                                          <p:spTgt spid="144392"/>
                                        </p:tgtEl>
                                        <p:attrNameLst>
                                          <p:attrName>ppt_x</p:attrName>
                                        </p:attrNameLst>
                                      </p:cBhvr>
                                      <p:tavLst>
                                        <p:tav tm="0">
                                          <p:val>
                                            <p:strVal val="1+#ppt_w/2"/>
                                          </p:val>
                                        </p:tav>
                                        <p:tav tm="100000">
                                          <p:val>
                                            <p:strVal val="#ppt_x"/>
                                          </p:val>
                                        </p:tav>
                                      </p:tavLst>
                                    </p:anim>
                                    <p:anim calcmode="lin" valueType="num">
                                      <p:cBhvr additive="base">
                                        <p:cTn id="32" dur="500" fill="hold"/>
                                        <p:tgtEl>
                                          <p:spTgt spid="144392"/>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44397"/>
                                        </p:tgtEl>
                                        <p:attrNameLst>
                                          <p:attrName>style.visibility</p:attrName>
                                        </p:attrNameLst>
                                      </p:cBhvr>
                                      <p:to>
                                        <p:strVal val="visible"/>
                                      </p:to>
                                    </p:set>
                                    <p:animEffect transition="in" filter="fade">
                                      <p:cBhvr>
                                        <p:cTn id="36" dur="1000"/>
                                        <p:tgtEl>
                                          <p:spTgt spid="14439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44393"/>
                                        </p:tgtEl>
                                        <p:attrNameLst>
                                          <p:attrName>style.visibility</p:attrName>
                                        </p:attrNameLst>
                                      </p:cBhvr>
                                      <p:to>
                                        <p:strVal val="visible"/>
                                      </p:to>
                                    </p:set>
                                    <p:anim calcmode="lin" valueType="num">
                                      <p:cBhvr additive="base">
                                        <p:cTn id="41" dur="500" fill="hold"/>
                                        <p:tgtEl>
                                          <p:spTgt spid="144393"/>
                                        </p:tgtEl>
                                        <p:attrNameLst>
                                          <p:attrName>ppt_x</p:attrName>
                                        </p:attrNameLst>
                                      </p:cBhvr>
                                      <p:tavLst>
                                        <p:tav tm="0">
                                          <p:val>
                                            <p:strVal val="#ppt_x"/>
                                          </p:val>
                                        </p:tav>
                                        <p:tav tm="100000">
                                          <p:val>
                                            <p:strVal val="#ppt_x"/>
                                          </p:val>
                                        </p:tav>
                                      </p:tavLst>
                                    </p:anim>
                                    <p:anim calcmode="lin" valueType="num">
                                      <p:cBhvr additive="base">
                                        <p:cTn id="42" dur="500" fill="hold"/>
                                        <p:tgtEl>
                                          <p:spTgt spid="144393"/>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26" presetClass="entr" presetSubtype="0" fill="hold" grpId="0" nodeType="afterEffect">
                                  <p:stCondLst>
                                    <p:cond delay="0"/>
                                  </p:stCondLst>
                                  <p:childTnLst>
                                    <p:set>
                                      <p:cBhvr>
                                        <p:cTn id="45" dur="1" fill="hold">
                                          <p:stCondLst>
                                            <p:cond delay="0"/>
                                          </p:stCondLst>
                                        </p:cTn>
                                        <p:tgtEl>
                                          <p:spTgt spid="144398"/>
                                        </p:tgtEl>
                                        <p:attrNameLst>
                                          <p:attrName>style.visibility</p:attrName>
                                        </p:attrNameLst>
                                      </p:cBhvr>
                                      <p:to>
                                        <p:strVal val="visible"/>
                                      </p:to>
                                    </p:set>
                                    <p:animEffect transition="in" filter="wipe(down)">
                                      <p:cBhvr>
                                        <p:cTn id="46" dur="580">
                                          <p:stCondLst>
                                            <p:cond delay="0"/>
                                          </p:stCondLst>
                                        </p:cTn>
                                        <p:tgtEl>
                                          <p:spTgt spid="144398"/>
                                        </p:tgtEl>
                                      </p:cBhvr>
                                    </p:animEffect>
                                    <p:anim calcmode="lin" valueType="num">
                                      <p:cBhvr>
                                        <p:cTn id="47" dur="1822" tmFilter="0,0; 0.14,0.36; 0.43,0.73; 0.71,0.91; 1.0,1.0">
                                          <p:stCondLst>
                                            <p:cond delay="0"/>
                                          </p:stCondLst>
                                        </p:cTn>
                                        <p:tgtEl>
                                          <p:spTgt spid="144398"/>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44398"/>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44398"/>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44398"/>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44398"/>
                                        </p:tgtEl>
                                        <p:attrNameLst>
                                          <p:attrName>ppt_y</p:attrName>
                                        </p:attrNameLst>
                                      </p:cBhvr>
                                      <p:tavLst>
                                        <p:tav tm="0" fmla="#ppt_y-sin(pi*$)/81">
                                          <p:val>
                                            <p:fltVal val="0"/>
                                          </p:val>
                                        </p:tav>
                                        <p:tav tm="100000">
                                          <p:val>
                                            <p:fltVal val="1"/>
                                          </p:val>
                                        </p:tav>
                                      </p:tavLst>
                                    </p:anim>
                                    <p:animScale>
                                      <p:cBhvr>
                                        <p:cTn id="52" dur="26">
                                          <p:stCondLst>
                                            <p:cond delay="650"/>
                                          </p:stCondLst>
                                        </p:cTn>
                                        <p:tgtEl>
                                          <p:spTgt spid="144398"/>
                                        </p:tgtEl>
                                      </p:cBhvr>
                                      <p:to x="100000" y="60000"/>
                                    </p:animScale>
                                    <p:animScale>
                                      <p:cBhvr>
                                        <p:cTn id="53" dur="166" decel="50000">
                                          <p:stCondLst>
                                            <p:cond delay="676"/>
                                          </p:stCondLst>
                                        </p:cTn>
                                        <p:tgtEl>
                                          <p:spTgt spid="144398"/>
                                        </p:tgtEl>
                                      </p:cBhvr>
                                      <p:to x="100000" y="100000"/>
                                    </p:animScale>
                                    <p:animScale>
                                      <p:cBhvr>
                                        <p:cTn id="54" dur="26">
                                          <p:stCondLst>
                                            <p:cond delay="1312"/>
                                          </p:stCondLst>
                                        </p:cTn>
                                        <p:tgtEl>
                                          <p:spTgt spid="144398"/>
                                        </p:tgtEl>
                                      </p:cBhvr>
                                      <p:to x="100000" y="80000"/>
                                    </p:animScale>
                                    <p:animScale>
                                      <p:cBhvr>
                                        <p:cTn id="55" dur="166" decel="50000">
                                          <p:stCondLst>
                                            <p:cond delay="1338"/>
                                          </p:stCondLst>
                                        </p:cTn>
                                        <p:tgtEl>
                                          <p:spTgt spid="144398"/>
                                        </p:tgtEl>
                                      </p:cBhvr>
                                      <p:to x="100000" y="100000"/>
                                    </p:animScale>
                                    <p:animScale>
                                      <p:cBhvr>
                                        <p:cTn id="56" dur="26">
                                          <p:stCondLst>
                                            <p:cond delay="1642"/>
                                          </p:stCondLst>
                                        </p:cTn>
                                        <p:tgtEl>
                                          <p:spTgt spid="144398"/>
                                        </p:tgtEl>
                                      </p:cBhvr>
                                      <p:to x="100000" y="90000"/>
                                    </p:animScale>
                                    <p:animScale>
                                      <p:cBhvr>
                                        <p:cTn id="57" dur="166" decel="50000">
                                          <p:stCondLst>
                                            <p:cond delay="1668"/>
                                          </p:stCondLst>
                                        </p:cTn>
                                        <p:tgtEl>
                                          <p:spTgt spid="144398"/>
                                        </p:tgtEl>
                                      </p:cBhvr>
                                      <p:to x="100000" y="100000"/>
                                    </p:animScale>
                                    <p:animScale>
                                      <p:cBhvr>
                                        <p:cTn id="58" dur="26">
                                          <p:stCondLst>
                                            <p:cond delay="1808"/>
                                          </p:stCondLst>
                                        </p:cTn>
                                        <p:tgtEl>
                                          <p:spTgt spid="144398"/>
                                        </p:tgtEl>
                                      </p:cBhvr>
                                      <p:to x="100000" y="95000"/>
                                    </p:animScale>
                                    <p:animScale>
                                      <p:cBhvr>
                                        <p:cTn id="59" dur="166" decel="50000">
                                          <p:stCondLst>
                                            <p:cond delay="1834"/>
                                          </p:stCondLst>
                                        </p:cTn>
                                        <p:tgtEl>
                                          <p:spTgt spid="144398"/>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 presetClass="entr" presetSubtype="1" fill="hold" nodeType="clickEffect">
                                  <p:stCondLst>
                                    <p:cond delay="0"/>
                                  </p:stCondLst>
                                  <p:childTnLst>
                                    <p:set>
                                      <p:cBhvr>
                                        <p:cTn id="63" dur="1" fill="hold">
                                          <p:stCondLst>
                                            <p:cond delay="0"/>
                                          </p:stCondLst>
                                        </p:cTn>
                                        <p:tgtEl>
                                          <p:spTgt spid="144394">
                                            <p:txEl>
                                              <p:pRg st="0" end="0"/>
                                            </p:txEl>
                                          </p:spTgt>
                                        </p:tgtEl>
                                        <p:attrNameLst>
                                          <p:attrName>style.visibility</p:attrName>
                                        </p:attrNameLst>
                                      </p:cBhvr>
                                      <p:to>
                                        <p:strVal val="visible"/>
                                      </p:to>
                                    </p:set>
                                    <p:anim calcmode="lin" valueType="num">
                                      <p:cBhvr additive="base">
                                        <p:cTn id="64" dur="500" fill="hold"/>
                                        <p:tgtEl>
                                          <p:spTgt spid="144394">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144394">
                                            <p:txEl>
                                              <p:pRg st="0" end="0"/>
                                            </p:txEl>
                                          </p:spTgt>
                                        </p:tgtEl>
                                        <p:attrNameLst>
                                          <p:attrName>ppt_y</p:attrName>
                                        </p:attrNameLst>
                                      </p:cBhvr>
                                      <p:tavLst>
                                        <p:tav tm="0">
                                          <p:val>
                                            <p:strVal val="0-#ppt_h/2"/>
                                          </p:val>
                                        </p:tav>
                                        <p:tav tm="100000">
                                          <p:val>
                                            <p:strVal val="#ppt_y"/>
                                          </p:val>
                                        </p:tav>
                                      </p:tavLst>
                                    </p:anim>
                                  </p:childTnLst>
                                </p:cTn>
                              </p:par>
                            </p:childTnLst>
                          </p:cTn>
                        </p:par>
                        <p:par>
                          <p:cTn id="66" fill="hold">
                            <p:stCondLst>
                              <p:cond delay="500"/>
                            </p:stCondLst>
                            <p:childTnLst>
                              <p:par>
                                <p:cTn id="67" presetID="8" presetClass="entr" presetSubtype="16" fill="hold" grpId="0" nodeType="afterEffect">
                                  <p:stCondLst>
                                    <p:cond delay="0"/>
                                  </p:stCondLst>
                                  <p:childTnLst>
                                    <p:set>
                                      <p:cBhvr>
                                        <p:cTn id="68" dur="1" fill="hold">
                                          <p:stCondLst>
                                            <p:cond delay="0"/>
                                          </p:stCondLst>
                                        </p:cTn>
                                        <p:tgtEl>
                                          <p:spTgt spid="144399"/>
                                        </p:tgtEl>
                                        <p:attrNameLst>
                                          <p:attrName>style.visibility</p:attrName>
                                        </p:attrNameLst>
                                      </p:cBhvr>
                                      <p:to>
                                        <p:strVal val="visible"/>
                                      </p:to>
                                    </p:set>
                                    <p:animEffect transition="in" filter="diamond(in)">
                                      <p:cBhvr>
                                        <p:cTn id="69" dur="2000"/>
                                        <p:tgtEl>
                                          <p:spTgt spid="144399"/>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1" fill="hold" nodeType="clickEffect">
                                  <p:stCondLst>
                                    <p:cond delay="0"/>
                                  </p:stCondLst>
                                  <p:childTnLst>
                                    <p:set>
                                      <p:cBhvr>
                                        <p:cTn id="73" dur="1" fill="hold">
                                          <p:stCondLst>
                                            <p:cond delay="0"/>
                                          </p:stCondLst>
                                        </p:cTn>
                                        <p:tgtEl>
                                          <p:spTgt spid="144389">
                                            <p:txEl>
                                              <p:pRg st="0" end="0"/>
                                            </p:txEl>
                                          </p:spTgt>
                                        </p:tgtEl>
                                        <p:attrNameLst>
                                          <p:attrName>style.visibility</p:attrName>
                                        </p:attrNameLst>
                                      </p:cBhvr>
                                      <p:to>
                                        <p:strVal val="visible"/>
                                      </p:to>
                                    </p:set>
                                    <p:anim calcmode="lin" valueType="num">
                                      <p:cBhvr additive="base">
                                        <p:cTn id="74" dur="500" fill="hold"/>
                                        <p:tgtEl>
                                          <p:spTgt spid="144389">
                                            <p:txEl>
                                              <p:pRg st="0" end="0"/>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144389">
                                            <p:txEl>
                                              <p:pRg st="0" end="0"/>
                                            </p:txEl>
                                          </p:spTgt>
                                        </p:tgtEl>
                                        <p:attrNameLst>
                                          <p:attrName>ppt_y</p:attrName>
                                        </p:attrNameLst>
                                      </p:cBhvr>
                                      <p:tavLst>
                                        <p:tav tm="0">
                                          <p:val>
                                            <p:strVal val="0-#ppt_h/2"/>
                                          </p:val>
                                        </p:tav>
                                        <p:tav tm="100000">
                                          <p:val>
                                            <p:strVal val="#ppt_y"/>
                                          </p:val>
                                        </p:tav>
                                      </p:tavLst>
                                    </p:anim>
                                  </p:childTnLst>
                                </p:cTn>
                              </p:par>
                            </p:childTnLst>
                          </p:cTn>
                        </p:par>
                        <p:par>
                          <p:cTn id="76" fill="hold">
                            <p:stCondLst>
                              <p:cond delay="500"/>
                            </p:stCondLst>
                            <p:childTnLst>
                              <p:par>
                                <p:cTn id="77" presetID="3" presetClass="entr" presetSubtype="10" fill="hold" grpId="0" nodeType="afterEffect">
                                  <p:stCondLst>
                                    <p:cond delay="0"/>
                                  </p:stCondLst>
                                  <p:childTnLst>
                                    <p:set>
                                      <p:cBhvr>
                                        <p:cTn id="78" dur="1" fill="hold">
                                          <p:stCondLst>
                                            <p:cond delay="0"/>
                                          </p:stCondLst>
                                        </p:cTn>
                                        <p:tgtEl>
                                          <p:spTgt spid="144400"/>
                                        </p:tgtEl>
                                        <p:attrNameLst>
                                          <p:attrName>style.visibility</p:attrName>
                                        </p:attrNameLst>
                                      </p:cBhvr>
                                      <p:to>
                                        <p:strVal val="visible"/>
                                      </p:to>
                                    </p:set>
                                    <p:animEffect transition="in" filter="blinds(horizontal)">
                                      <p:cBhvr>
                                        <p:cTn id="79" dur="1000"/>
                                        <p:tgtEl>
                                          <p:spTgt spid="144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0" grpId="0"/>
      <p:bldP spid="144391" grpId="0"/>
      <p:bldP spid="144392" grpId="0"/>
      <p:bldP spid="144393" grpId="0"/>
      <p:bldP spid="144395" grpId="0" animBg="1"/>
      <p:bldP spid="144396" grpId="0" animBg="1"/>
      <p:bldP spid="144397" grpId="0" animBg="1"/>
      <p:bldP spid="144398" grpId="0" animBg="1"/>
      <p:bldP spid="144399" grpId="0" animBg="1"/>
      <p:bldP spid="14440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304800" y="0"/>
            <a:ext cx="7924800" cy="914400"/>
          </a:xfrm>
        </p:spPr>
        <p:txBody>
          <a:bodyPr/>
          <a:lstStyle/>
          <a:p>
            <a:pPr eaLnBrk="1" hangingPunct="1">
              <a:defRPr/>
            </a:pPr>
            <a:r>
              <a:rPr lang="en-US" smtClean="0">
                <a:solidFill>
                  <a:srgbClr val="FFFF00"/>
                </a:solidFill>
              </a:rPr>
              <a:t>More “Moon Shots”</a:t>
            </a:r>
          </a:p>
        </p:txBody>
      </p:sp>
      <p:pic>
        <p:nvPicPr>
          <p:cNvPr id="35843" name="Picture 3" descr="Moon-Gassendi-2003-09-08 D Waid"/>
          <p:cNvPicPr>
            <a:picLocks noGrp="1" noChangeAspect="1" noChangeArrowheads="1"/>
          </p:cNvPicPr>
          <p:nvPr>
            <p:ph type="body" idx="4294967295"/>
          </p:nvPr>
        </p:nvPicPr>
        <p:blipFill>
          <a:blip r:embed="rId2"/>
          <a:srcRect/>
          <a:stretch>
            <a:fillRect/>
          </a:stretch>
        </p:blipFill>
        <p:spPr>
          <a:xfrm>
            <a:off x="628650" y="1314450"/>
            <a:ext cx="4267200" cy="3038475"/>
          </a:xfrm>
        </p:spPr>
      </p:pic>
      <p:pic>
        <p:nvPicPr>
          <p:cNvPr id="35844" name="Picture 4" descr="lim_0211"/>
          <p:cNvPicPr>
            <a:picLocks noChangeAspect="1" noChangeArrowheads="1"/>
          </p:cNvPicPr>
          <p:nvPr/>
        </p:nvPicPr>
        <p:blipFill>
          <a:blip r:embed="rId3"/>
          <a:srcRect/>
          <a:stretch>
            <a:fillRect/>
          </a:stretch>
        </p:blipFill>
        <p:spPr bwMode="auto">
          <a:xfrm>
            <a:off x="5029200" y="2743200"/>
            <a:ext cx="3390900" cy="3505200"/>
          </a:xfrm>
          <a:prstGeom prst="rect">
            <a:avLst/>
          </a:prstGeom>
          <a:noFill/>
          <a:ln w="9525">
            <a:noFill/>
            <a:miter lim="800000"/>
            <a:headEnd/>
            <a:tailEnd/>
          </a:ln>
        </p:spPr>
      </p:pic>
      <p:sp>
        <p:nvSpPr>
          <p:cNvPr id="35845" name="Text Box 5"/>
          <p:cNvSpPr txBox="1">
            <a:spLocks noChangeArrowheads="1"/>
          </p:cNvSpPr>
          <p:nvPr/>
        </p:nvSpPr>
        <p:spPr bwMode="auto">
          <a:xfrm>
            <a:off x="1162050" y="4438650"/>
            <a:ext cx="3124200" cy="579438"/>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Gassendi Crater</a:t>
            </a:r>
          </a:p>
        </p:txBody>
      </p:sp>
      <p:sp>
        <p:nvSpPr>
          <p:cNvPr id="35846" name="Text Box 6"/>
          <p:cNvSpPr txBox="1">
            <a:spLocks noChangeArrowheads="1"/>
          </p:cNvSpPr>
          <p:nvPr/>
        </p:nvSpPr>
        <p:spPr bwMode="auto">
          <a:xfrm>
            <a:off x="5181600" y="1600200"/>
            <a:ext cx="3352800" cy="579438"/>
          </a:xfrm>
          <a:prstGeom prst="rect">
            <a:avLst/>
          </a:prstGeom>
          <a:noFill/>
          <a:ln w="12700">
            <a:noFill/>
            <a:miter lim="800000"/>
            <a:headEnd type="none" w="sm" len="sm"/>
            <a:tailEnd type="none" w="sm" len="sm"/>
          </a:ln>
        </p:spPr>
        <p:txBody>
          <a:bodyPr>
            <a:spAutoFit/>
          </a:bodyPr>
          <a:lstStyle/>
          <a:p>
            <a:pPr>
              <a:spcBef>
                <a:spcPct val="50000"/>
              </a:spcBef>
            </a:pPr>
            <a:endParaRPr lang="en-US" sz="3200">
              <a:latin typeface="Bradley Hand ITC" pitchFamily="66" charset="0"/>
            </a:endParaRPr>
          </a:p>
        </p:txBody>
      </p:sp>
      <p:sp>
        <p:nvSpPr>
          <p:cNvPr id="35847" name="Text Box 7"/>
          <p:cNvSpPr txBox="1">
            <a:spLocks noChangeArrowheads="1"/>
          </p:cNvSpPr>
          <p:nvPr/>
        </p:nvSpPr>
        <p:spPr bwMode="auto">
          <a:xfrm>
            <a:off x="5257800" y="1828800"/>
            <a:ext cx="3429000" cy="1066800"/>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Craters on the Far Side of the Moon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304800" y="0"/>
            <a:ext cx="7924800" cy="914400"/>
          </a:xfrm>
        </p:spPr>
        <p:txBody>
          <a:bodyPr/>
          <a:lstStyle/>
          <a:p>
            <a:pPr eaLnBrk="1" hangingPunct="1">
              <a:defRPr/>
            </a:pPr>
            <a:r>
              <a:rPr lang="en-US" smtClean="0">
                <a:solidFill>
                  <a:srgbClr val="FFFF00"/>
                </a:solidFill>
              </a:rPr>
              <a:t>More “Moon Shots”</a:t>
            </a:r>
          </a:p>
        </p:txBody>
      </p:sp>
      <p:pic>
        <p:nvPicPr>
          <p:cNvPr id="36867" name="Picture 3" descr="lim_0306"/>
          <p:cNvPicPr>
            <a:picLocks noChangeAspect="1" noChangeArrowheads="1"/>
          </p:cNvPicPr>
          <p:nvPr/>
        </p:nvPicPr>
        <p:blipFill>
          <a:blip r:embed="rId2"/>
          <a:srcRect/>
          <a:stretch>
            <a:fillRect/>
          </a:stretch>
        </p:blipFill>
        <p:spPr bwMode="auto">
          <a:xfrm>
            <a:off x="4457700" y="1428750"/>
            <a:ext cx="4375150" cy="4400550"/>
          </a:xfrm>
          <a:prstGeom prst="rect">
            <a:avLst/>
          </a:prstGeom>
          <a:noFill/>
          <a:ln w="9525">
            <a:noFill/>
            <a:miter lim="800000"/>
            <a:headEnd/>
            <a:tailEnd/>
          </a:ln>
        </p:spPr>
      </p:pic>
      <p:pic>
        <p:nvPicPr>
          <p:cNvPr id="36868" name="Picture 4" descr="lim_0403"/>
          <p:cNvPicPr>
            <a:picLocks noChangeAspect="1" noChangeArrowheads="1"/>
          </p:cNvPicPr>
          <p:nvPr/>
        </p:nvPicPr>
        <p:blipFill>
          <a:blip r:embed="rId3"/>
          <a:srcRect/>
          <a:stretch>
            <a:fillRect/>
          </a:stretch>
        </p:blipFill>
        <p:spPr bwMode="auto">
          <a:xfrm>
            <a:off x="571500" y="2514600"/>
            <a:ext cx="3771900" cy="3771900"/>
          </a:xfrm>
          <a:prstGeom prst="rect">
            <a:avLst/>
          </a:prstGeom>
          <a:noFill/>
          <a:ln w="9525">
            <a:noFill/>
            <a:miter lim="800000"/>
            <a:headEnd/>
            <a:tailEnd/>
          </a:ln>
        </p:spPr>
      </p:pic>
      <p:sp>
        <p:nvSpPr>
          <p:cNvPr id="36869" name="Text Box 5"/>
          <p:cNvSpPr txBox="1">
            <a:spLocks noChangeArrowheads="1"/>
          </p:cNvSpPr>
          <p:nvPr/>
        </p:nvSpPr>
        <p:spPr bwMode="auto">
          <a:xfrm>
            <a:off x="539750" y="1412875"/>
            <a:ext cx="3962400" cy="1066800"/>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Craters and Rilles, Peaks and Valleys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defRPr/>
            </a:pPr>
            <a:r>
              <a:rPr lang="en-US" smtClean="0"/>
              <a:t>Moon Exploration</a:t>
            </a:r>
          </a:p>
        </p:txBody>
      </p:sp>
      <p:pic>
        <p:nvPicPr>
          <p:cNvPr id="200710" name="Picture 6" descr="lim_0307"/>
          <p:cNvPicPr>
            <a:picLocks noChangeAspect="1" noChangeArrowheads="1"/>
          </p:cNvPicPr>
          <p:nvPr/>
        </p:nvPicPr>
        <p:blipFill>
          <a:blip r:embed="rId2"/>
          <a:srcRect/>
          <a:stretch>
            <a:fillRect/>
          </a:stretch>
        </p:blipFill>
        <p:spPr bwMode="auto">
          <a:xfrm>
            <a:off x="228600" y="3276600"/>
            <a:ext cx="3932238" cy="2743200"/>
          </a:xfrm>
          <a:prstGeom prst="rect">
            <a:avLst/>
          </a:prstGeom>
          <a:noFill/>
          <a:ln w="9525">
            <a:noFill/>
            <a:miter lim="800000"/>
            <a:headEnd/>
            <a:tailEnd/>
          </a:ln>
        </p:spPr>
      </p:pic>
      <p:pic>
        <p:nvPicPr>
          <p:cNvPr id="37892" name="Picture 8" descr="lim_0207"/>
          <p:cNvPicPr>
            <a:picLocks noChangeAspect="1" noChangeArrowheads="1"/>
          </p:cNvPicPr>
          <p:nvPr/>
        </p:nvPicPr>
        <p:blipFill>
          <a:blip r:embed="rId3"/>
          <a:srcRect/>
          <a:stretch>
            <a:fillRect/>
          </a:stretch>
        </p:blipFill>
        <p:spPr bwMode="auto">
          <a:xfrm>
            <a:off x="4343400" y="1219200"/>
            <a:ext cx="4572000" cy="4572000"/>
          </a:xfrm>
          <a:prstGeom prst="rect">
            <a:avLst/>
          </a:prstGeom>
          <a:noFill/>
          <a:ln w="9525">
            <a:noFill/>
            <a:miter lim="800000"/>
            <a:headEnd/>
            <a:tailEnd/>
          </a:ln>
        </p:spPr>
      </p:pic>
      <p:sp>
        <p:nvSpPr>
          <p:cNvPr id="37893" name="Text Box 9"/>
          <p:cNvSpPr txBox="1">
            <a:spLocks noChangeArrowheads="1"/>
          </p:cNvSpPr>
          <p:nvPr/>
        </p:nvSpPr>
        <p:spPr bwMode="auto">
          <a:xfrm>
            <a:off x="4648200" y="5867400"/>
            <a:ext cx="4267200" cy="1066800"/>
          </a:xfrm>
          <a:prstGeom prst="rect">
            <a:avLst/>
          </a:prstGeom>
          <a:noFill/>
          <a:ln w="12700">
            <a:noFill/>
            <a:miter lim="800000"/>
            <a:headEnd type="none" w="sm" len="sm"/>
            <a:tailEnd type="none" w="sm" len="sm"/>
          </a:ln>
        </p:spPr>
        <p:txBody>
          <a:bodyPr>
            <a:spAutoFit/>
          </a:bodyPr>
          <a:lstStyle/>
          <a:p>
            <a:pPr>
              <a:spcBef>
                <a:spcPct val="50000"/>
              </a:spcBef>
            </a:pPr>
            <a:r>
              <a:rPr lang="en-US" sz="2800" i="1">
                <a:latin typeface="Tahoma" pitchFamily="34" charset="0"/>
              </a:rPr>
              <a:t>Apollo 11 Lunar Module</a:t>
            </a:r>
          </a:p>
          <a:p>
            <a:pPr>
              <a:spcBef>
                <a:spcPct val="50000"/>
              </a:spcBef>
            </a:pPr>
            <a:r>
              <a:rPr lang="en-US" sz="2400" b="1">
                <a:latin typeface="Bradley Hand ITC" pitchFamily="66" charset="0"/>
              </a:rPr>
              <a:t>View from Command Module</a:t>
            </a:r>
          </a:p>
        </p:txBody>
      </p:sp>
      <p:sp>
        <p:nvSpPr>
          <p:cNvPr id="37894" name="Text Box 10"/>
          <p:cNvSpPr txBox="1">
            <a:spLocks noChangeArrowheads="1"/>
          </p:cNvSpPr>
          <p:nvPr/>
        </p:nvSpPr>
        <p:spPr bwMode="auto">
          <a:xfrm>
            <a:off x="304800" y="2438400"/>
            <a:ext cx="3962400" cy="822325"/>
          </a:xfrm>
          <a:prstGeom prst="rect">
            <a:avLst/>
          </a:prstGeom>
          <a:noFill/>
          <a:ln w="12700">
            <a:noFill/>
            <a:miter lim="800000"/>
            <a:headEnd type="none" w="sm" len="sm"/>
            <a:tailEnd type="none" w="sm" len="sm"/>
          </a:ln>
        </p:spPr>
        <p:txBody>
          <a:bodyPr>
            <a:spAutoFit/>
          </a:bodyPr>
          <a:lstStyle/>
          <a:p>
            <a:pPr>
              <a:spcBef>
                <a:spcPct val="50000"/>
              </a:spcBef>
            </a:pPr>
            <a:r>
              <a:rPr lang="en-US" sz="2400" b="1">
                <a:latin typeface="Bradley Hand ITC" pitchFamily="66" charset="0"/>
              </a:rPr>
              <a:t>Apollo 17 Lunar Module – Telescopic View from 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07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defRPr/>
            </a:pPr>
            <a:r>
              <a:rPr lang="en-US" sz="4000" smtClean="0"/>
              <a:t>But our Moon, Luna, is just one of many moons in our solar system</a:t>
            </a:r>
          </a:p>
        </p:txBody>
      </p:sp>
      <p:sp>
        <p:nvSpPr>
          <p:cNvPr id="254979" name="Rectangle 3"/>
          <p:cNvSpPr>
            <a:spLocks noGrp="1" noChangeArrowheads="1"/>
          </p:cNvSpPr>
          <p:nvPr>
            <p:ph type="body" idx="1"/>
          </p:nvPr>
        </p:nvSpPr>
        <p:spPr/>
        <p:txBody>
          <a:bodyPr/>
          <a:lstStyle/>
          <a:p>
            <a:pPr eaLnBrk="1" hangingPunct="1">
              <a:defRPr/>
            </a:pPr>
            <a:r>
              <a:rPr lang="en-US" smtClean="0"/>
              <a:t>There are at least 103 moons orbiting planets (and dwarf planets)</a:t>
            </a:r>
          </a:p>
          <a:p>
            <a:pPr eaLnBrk="1" hangingPunct="1">
              <a:defRPr/>
            </a:pPr>
            <a:r>
              <a:rPr lang="en-US" smtClean="0"/>
              <a:t>Some have been discovered by earth-bound telescopes</a:t>
            </a:r>
          </a:p>
          <a:p>
            <a:pPr eaLnBrk="1" hangingPunct="1">
              <a:defRPr/>
            </a:pPr>
            <a:r>
              <a:rPr lang="en-US" smtClean="0"/>
              <a:t>Some have been seen by the Hubble Space Telescope</a:t>
            </a:r>
          </a:p>
          <a:p>
            <a:pPr eaLnBrk="1" hangingPunct="1">
              <a:defRPr/>
            </a:pPr>
            <a:r>
              <a:rPr lang="en-US" smtClean="0"/>
              <a:t>Many have been discovered by spacecraft, exploring the heavens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
        <p:nvSpPr>
          <p:cNvPr id="233475" name="Rectangle 3"/>
          <p:cNvSpPr>
            <a:spLocks noGrp="1" noChangeArrowheads="1"/>
          </p:cNvSpPr>
          <p:nvPr>
            <p:ph type="body" idx="1"/>
          </p:nvPr>
        </p:nvSpPr>
        <p:spPr>
          <a:xfrm>
            <a:off x="457200" y="1524000"/>
            <a:ext cx="8229600" cy="5791200"/>
          </a:xfrm>
        </p:spPr>
        <p:txBody>
          <a:bodyPr/>
          <a:lstStyle/>
          <a:p>
            <a:pPr eaLnBrk="1" hangingPunct="1">
              <a:defRPr/>
            </a:pPr>
            <a:r>
              <a:rPr lang="en-US" dirty="0" smtClean="0">
                <a:hlinkClick r:id="rId2"/>
              </a:rPr>
              <a:t>Mars</a:t>
            </a:r>
            <a:r>
              <a:rPr lang="en-US" dirty="0" smtClean="0"/>
              <a:t> </a:t>
            </a:r>
          </a:p>
          <a:p>
            <a:pPr lvl="1" eaLnBrk="1" hangingPunct="1">
              <a:defRPr/>
            </a:pPr>
            <a:r>
              <a:rPr lang="en-US" dirty="0" err="1" smtClean="0">
                <a:hlinkClick r:id="rId3"/>
              </a:rPr>
              <a:t>Phobos</a:t>
            </a:r>
            <a:r>
              <a:rPr lang="en-US" dirty="0" smtClean="0"/>
              <a:t> </a:t>
            </a:r>
          </a:p>
          <a:p>
            <a:pPr lvl="1" eaLnBrk="1" hangingPunct="1">
              <a:defRPr/>
            </a:pPr>
            <a:r>
              <a:rPr lang="en-US" dirty="0" err="1" smtClean="0">
                <a:hlinkClick r:id="rId4"/>
              </a:rPr>
              <a:t>Deimos</a:t>
            </a:r>
            <a:r>
              <a:rPr lang="en-US" dirty="0" smtClean="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1" descr="mars"/>
          <p:cNvPicPr>
            <a:picLocks noChangeAspect="1" noChangeArrowheads="1"/>
          </p:cNvPicPr>
          <p:nvPr/>
        </p:nvPicPr>
        <p:blipFill>
          <a:blip r:embed="rId3"/>
          <a:srcRect/>
          <a:stretch>
            <a:fillRect/>
          </a:stretch>
        </p:blipFill>
        <p:spPr bwMode="auto">
          <a:xfrm>
            <a:off x="228600" y="1219200"/>
            <a:ext cx="5715000" cy="5715000"/>
          </a:xfrm>
          <a:prstGeom prst="rect">
            <a:avLst/>
          </a:prstGeom>
          <a:noFill/>
          <a:ln w="9525">
            <a:noFill/>
            <a:miter lim="800000"/>
            <a:headEnd/>
            <a:tailEnd/>
          </a:ln>
        </p:spPr>
      </p:pic>
      <p:sp>
        <p:nvSpPr>
          <p:cNvPr id="262159" name="Rectangle 15"/>
          <p:cNvSpPr>
            <a:spLocks noGrp="1" noChangeArrowheads="1"/>
          </p:cNvSpPr>
          <p:nvPr>
            <p:ph type="title"/>
          </p:nvPr>
        </p:nvSpPr>
        <p:spPr>
          <a:xfrm>
            <a:off x="228600" y="304800"/>
            <a:ext cx="8686800" cy="1139825"/>
          </a:xfrm>
        </p:spPr>
        <p:txBody>
          <a:bodyPr/>
          <a:lstStyle/>
          <a:p>
            <a:pPr eaLnBrk="1" hangingPunct="1">
              <a:defRPr/>
            </a:pPr>
            <a:r>
              <a:rPr lang="en-US" sz="3600" smtClean="0"/>
              <a:t>Mars has two moons . . .</a:t>
            </a:r>
            <a:endParaRPr lang="en-US" sz="4800" smtClean="0"/>
          </a:p>
        </p:txBody>
      </p:sp>
      <p:sp>
        <p:nvSpPr>
          <p:cNvPr id="262162" name="Text Box 18"/>
          <p:cNvSpPr txBox="1">
            <a:spLocks noChangeArrowheads="1"/>
          </p:cNvSpPr>
          <p:nvPr/>
        </p:nvSpPr>
        <p:spPr bwMode="auto">
          <a:xfrm>
            <a:off x="838200" y="1676400"/>
            <a:ext cx="4724400" cy="57943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3200">
                <a:solidFill>
                  <a:schemeClr val="tx2"/>
                </a:solidFill>
                <a:effectLst>
                  <a:outerShdw blurRad="38100" dist="38100" dir="2700000" algn="tl">
                    <a:srgbClr val="000000"/>
                  </a:outerShdw>
                </a:effectLst>
                <a:latin typeface="Final Frontier" pitchFamily="34" charset="0"/>
              </a:rPr>
              <a:t>Deimos and Phobos</a:t>
            </a:r>
          </a:p>
        </p:txBody>
      </p:sp>
      <p:pic>
        <p:nvPicPr>
          <p:cNvPr id="262163" name="Picture 19" descr="mars_deimos"/>
          <p:cNvPicPr>
            <a:picLocks noChangeAspect="1" noChangeArrowheads="1"/>
          </p:cNvPicPr>
          <p:nvPr/>
        </p:nvPicPr>
        <p:blipFill>
          <a:blip r:embed="rId4"/>
          <a:srcRect/>
          <a:stretch>
            <a:fillRect/>
          </a:stretch>
        </p:blipFill>
        <p:spPr bwMode="auto">
          <a:xfrm>
            <a:off x="1219200" y="2362200"/>
            <a:ext cx="1066800" cy="725488"/>
          </a:xfrm>
          <a:prstGeom prst="rect">
            <a:avLst/>
          </a:prstGeom>
          <a:noFill/>
          <a:ln w="9525">
            <a:noFill/>
            <a:miter lim="800000"/>
            <a:headEnd/>
            <a:tailEnd/>
          </a:ln>
        </p:spPr>
      </p:pic>
      <p:pic>
        <p:nvPicPr>
          <p:cNvPr id="262164" name="Picture 20" descr="mars_phobos"/>
          <p:cNvPicPr>
            <a:picLocks noChangeAspect="1" noChangeArrowheads="1"/>
          </p:cNvPicPr>
          <p:nvPr/>
        </p:nvPicPr>
        <p:blipFill>
          <a:blip r:embed="rId5"/>
          <a:srcRect/>
          <a:stretch>
            <a:fillRect/>
          </a:stretch>
        </p:blipFill>
        <p:spPr bwMode="auto">
          <a:xfrm>
            <a:off x="3429000" y="2362200"/>
            <a:ext cx="990600" cy="692150"/>
          </a:xfrm>
          <a:prstGeom prst="rect">
            <a:avLst/>
          </a:prstGeom>
          <a:noFill/>
          <a:ln w="9525">
            <a:noFill/>
            <a:miter lim="800000"/>
            <a:headEnd/>
            <a:tailEnd/>
          </a:ln>
        </p:spPr>
      </p:pic>
      <p:sp>
        <p:nvSpPr>
          <p:cNvPr id="262166" name="Text Box 22"/>
          <p:cNvSpPr txBox="1">
            <a:spLocks noChangeArrowheads="1"/>
          </p:cNvSpPr>
          <p:nvPr/>
        </p:nvSpPr>
        <p:spPr bwMode="auto">
          <a:xfrm>
            <a:off x="1905000" y="3200400"/>
            <a:ext cx="2514600" cy="396875"/>
          </a:xfrm>
          <a:prstGeom prst="rect">
            <a:avLst/>
          </a:prstGeom>
          <a:noFill/>
          <a:ln w="12700">
            <a:noFill/>
            <a:miter lim="800000"/>
            <a:headEnd type="none" w="sm" len="sm"/>
            <a:tailEnd type="none" w="sm" len="sm"/>
          </a:ln>
        </p:spPr>
        <p:txBody>
          <a:bodyPr>
            <a:spAutoFit/>
          </a:bodyPr>
          <a:lstStyle/>
          <a:p>
            <a:pPr>
              <a:spcBef>
                <a:spcPct val="50000"/>
              </a:spcBef>
            </a:pPr>
            <a:r>
              <a:rPr lang="en-US"/>
              <a:t>(not to scale)</a:t>
            </a:r>
          </a:p>
        </p:txBody>
      </p:sp>
      <p:sp>
        <p:nvSpPr>
          <p:cNvPr id="262167" name="Text Box 23"/>
          <p:cNvSpPr txBox="1">
            <a:spLocks noChangeArrowheads="1"/>
          </p:cNvSpPr>
          <p:nvPr/>
        </p:nvSpPr>
        <p:spPr bwMode="auto">
          <a:xfrm>
            <a:off x="6019800" y="1295400"/>
            <a:ext cx="3124200" cy="1616075"/>
          </a:xfrm>
          <a:prstGeom prst="rect">
            <a:avLst/>
          </a:prstGeom>
          <a:noFill/>
          <a:ln w="12700">
            <a:noFill/>
            <a:miter lim="800000"/>
            <a:headEnd type="none" w="sm" len="sm"/>
            <a:tailEnd type="none" w="sm" len="sm"/>
          </a:ln>
        </p:spPr>
        <p:txBody>
          <a:bodyPr>
            <a:spAutoFit/>
          </a:bodyPr>
          <a:lstStyle/>
          <a:p>
            <a:pPr>
              <a:spcBef>
                <a:spcPct val="50000"/>
              </a:spcBef>
            </a:pPr>
            <a:r>
              <a:rPr lang="en-US"/>
              <a:t>Astronomers think these moons were small asteroids captured by Mars’s gravity.</a:t>
            </a:r>
          </a:p>
        </p:txBody>
      </p:sp>
      <p:pic>
        <p:nvPicPr>
          <p:cNvPr id="262169" name="Picture 25" descr="mars_moons_orbits"/>
          <p:cNvPicPr>
            <a:picLocks noChangeAspect="1" noChangeArrowheads="1"/>
          </p:cNvPicPr>
          <p:nvPr/>
        </p:nvPicPr>
        <p:blipFill>
          <a:blip r:embed="rId6"/>
          <a:srcRect/>
          <a:stretch>
            <a:fillRect/>
          </a:stretch>
        </p:blipFill>
        <p:spPr bwMode="auto">
          <a:xfrm>
            <a:off x="6022975" y="3124200"/>
            <a:ext cx="3121025" cy="3733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2162">
                                            <p:txEl>
                                              <p:pRg st="0" end="0"/>
                                            </p:txEl>
                                          </p:spTgt>
                                        </p:tgtEl>
                                        <p:attrNameLst>
                                          <p:attrName>style.visibility</p:attrName>
                                        </p:attrNameLst>
                                      </p:cBhvr>
                                      <p:to>
                                        <p:strVal val="visible"/>
                                      </p:to>
                                    </p:set>
                                    <p:anim calcmode="lin" valueType="num">
                                      <p:cBhvr additive="base">
                                        <p:cTn id="7" dur="500" fill="hold"/>
                                        <p:tgtEl>
                                          <p:spTgt spid="2621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216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262163"/>
                                        </p:tgtEl>
                                        <p:attrNameLst>
                                          <p:attrName>style.visibility</p:attrName>
                                        </p:attrNameLst>
                                      </p:cBhvr>
                                      <p:to>
                                        <p:strVal val="visible"/>
                                      </p:to>
                                    </p:set>
                                    <p:anim calcmode="lin" valueType="num">
                                      <p:cBhvr additive="base">
                                        <p:cTn id="12" dur="500" fill="hold"/>
                                        <p:tgtEl>
                                          <p:spTgt spid="262163"/>
                                        </p:tgtEl>
                                        <p:attrNameLst>
                                          <p:attrName>ppt_x</p:attrName>
                                        </p:attrNameLst>
                                      </p:cBhvr>
                                      <p:tavLst>
                                        <p:tav tm="0">
                                          <p:val>
                                            <p:strVal val="1+#ppt_w/2"/>
                                          </p:val>
                                        </p:tav>
                                        <p:tav tm="100000">
                                          <p:val>
                                            <p:strVal val="#ppt_x"/>
                                          </p:val>
                                        </p:tav>
                                      </p:tavLst>
                                    </p:anim>
                                    <p:anim calcmode="lin" valueType="num">
                                      <p:cBhvr additive="base">
                                        <p:cTn id="13" dur="500" fill="hold"/>
                                        <p:tgtEl>
                                          <p:spTgt spid="26216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62164"/>
                                        </p:tgtEl>
                                        <p:attrNameLst>
                                          <p:attrName>style.visibility</p:attrName>
                                        </p:attrNameLst>
                                      </p:cBhvr>
                                      <p:to>
                                        <p:strVal val="visible"/>
                                      </p:to>
                                    </p:set>
                                    <p:anim calcmode="lin" valueType="num">
                                      <p:cBhvr additive="base">
                                        <p:cTn id="17" dur="500" fill="hold"/>
                                        <p:tgtEl>
                                          <p:spTgt spid="262164"/>
                                        </p:tgtEl>
                                        <p:attrNameLst>
                                          <p:attrName>ppt_x</p:attrName>
                                        </p:attrNameLst>
                                      </p:cBhvr>
                                      <p:tavLst>
                                        <p:tav tm="0">
                                          <p:val>
                                            <p:strVal val="0-#ppt_w/2"/>
                                          </p:val>
                                        </p:tav>
                                        <p:tav tm="100000">
                                          <p:val>
                                            <p:strVal val="#ppt_x"/>
                                          </p:val>
                                        </p:tav>
                                      </p:tavLst>
                                    </p:anim>
                                    <p:anim calcmode="lin" valueType="num">
                                      <p:cBhvr additive="base">
                                        <p:cTn id="18" dur="500" fill="hold"/>
                                        <p:tgtEl>
                                          <p:spTgt spid="26216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62166"/>
                                        </p:tgtEl>
                                        <p:attrNameLst>
                                          <p:attrName>style.visibility</p:attrName>
                                        </p:attrNameLst>
                                      </p:cBhvr>
                                      <p:to>
                                        <p:strVal val="visible"/>
                                      </p:to>
                                    </p:set>
                                    <p:anim calcmode="lin" valueType="num">
                                      <p:cBhvr additive="base">
                                        <p:cTn id="22" dur="500" fill="hold"/>
                                        <p:tgtEl>
                                          <p:spTgt spid="262166"/>
                                        </p:tgtEl>
                                        <p:attrNameLst>
                                          <p:attrName>ppt_x</p:attrName>
                                        </p:attrNameLst>
                                      </p:cBhvr>
                                      <p:tavLst>
                                        <p:tav tm="0">
                                          <p:val>
                                            <p:strVal val="#ppt_x"/>
                                          </p:val>
                                        </p:tav>
                                        <p:tav tm="100000">
                                          <p:val>
                                            <p:strVal val="#ppt_x"/>
                                          </p:val>
                                        </p:tav>
                                      </p:tavLst>
                                    </p:anim>
                                    <p:anim calcmode="lin" valueType="num">
                                      <p:cBhvr additive="base">
                                        <p:cTn id="23" dur="500" fill="hold"/>
                                        <p:tgtEl>
                                          <p:spTgt spid="26216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62167">
                                            <p:txEl>
                                              <p:pRg st="0" end="0"/>
                                            </p:txEl>
                                          </p:spTgt>
                                        </p:tgtEl>
                                        <p:attrNameLst>
                                          <p:attrName>style.visibility</p:attrName>
                                        </p:attrNameLst>
                                      </p:cBhvr>
                                      <p:to>
                                        <p:strVal val="visible"/>
                                      </p:to>
                                    </p:set>
                                    <p:animEffect transition="in" filter="dissolve">
                                      <p:cBhvr>
                                        <p:cTn id="28" dur="1000"/>
                                        <p:tgtEl>
                                          <p:spTgt spid="26216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nodeType="clickEffect">
                                  <p:stCondLst>
                                    <p:cond delay="0"/>
                                  </p:stCondLst>
                                  <p:childTnLst>
                                    <p:set>
                                      <p:cBhvr>
                                        <p:cTn id="32" dur="1" fill="hold">
                                          <p:stCondLst>
                                            <p:cond delay="0"/>
                                          </p:stCondLst>
                                        </p:cTn>
                                        <p:tgtEl>
                                          <p:spTgt spid="262169"/>
                                        </p:tgtEl>
                                        <p:attrNameLst>
                                          <p:attrName>style.visibility</p:attrName>
                                        </p:attrNameLst>
                                      </p:cBhvr>
                                      <p:to>
                                        <p:strVal val="visible"/>
                                      </p:to>
                                    </p:set>
                                    <p:animEffect transition="in" filter="diamond(in)">
                                      <p:cBhvr>
                                        <p:cTn id="33" dur="2000"/>
                                        <p:tgtEl>
                                          <p:spTgt spid="262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457200" y="277813"/>
            <a:ext cx="8382000" cy="788987"/>
          </a:xfrm>
        </p:spPr>
        <p:txBody>
          <a:bodyPr/>
          <a:lstStyle/>
          <a:p>
            <a:pPr eaLnBrk="1" hangingPunct="1">
              <a:defRPr/>
            </a:pPr>
            <a:r>
              <a:rPr lang="en-US" smtClean="0"/>
              <a:t>Mars’s Moons</a:t>
            </a:r>
          </a:p>
        </p:txBody>
      </p:sp>
      <p:sp>
        <p:nvSpPr>
          <p:cNvPr id="265219" name="Rectangle 3"/>
          <p:cNvSpPr>
            <a:spLocks noGrp="1" noChangeArrowheads="1"/>
          </p:cNvSpPr>
          <p:nvPr>
            <p:ph type="body" idx="1"/>
          </p:nvPr>
        </p:nvSpPr>
        <p:spPr>
          <a:xfrm>
            <a:off x="457200" y="1143000"/>
            <a:ext cx="8229600" cy="5715000"/>
          </a:xfrm>
        </p:spPr>
        <p:txBody>
          <a:bodyPr/>
          <a:lstStyle/>
          <a:p>
            <a:pPr algn="ctr" eaLnBrk="1" hangingPunct="1">
              <a:defRPr/>
            </a:pPr>
            <a:r>
              <a:rPr lang="en-US" smtClean="0"/>
              <a:t>Astronomy Picture of the Day (APOD) 2003 October 24 </a:t>
            </a:r>
          </a:p>
        </p:txBody>
      </p:sp>
      <p:pic>
        <p:nvPicPr>
          <p:cNvPr id="41988" name="Picture 4" descr="marsmoons_schedler_220803labeled"/>
          <p:cNvPicPr>
            <a:picLocks noChangeAspect="1" noChangeArrowheads="1"/>
          </p:cNvPicPr>
          <p:nvPr/>
        </p:nvPicPr>
        <p:blipFill>
          <a:blip r:embed="rId2"/>
          <a:srcRect/>
          <a:stretch>
            <a:fillRect/>
          </a:stretch>
        </p:blipFill>
        <p:spPr bwMode="auto">
          <a:xfrm>
            <a:off x="3429000" y="2249488"/>
            <a:ext cx="5486400" cy="4608512"/>
          </a:xfrm>
          <a:prstGeom prst="rect">
            <a:avLst/>
          </a:prstGeom>
          <a:noFill/>
          <a:ln w="9525">
            <a:noFill/>
            <a:miter lim="800000"/>
            <a:headEnd/>
            <a:tailEnd/>
          </a:ln>
        </p:spPr>
      </p:pic>
      <p:sp>
        <p:nvSpPr>
          <p:cNvPr id="41989" name="Text Box 5"/>
          <p:cNvSpPr txBox="1">
            <a:spLocks noChangeArrowheads="1"/>
          </p:cNvSpPr>
          <p:nvPr/>
        </p:nvSpPr>
        <p:spPr bwMode="auto">
          <a:xfrm>
            <a:off x="0" y="2438400"/>
            <a:ext cx="3276600" cy="2100263"/>
          </a:xfrm>
          <a:prstGeom prst="rect">
            <a:avLst/>
          </a:prstGeom>
          <a:noFill/>
          <a:ln w="12700">
            <a:noFill/>
            <a:miter lim="800000"/>
            <a:headEnd type="none" w="sm" len="sm"/>
            <a:tailEnd type="none" w="sm" len="sm"/>
          </a:ln>
        </p:spPr>
        <p:txBody>
          <a:bodyPr>
            <a:spAutoFit/>
          </a:bodyPr>
          <a:lstStyle/>
          <a:p>
            <a:pPr algn="r">
              <a:spcBef>
                <a:spcPct val="50000"/>
              </a:spcBef>
            </a:pPr>
            <a:r>
              <a:rPr lang="en-US" sz="2400" b="1">
                <a:latin typeface="Final Frontier" pitchFamily="34" charset="0"/>
              </a:rPr>
              <a:t>Mars has two moons,</a:t>
            </a:r>
          </a:p>
          <a:p>
            <a:pPr algn="r">
              <a:spcBef>
                <a:spcPct val="50000"/>
              </a:spcBef>
            </a:pPr>
            <a:r>
              <a:rPr lang="en-US" sz="2400" b="1">
                <a:latin typeface="Final Frontier" pitchFamily="34" charset="0"/>
              </a:rPr>
              <a:t>Deimos (Panic)</a:t>
            </a:r>
          </a:p>
          <a:p>
            <a:pPr algn="r">
              <a:spcBef>
                <a:spcPct val="50000"/>
              </a:spcBef>
            </a:pPr>
            <a:r>
              <a:rPr lang="en-US" sz="2400" b="1">
                <a:latin typeface="Final Frontier" pitchFamily="34" charset="0"/>
              </a:rPr>
              <a:t>and</a:t>
            </a:r>
          </a:p>
          <a:p>
            <a:pPr algn="r">
              <a:spcBef>
                <a:spcPct val="50000"/>
              </a:spcBef>
            </a:pPr>
            <a:r>
              <a:rPr lang="en-US" sz="2400" b="1">
                <a:latin typeface="Final Frontier" pitchFamily="34" charset="0"/>
              </a:rPr>
              <a:t>Phobos (Fear)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457200" y="277813"/>
            <a:ext cx="8382000" cy="788987"/>
          </a:xfrm>
        </p:spPr>
        <p:txBody>
          <a:bodyPr/>
          <a:lstStyle/>
          <a:p>
            <a:pPr eaLnBrk="1" hangingPunct="1">
              <a:defRPr/>
            </a:pPr>
            <a:r>
              <a:rPr lang="en-US" smtClean="0"/>
              <a:t>Mars’s Moons</a:t>
            </a:r>
          </a:p>
        </p:txBody>
      </p:sp>
      <p:sp>
        <p:nvSpPr>
          <p:cNvPr id="266243" name="Rectangle 3"/>
          <p:cNvSpPr>
            <a:spLocks noGrp="1" noChangeArrowheads="1"/>
          </p:cNvSpPr>
          <p:nvPr>
            <p:ph type="body" idx="1"/>
          </p:nvPr>
        </p:nvSpPr>
        <p:spPr>
          <a:xfrm>
            <a:off x="457200" y="1143000"/>
            <a:ext cx="8229600" cy="5715000"/>
          </a:xfrm>
        </p:spPr>
        <p:txBody>
          <a:bodyPr/>
          <a:lstStyle/>
          <a:p>
            <a:pPr algn="ctr" eaLnBrk="1" hangingPunct="1">
              <a:defRPr/>
            </a:pPr>
            <a:r>
              <a:rPr lang="en-US" smtClean="0"/>
              <a:t>Close up and personal</a:t>
            </a:r>
          </a:p>
        </p:txBody>
      </p:sp>
      <p:sp>
        <p:nvSpPr>
          <p:cNvPr id="43012" name="Text Box 4"/>
          <p:cNvSpPr txBox="1">
            <a:spLocks noChangeArrowheads="1"/>
          </p:cNvSpPr>
          <p:nvPr/>
        </p:nvSpPr>
        <p:spPr bwMode="auto">
          <a:xfrm>
            <a:off x="0" y="2438400"/>
            <a:ext cx="3276600" cy="4291013"/>
          </a:xfrm>
          <a:prstGeom prst="rect">
            <a:avLst/>
          </a:prstGeom>
          <a:noFill/>
          <a:ln w="12700">
            <a:noFill/>
            <a:miter lim="800000"/>
            <a:headEnd type="none" w="sm" len="sm"/>
            <a:tailEnd type="none" w="sm" len="sm"/>
          </a:ln>
        </p:spPr>
        <p:txBody>
          <a:bodyPr>
            <a:spAutoFit/>
          </a:bodyPr>
          <a:lstStyle/>
          <a:p>
            <a:pPr algn="r">
              <a:spcBef>
                <a:spcPct val="50000"/>
              </a:spcBef>
            </a:pPr>
            <a:r>
              <a:rPr lang="en-US" sz="2400" b="1">
                <a:latin typeface="Final Frontier" pitchFamily="34" charset="0"/>
              </a:rPr>
              <a:t>Deimos (Panic)</a:t>
            </a:r>
          </a:p>
          <a:p>
            <a:pPr algn="r">
              <a:spcBef>
                <a:spcPct val="50000"/>
              </a:spcBef>
            </a:pPr>
            <a:endParaRPr lang="en-US" sz="2400" b="1">
              <a:latin typeface="Final Frontier" pitchFamily="34" charset="0"/>
            </a:endParaRPr>
          </a:p>
          <a:p>
            <a:pPr algn="r">
              <a:spcBef>
                <a:spcPct val="50000"/>
              </a:spcBef>
            </a:pPr>
            <a:endParaRPr lang="en-US" sz="2400" b="1">
              <a:latin typeface="Final Frontier" pitchFamily="34" charset="0"/>
            </a:endParaRPr>
          </a:p>
          <a:p>
            <a:pPr algn="r">
              <a:spcBef>
                <a:spcPct val="50000"/>
              </a:spcBef>
            </a:pPr>
            <a:endParaRPr lang="en-US" sz="2400" b="1">
              <a:latin typeface="Final Frontier" pitchFamily="34" charset="0"/>
            </a:endParaRPr>
          </a:p>
          <a:p>
            <a:pPr algn="r">
              <a:spcBef>
                <a:spcPct val="50000"/>
              </a:spcBef>
            </a:pPr>
            <a:endParaRPr lang="en-US" sz="2400" b="1">
              <a:latin typeface="Final Frontier" pitchFamily="34" charset="0"/>
            </a:endParaRPr>
          </a:p>
          <a:p>
            <a:pPr algn="r">
              <a:spcBef>
                <a:spcPct val="50000"/>
              </a:spcBef>
            </a:pPr>
            <a:endParaRPr lang="en-US" sz="2400" b="1">
              <a:latin typeface="Final Frontier" pitchFamily="34" charset="0"/>
            </a:endParaRPr>
          </a:p>
          <a:p>
            <a:pPr algn="r">
              <a:spcBef>
                <a:spcPct val="50000"/>
              </a:spcBef>
            </a:pPr>
            <a:r>
              <a:rPr lang="en-US" sz="2400" b="1">
                <a:latin typeface="Final Frontier" pitchFamily="34" charset="0"/>
              </a:rPr>
              <a:t>and</a:t>
            </a:r>
          </a:p>
          <a:p>
            <a:pPr algn="r">
              <a:spcBef>
                <a:spcPct val="50000"/>
              </a:spcBef>
            </a:pPr>
            <a:r>
              <a:rPr lang="en-US" sz="2400" b="1">
                <a:latin typeface="Final Frontier" pitchFamily="34" charset="0"/>
              </a:rPr>
              <a:t>Phobos (Fear)</a:t>
            </a:r>
          </a:p>
        </p:txBody>
      </p:sp>
      <p:pic>
        <p:nvPicPr>
          <p:cNvPr id="266245" name="Picture 5" descr="Deimos"/>
          <p:cNvPicPr>
            <a:picLocks noChangeAspect="1" noChangeArrowheads="1"/>
          </p:cNvPicPr>
          <p:nvPr/>
        </p:nvPicPr>
        <p:blipFill>
          <a:blip r:embed="rId2"/>
          <a:srcRect/>
          <a:stretch>
            <a:fillRect/>
          </a:stretch>
        </p:blipFill>
        <p:spPr bwMode="auto">
          <a:xfrm>
            <a:off x="3200400" y="1828800"/>
            <a:ext cx="2895600" cy="2895600"/>
          </a:xfrm>
          <a:prstGeom prst="rect">
            <a:avLst/>
          </a:prstGeom>
          <a:noFill/>
          <a:ln w="9525">
            <a:noFill/>
            <a:miter lim="800000"/>
            <a:headEnd/>
            <a:tailEnd/>
          </a:ln>
        </p:spPr>
      </p:pic>
      <p:pic>
        <p:nvPicPr>
          <p:cNvPr id="266246" name="Picture 6" descr="phobos"/>
          <p:cNvPicPr>
            <a:picLocks noChangeAspect="1" noChangeArrowheads="1"/>
          </p:cNvPicPr>
          <p:nvPr/>
        </p:nvPicPr>
        <p:blipFill>
          <a:blip r:embed="rId3"/>
          <a:srcRect/>
          <a:stretch>
            <a:fillRect/>
          </a:stretch>
        </p:blipFill>
        <p:spPr bwMode="auto">
          <a:xfrm>
            <a:off x="5943600" y="4033838"/>
            <a:ext cx="3200400" cy="28241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1000"/>
                                  </p:stCondLst>
                                  <p:childTnLst>
                                    <p:set>
                                      <p:cBhvr>
                                        <p:cTn id="6" dur="1" fill="hold">
                                          <p:stCondLst>
                                            <p:cond delay="0"/>
                                          </p:stCondLst>
                                        </p:cTn>
                                        <p:tgtEl>
                                          <p:spTgt spid="266245"/>
                                        </p:tgtEl>
                                        <p:attrNameLst>
                                          <p:attrName>style.visibility</p:attrName>
                                        </p:attrNameLst>
                                      </p:cBhvr>
                                      <p:to>
                                        <p:strVal val="visible"/>
                                      </p:to>
                                    </p:set>
                                    <p:anim calcmode="lin" valueType="num">
                                      <p:cBhvr additive="base">
                                        <p:cTn id="7" dur="500" fill="hold"/>
                                        <p:tgtEl>
                                          <p:spTgt spid="266245"/>
                                        </p:tgtEl>
                                        <p:attrNameLst>
                                          <p:attrName>ppt_x</p:attrName>
                                        </p:attrNameLst>
                                      </p:cBhvr>
                                      <p:tavLst>
                                        <p:tav tm="0">
                                          <p:val>
                                            <p:strVal val="1+#ppt_w/2"/>
                                          </p:val>
                                        </p:tav>
                                        <p:tav tm="100000">
                                          <p:val>
                                            <p:strVal val="#ppt_x"/>
                                          </p:val>
                                        </p:tav>
                                      </p:tavLst>
                                    </p:anim>
                                    <p:anim calcmode="lin" valueType="num">
                                      <p:cBhvr additive="base">
                                        <p:cTn id="8" dur="500" fill="hold"/>
                                        <p:tgtEl>
                                          <p:spTgt spid="26624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9" fill="hold" nodeType="afterEffect">
                                  <p:stCondLst>
                                    <p:cond delay="1000"/>
                                  </p:stCondLst>
                                  <p:childTnLst>
                                    <p:set>
                                      <p:cBhvr>
                                        <p:cTn id="11" dur="1" fill="hold">
                                          <p:stCondLst>
                                            <p:cond delay="0"/>
                                          </p:stCondLst>
                                        </p:cTn>
                                        <p:tgtEl>
                                          <p:spTgt spid="266246"/>
                                        </p:tgtEl>
                                        <p:attrNameLst>
                                          <p:attrName>style.visibility</p:attrName>
                                        </p:attrNameLst>
                                      </p:cBhvr>
                                      <p:to>
                                        <p:strVal val="visible"/>
                                      </p:to>
                                    </p:set>
                                    <p:anim calcmode="lin" valueType="num">
                                      <p:cBhvr additive="base">
                                        <p:cTn id="12" dur="500" fill="hold"/>
                                        <p:tgtEl>
                                          <p:spTgt spid="266246"/>
                                        </p:tgtEl>
                                        <p:attrNameLst>
                                          <p:attrName>ppt_x</p:attrName>
                                        </p:attrNameLst>
                                      </p:cBhvr>
                                      <p:tavLst>
                                        <p:tav tm="0">
                                          <p:val>
                                            <p:strVal val="0-#ppt_w/2"/>
                                          </p:val>
                                        </p:tav>
                                        <p:tav tm="100000">
                                          <p:val>
                                            <p:strVal val="#ppt_x"/>
                                          </p:val>
                                        </p:tav>
                                      </p:tavLst>
                                    </p:anim>
                                    <p:anim calcmode="lin" valueType="num">
                                      <p:cBhvr additive="base">
                                        <p:cTn id="13" dur="500" fill="hold"/>
                                        <p:tgtEl>
                                          <p:spTgt spid="2662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Grp="1" noChangeArrowheads="1"/>
          </p:cNvSpPr>
          <p:nvPr>
            <p:ph type="body" idx="1"/>
          </p:nvPr>
        </p:nvSpPr>
        <p:spPr>
          <a:xfrm>
            <a:off x="457200" y="990600"/>
            <a:ext cx="8229600" cy="6324600"/>
          </a:xfrm>
        </p:spPr>
        <p:txBody>
          <a:bodyPr/>
          <a:lstStyle/>
          <a:p>
            <a:pPr eaLnBrk="1" hangingPunct="1">
              <a:buFont typeface="Wingdings" pitchFamily="2" charset="2"/>
              <a:buNone/>
              <a:defRPr/>
            </a:pPr>
            <a:r>
              <a:rPr lang="en-US" sz="2400" dirty="0" smtClean="0">
                <a:hlinkClick r:id="rId2"/>
              </a:rPr>
              <a:t>Jupiter</a:t>
            </a:r>
            <a:r>
              <a:rPr lang="en-US" sz="2400" dirty="0" smtClean="0"/>
              <a:t> </a:t>
            </a:r>
          </a:p>
          <a:p>
            <a:pPr lvl="1" eaLnBrk="1" hangingPunct="1">
              <a:lnSpc>
                <a:spcPct val="80000"/>
              </a:lnSpc>
              <a:defRPr/>
            </a:pPr>
            <a:r>
              <a:rPr lang="en-US" sz="2400" dirty="0" err="1" smtClean="0">
                <a:hlinkClick r:id="rId3"/>
              </a:rPr>
              <a:t>Metis</a:t>
            </a:r>
            <a:endParaRPr lang="en-US" sz="2400" dirty="0" smtClean="0">
              <a:hlinkClick r:id="rId3"/>
            </a:endParaRPr>
          </a:p>
          <a:p>
            <a:pPr lvl="1" eaLnBrk="1" hangingPunct="1">
              <a:lnSpc>
                <a:spcPct val="80000"/>
              </a:lnSpc>
              <a:defRPr/>
            </a:pPr>
            <a:r>
              <a:rPr lang="en-US" sz="2400" dirty="0" err="1" smtClean="0">
                <a:hlinkClick r:id="rId3"/>
              </a:rPr>
              <a:t>Adrastea</a:t>
            </a:r>
            <a:endParaRPr lang="en-US" sz="2400" dirty="0" smtClean="0">
              <a:hlinkClick r:id="rId3"/>
            </a:endParaRPr>
          </a:p>
          <a:p>
            <a:pPr lvl="1" eaLnBrk="1" hangingPunct="1">
              <a:lnSpc>
                <a:spcPct val="80000"/>
              </a:lnSpc>
              <a:defRPr/>
            </a:pPr>
            <a:r>
              <a:rPr lang="en-US" sz="2400" dirty="0" err="1" smtClean="0">
                <a:hlinkClick r:id="rId3"/>
              </a:rPr>
              <a:t>Amalthea</a:t>
            </a:r>
            <a:endParaRPr lang="en-US" sz="2400" dirty="0" smtClean="0">
              <a:hlinkClick r:id="rId3"/>
            </a:endParaRPr>
          </a:p>
          <a:p>
            <a:pPr lvl="1" eaLnBrk="1" hangingPunct="1">
              <a:lnSpc>
                <a:spcPct val="80000"/>
              </a:lnSpc>
              <a:defRPr/>
            </a:pPr>
            <a:r>
              <a:rPr lang="en-US" sz="2400" dirty="0" smtClean="0">
                <a:hlinkClick r:id="rId3"/>
              </a:rPr>
              <a:t>Thebe</a:t>
            </a:r>
            <a:r>
              <a:rPr lang="en-US" sz="2400" dirty="0" smtClean="0">
                <a:hlinkClick r:id="rId4"/>
              </a:rPr>
              <a:t> </a:t>
            </a:r>
          </a:p>
          <a:p>
            <a:pPr lvl="1" eaLnBrk="1" hangingPunct="1">
              <a:lnSpc>
                <a:spcPct val="80000"/>
              </a:lnSpc>
              <a:defRPr/>
            </a:pPr>
            <a:r>
              <a:rPr lang="en-US" sz="2400" dirty="0" smtClean="0">
                <a:hlinkClick r:id="rId5"/>
              </a:rPr>
              <a:t>Io</a:t>
            </a:r>
            <a:r>
              <a:rPr lang="en-US" sz="2400" dirty="0" smtClean="0">
                <a:hlinkClick r:id="rId4"/>
              </a:rPr>
              <a:t> </a:t>
            </a:r>
          </a:p>
          <a:p>
            <a:pPr lvl="1" eaLnBrk="1" hangingPunct="1">
              <a:lnSpc>
                <a:spcPct val="80000"/>
              </a:lnSpc>
              <a:defRPr/>
            </a:pPr>
            <a:r>
              <a:rPr lang="en-US" sz="2400" dirty="0" err="1" smtClean="0">
                <a:hlinkClick r:id="rId6"/>
              </a:rPr>
              <a:t>Europa</a:t>
            </a:r>
            <a:r>
              <a:rPr lang="en-US" sz="2400" dirty="0" smtClean="0">
                <a:hlinkClick r:id="rId4"/>
              </a:rPr>
              <a:t> </a:t>
            </a:r>
          </a:p>
          <a:p>
            <a:pPr lvl="1" eaLnBrk="1" hangingPunct="1">
              <a:lnSpc>
                <a:spcPct val="80000"/>
              </a:lnSpc>
              <a:defRPr/>
            </a:pPr>
            <a:r>
              <a:rPr lang="en-US" sz="2400" dirty="0" smtClean="0">
                <a:hlinkClick r:id="rId7"/>
              </a:rPr>
              <a:t>Ganymede</a:t>
            </a:r>
            <a:r>
              <a:rPr lang="en-US" sz="2400" dirty="0" smtClean="0">
                <a:hlinkClick r:id="rId4"/>
              </a:rPr>
              <a:t> </a:t>
            </a:r>
          </a:p>
          <a:p>
            <a:pPr lvl="1" eaLnBrk="1" hangingPunct="1">
              <a:lnSpc>
                <a:spcPct val="80000"/>
              </a:lnSpc>
              <a:defRPr/>
            </a:pPr>
            <a:r>
              <a:rPr lang="en-US" sz="2400" dirty="0" err="1" smtClean="0">
                <a:hlinkClick r:id="rId8"/>
              </a:rPr>
              <a:t>Callisto</a:t>
            </a:r>
            <a:r>
              <a:rPr lang="en-US" sz="2400" dirty="0" smtClean="0">
                <a:hlinkClick r:id="rId4"/>
              </a:rPr>
              <a:t> </a:t>
            </a:r>
          </a:p>
          <a:p>
            <a:pPr lvl="1" eaLnBrk="1" hangingPunct="1">
              <a:lnSpc>
                <a:spcPct val="80000"/>
              </a:lnSpc>
              <a:defRPr/>
            </a:pPr>
            <a:r>
              <a:rPr lang="en-US" sz="2400" dirty="0" smtClean="0">
                <a:hlinkClick r:id="rId9"/>
              </a:rPr>
              <a:t>Leda</a:t>
            </a:r>
          </a:p>
          <a:p>
            <a:pPr lvl="1" eaLnBrk="1" hangingPunct="1">
              <a:lnSpc>
                <a:spcPct val="80000"/>
              </a:lnSpc>
              <a:defRPr/>
            </a:pPr>
            <a:r>
              <a:rPr lang="en-US" sz="2400" dirty="0" err="1" smtClean="0">
                <a:hlinkClick r:id="rId9"/>
              </a:rPr>
              <a:t>Himalia</a:t>
            </a:r>
            <a:endParaRPr lang="en-US" sz="2400" dirty="0" smtClean="0">
              <a:hlinkClick r:id="rId9"/>
            </a:endParaRPr>
          </a:p>
          <a:p>
            <a:pPr lvl="1" eaLnBrk="1" hangingPunct="1">
              <a:lnSpc>
                <a:spcPct val="80000"/>
              </a:lnSpc>
              <a:defRPr/>
            </a:pPr>
            <a:r>
              <a:rPr lang="en-US" sz="2400" dirty="0" err="1" smtClean="0">
                <a:hlinkClick r:id="rId9"/>
              </a:rPr>
              <a:t>Lysithea</a:t>
            </a:r>
            <a:endParaRPr lang="en-US" sz="2400" dirty="0" smtClean="0">
              <a:hlinkClick r:id="rId9"/>
            </a:endParaRPr>
          </a:p>
          <a:p>
            <a:pPr lvl="1" eaLnBrk="1" hangingPunct="1">
              <a:lnSpc>
                <a:spcPct val="80000"/>
              </a:lnSpc>
              <a:defRPr/>
            </a:pPr>
            <a:r>
              <a:rPr lang="en-US" sz="2400" dirty="0" err="1" smtClean="0">
                <a:hlinkClick r:id="rId9"/>
              </a:rPr>
              <a:t>Elara</a:t>
            </a:r>
            <a:endParaRPr lang="en-US" sz="2400" dirty="0" smtClean="0">
              <a:hlinkClick r:id="rId9"/>
            </a:endParaRPr>
          </a:p>
          <a:p>
            <a:pPr lvl="1" eaLnBrk="1" hangingPunct="1">
              <a:lnSpc>
                <a:spcPct val="80000"/>
              </a:lnSpc>
              <a:defRPr/>
            </a:pPr>
            <a:r>
              <a:rPr lang="en-US" sz="2400" dirty="0" err="1" smtClean="0">
                <a:hlinkClick r:id="rId9"/>
              </a:rPr>
              <a:t>Ananke</a:t>
            </a:r>
            <a:r>
              <a:rPr lang="en-US" sz="2400" dirty="0" smtClean="0">
                <a:hlinkClick r:id="rId9"/>
              </a:rPr>
              <a:t>, </a:t>
            </a:r>
            <a:r>
              <a:rPr lang="en-US" sz="2400" dirty="0" err="1" smtClean="0">
                <a:hlinkClick r:id="rId9"/>
              </a:rPr>
              <a:t>Carme</a:t>
            </a:r>
            <a:r>
              <a:rPr lang="en-US" sz="2400" dirty="0" smtClean="0">
                <a:hlinkClick r:id="rId9"/>
              </a:rPr>
              <a:t>, Pasiphae and </a:t>
            </a:r>
            <a:r>
              <a:rPr lang="en-US" sz="2400" dirty="0" err="1" smtClean="0">
                <a:hlinkClick r:id="rId9"/>
              </a:rPr>
              <a:t>Sinope</a:t>
            </a:r>
            <a:r>
              <a:rPr lang="en-US" sz="2400" dirty="0" smtClean="0">
                <a:hlinkClick r:id="rId4"/>
              </a:rPr>
              <a:t> </a:t>
            </a:r>
          </a:p>
          <a:p>
            <a:pPr lvl="1" eaLnBrk="1" hangingPunct="1">
              <a:lnSpc>
                <a:spcPct val="80000"/>
              </a:lnSpc>
              <a:defRPr/>
            </a:pPr>
            <a:r>
              <a:rPr lang="en-US" sz="2400" dirty="0" smtClean="0">
                <a:hlinkClick r:id="rId10"/>
              </a:rPr>
              <a:t>Recently discovered (numbered) moons</a:t>
            </a:r>
            <a:r>
              <a:rPr lang="en-US" sz="2400" dirty="0" smtClean="0">
                <a:hlinkClick r:id="rId4"/>
              </a:rPr>
              <a:t> </a:t>
            </a:r>
          </a:p>
        </p:txBody>
      </p:sp>
      <p:sp>
        <p:nvSpPr>
          <p:cNvPr id="8"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pPr eaLnBrk="1" hangingPunct="1">
              <a:defRPr/>
            </a:pPr>
            <a:r>
              <a:rPr lang="en-US" sz="4000" smtClean="0"/>
              <a:t>Galileo Galilei discovered the first four of them in 1610</a:t>
            </a:r>
          </a:p>
        </p:txBody>
      </p:sp>
      <p:pic>
        <p:nvPicPr>
          <p:cNvPr id="269316" name="Picture 4" descr="Jupitermoon"/>
          <p:cNvPicPr>
            <a:picLocks noChangeAspect="1" noChangeArrowheads="1"/>
          </p:cNvPicPr>
          <p:nvPr/>
        </p:nvPicPr>
        <p:blipFill>
          <a:blip r:embed="rId2"/>
          <a:srcRect/>
          <a:stretch>
            <a:fillRect/>
          </a:stretch>
        </p:blipFill>
        <p:spPr bwMode="auto">
          <a:xfrm>
            <a:off x="457200" y="1447800"/>
            <a:ext cx="3794125" cy="5410200"/>
          </a:xfrm>
          <a:prstGeom prst="rect">
            <a:avLst/>
          </a:prstGeom>
          <a:noFill/>
          <a:ln w="9525">
            <a:noFill/>
            <a:miter lim="800000"/>
            <a:headEnd/>
            <a:tailEnd/>
          </a:ln>
        </p:spPr>
      </p:pic>
      <p:pic>
        <p:nvPicPr>
          <p:cNvPr id="269317" name="Picture 5" descr="Galileo Galilei_arp_300pix"/>
          <p:cNvPicPr>
            <a:picLocks noChangeAspect="1" noChangeArrowheads="1"/>
          </p:cNvPicPr>
          <p:nvPr/>
        </p:nvPicPr>
        <p:blipFill>
          <a:blip r:embed="rId3"/>
          <a:srcRect/>
          <a:stretch>
            <a:fillRect/>
          </a:stretch>
        </p:blipFill>
        <p:spPr bwMode="auto">
          <a:xfrm>
            <a:off x="4191000" y="1447800"/>
            <a:ext cx="3810000" cy="4673600"/>
          </a:xfrm>
          <a:prstGeom prst="rect">
            <a:avLst/>
          </a:prstGeom>
          <a:noFill/>
          <a:ln w="9525">
            <a:noFill/>
            <a:miter lim="800000"/>
            <a:headEnd/>
            <a:tailEnd/>
          </a:ln>
        </p:spPr>
      </p:pic>
      <p:sp>
        <p:nvSpPr>
          <p:cNvPr id="47109" name="Text Box 6"/>
          <p:cNvSpPr txBox="1">
            <a:spLocks noChangeArrowheads="1"/>
          </p:cNvSpPr>
          <p:nvPr/>
        </p:nvSpPr>
        <p:spPr bwMode="auto">
          <a:xfrm>
            <a:off x="3276600" y="1600200"/>
            <a:ext cx="685800" cy="396875"/>
          </a:xfrm>
          <a:prstGeom prst="rect">
            <a:avLst/>
          </a:prstGeom>
          <a:noFill/>
          <a:ln w="12700">
            <a:noFill/>
            <a:miter lim="800000"/>
            <a:headEnd type="none" w="sm" len="sm"/>
            <a:tailEnd type="none" w="sm" len="sm"/>
          </a:ln>
        </p:spPr>
        <p:txBody>
          <a:bodyPr>
            <a:spAutoFit/>
          </a:bodyPr>
          <a:lstStyle/>
          <a:p>
            <a:pPr>
              <a:spcBef>
                <a:spcPct val="50000"/>
              </a:spcBef>
            </a:pPr>
            <a:r>
              <a:rPr lang="en-US"/>
              <a:t>Io</a:t>
            </a:r>
          </a:p>
        </p:txBody>
      </p:sp>
      <p:sp>
        <p:nvSpPr>
          <p:cNvPr id="47110" name="Text Box 7"/>
          <p:cNvSpPr txBox="1">
            <a:spLocks noChangeArrowheads="1"/>
          </p:cNvSpPr>
          <p:nvPr/>
        </p:nvSpPr>
        <p:spPr bwMode="auto">
          <a:xfrm>
            <a:off x="2438400" y="3124200"/>
            <a:ext cx="1447800" cy="396875"/>
          </a:xfrm>
          <a:prstGeom prst="rect">
            <a:avLst/>
          </a:prstGeom>
          <a:noFill/>
          <a:ln w="12700">
            <a:noFill/>
            <a:miter lim="800000"/>
            <a:headEnd type="none" w="sm" len="sm"/>
            <a:tailEnd type="none" w="sm" len="sm"/>
          </a:ln>
        </p:spPr>
        <p:txBody>
          <a:bodyPr>
            <a:spAutoFit/>
          </a:bodyPr>
          <a:lstStyle/>
          <a:p>
            <a:pPr>
              <a:spcBef>
                <a:spcPct val="50000"/>
              </a:spcBef>
            </a:pPr>
            <a:r>
              <a:rPr lang="en-US"/>
              <a:t>Europa</a:t>
            </a:r>
          </a:p>
        </p:txBody>
      </p:sp>
      <p:sp>
        <p:nvSpPr>
          <p:cNvPr id="47111" name="Text Box 8"/>
          <p:cNvSpPr txBox="1">
            <a:spLocks noChangeArrowheads="1"/>
          </p:cNvSpPr>
          <p:nvPr/>
        </p:nvSpPr>
        <p:spPr bwMode="auto">
          <a:xfrm>
            <a:off x="1447800" y="4419600"/>
            <a:ext cx="1828800" cy="396875"/>
          </a:xfrm>
          <a:prstGeom prst="rect">
            <a:avLst/>
          </a:prstGeom>
          <a:noFill/>
          <a:ln w="12700">
            <a:noFill/>
            <a:miter lim="800000"/>
            <a:headEnd type="none" w="sm" len="sm"/>
            <a:tailEnd type="none" w="sm" len="sm"/>
          </a:ln>
        </p:spPr>
        <p:txBody>
          <a:bodyPr>
            <a:spAutoFit/>
          </a:bodyPr>
          <a:lstStyle/>
          <a:p>
            <a:pPr>
              <a:spcBef>
                <a:spcPct val="50000"/>
              </a:spcBef>
            </a:pPr>
            <a:r>
              <a:rPr lang="en-US"/>
              <a:t>Ganymede</a:t>
            </a:r>
          </a:p>
        </p:txBody>
      </p:sp>
      <p:sp>
        <p:nvSpPr>
          <p:cNvPr id="47112" name="Text Box 9"/>
          <p:cNvSpPr txBox="1">
            <a:spLocks noChangeArrowheads="1"/>
          </p:cNvSpPr>
          <p:nvPr/>
        </p:nvSpPr>
        <p:spPr bwMode="auto">
          <a:xfrm>
            <a:off x="838200" y="5257800"/>
            <a:ext cx="1447800" cy="396875"/>
          </a:xfrm>
          <a:prstGeom prst="rect">
            <a:avLst/>
          </a:prstGeom>
          <a:noFill/>
          <a:ln w="12700">
            <a:noFill/>
            <a:miter lim="800000"/>
            <a:headEnd type="none" w="sm" len="sm"/>
            <a:tailEnd type="none" w="sm" len="sm"/>
          </a:ln>
        </p:spPr>
        <p:txBody>
          <a:bodyPr>
            <a:spAutoFit/>
          </a:bodyPr>
          <a:lstStyle/>
          <a:p>
            <a:pPr>
              <a:spcBef>
                <a:spcPct val="50000"/>
              </a:spcBef>
            </a:pPr>
            <a:r>
              <a:rPr lang="en-US"/>
              <a:t>Callisto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269317"/>
                                        </p:tgtEl>
                                        <p:attrNameLst>
                                          <p:attrName>style.visibility</p:attrName>
                                        </p:attrNameLst>
                                      </p:cBhvr>
                                      <p:to>
                                        <p:strVal val="visible"/>
                                      </p:to>
                                    </p:set>
                                    <p:animEffect transition="in" filter="dissolve">
                                      <p:cBhvr>
                                        <p:cTn id="7" dur="2000"/>
                                        <p:tgtEl>
                                          <p:spTgt spid="269317"/>
                                        </p:tgtEl>
                                      </p:cBhvr>
                                    </p:animEffect>
                                  </p:childTnLst>
                                </p:cTn>
                              </p:par>
                            </p:childTnLst>
                          </p:cTn>
                        </p:par>
                        <p:par>
                          <p:cTn id="8" fill="hold">
                            <p:stCondLst>
                              <p:cond delay="4000"/>
                            </p:stCondLst>
                            <p:childTnLst>
                              <p:par>
                                <p:cTn id="9" presetID="35" presetClass="entr" presetSubtype="0" fill="hold" nodeType="afterEffect">
                                  <p:stCondLst>
                                    <p:cond delay="3000"/>
                                  </p:stCondLst>
                                  <p:childTnLst>
                                    <p:set>
                                      <p:cBhvr>
                                        <p:cTn id="10" dur="1" fill="hold">
                                          <p:stCondLst>
                                            <p:cond delay="0"/>
                                          </p:stCondLst>
                                        </p:cTn>
                                        <p:tgtEl>
                                          <p:spTgt spid="269316"/>
                                        </p:tgtEl>
                                        <p:attrNameLst>
                                          <p:attrName>style.visibility</p:attrName>
                                        </p:attrNameLst>
                                      </p:cBhvr>
                                      <p:to>
                                        <p:strVal val="visible"/>
                                      </p:to>
                                    </p:set>
                                    <p:animEffect transition="in" filter="fade">
                                      <p:cBhvr>
                                        <p:cTn id="11" dur="2000"/>
                                        <p:tgtEl>
                                          <p:spTgt spid="269316"/>
                                        </p:tgtEl>
                                      </p:cBhvr>
                                    </p:animEffect>
                                    <p:anim calcmode="lin" valueType="num">
                                      <p:cBhvr>
                                        <p:cTn id="12" dur="2000" fill="hold"/>
                                        <p:tgtEl>
                                          <p:spTgt spid="269316"/>
                                        </p:tgtEl>
                                        <p:attrNameLst>
                                          <p:attrName>style.rotation</p:attrName>
                                        </p:attrNameLst>
                                      </p:cBhvr>
                                      <p:tavLst>
                                        <p:tav tm="0">
                                          <p:val>
                                            <p:fltVal val="720"/>
                                          </p:val>
                                        </p:tav>
                                        <p:tav tm="100000">
                                          <p:val>
                                            <p:fltVal val="0"/>
                                          </p:val>
                                        </p:tav>
                                      </p:tavLst>
                                    </p:anim>
                                    <p:anim calcmode="lin" valueType="num">
                                      <p:cBhvr>
                                        <p:cTn id="13" dur="2000" fill="hold"/>
                                        <p:tgtEl>
                                          <p:spTgt spid="269316"/>
                                        </p:tgtEl>
                                        <p:attrNameLst>
                                          <p:attrName>ppt_h</p:attrName>
                                        </p:attrNameLst>
                                      </p:cBhvr>
                                      <p:tavLst>
                                        <p:tav tm="0">
                                          <p:val>
                                            <p:fltVal val="0"/>
                                          </p:val>
                                        </p:tav>
                                        <p:tav tm="100000">
                                          <p:val>
                                            <p:strVal val="#ppt_h"/>
                                          </p:val>
                                        </p:tav>
                                      </p:tavLst>
                                    </p:anim>
                                    <p:anim calcmode="lin" valueType="num">
                                      <p:cBhvr>
                                        <p:cTn id="14" dur="2000" fill="hold"/>
                                        <p:tgtEl>
                                          <p:spTgt spid="2693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457200" y="277813"/>
            <a:ext cx="8382000" cy="788987"/>
          </a:xfrm>
        </p:spPr>
        <p:txBody>
          <a:bodyPr/>
          <a:lstStyle/>
          <a:p>
            <a:pPr eaLnBrk="1" hangingPunct="1">
              <a:defRPr/>
            </a:pPr>
            <a:r>
              <a:rPr lang="en-US" sz="4000" smtClean="0"/>
              <a:t>Jupiter’s 4 Largest (Galilean) Moons</a:t>
            </a:r>
          </a:p>
        </p:txBody>
      </p:sp>
      <p:sp>
        <p:nvSpPr>
          <p:cNvPr id="239619" name="Rectangle 3"/>
          <p:cNvSpPr>
            <a:spLocks noGrp="1" noChangeArrowheads="1"/>
          </p:cNvSpPr>
          <p:nvPr>
            <p:ph type="body" idx="1"/>
          </p:nvPr>
        </p:nvSpPr>
        <p:spPr>
          <a:xfrm>
            <a:off x="457200" y="1143000"/>
            <a:ext cx="8229600" cy="5715000"/>
          </a:xfrm>
        </p:spPr>
        <p:txBody>
          <a:bodyPr/>
          <a:lstStyle/>
          <a:p>
            <a:pPr eaLnBrk="1" hangingPunct="1">
              <a:defRPr/>
            </a:pPr>
            <a:r>
              <a:rPr lang="en-US" smtClean="0"/>
              <a:t>Galileo discovered 4 moons of Jupiter in 1610 with a primitive telescope</a:t>
            </a:r>
          </a:p>
        </p:txBody>
      </p:sp>
      <p:pic>
        <p:nvPicPr>
          <p:cNvPr id="239620" name="Picture 4" descr="HST_Galilean Moons"/>
          <p:cNvPicPr>
            <a:picLocks noChangeAspect="1" noChangeArrowheads="1"/>
          </p:cNvPicPr>
          <p:nvPr/>
        </p:nvPicPr>
        <p:blipFill>
          <a:blip r:embed="rId2"/>
          <a:srcRect/>
          <a:stretch>
            <a:fillRect/>
          </a:stretch>
        </p:blipFill>
        <p:spPr bwMode="auto">
          <a:xfrm>
            <a:off x="3581400" y="2209800"/>
            <a:ext cx="3989388" cy="4648200"/>
          </a:xfrm>
          <a:prstGeom prst="rect">
            <a:avLst/>
          </a:prstGeom>
          <a:noFill/>
          <a:ln w="9525">
            <a:noFill/>
            <a:miter lim="800000"/>
            <a:headEnd/>
            <a:tailEnd/>
          </a:ln>
        </p:spPr>
      </p:pic>
      <p:sp>
        <p:nvSpPr>
          <p:cNvPr id="48133" name="Text Box 5"/>
          <p:cNvSpPr txBox="1">
            <a:spLocks noChangeArrowheads="1"/>
          </p:cNvSpPr>
          <p:nvPr/>
        </p:nvSpPr>
        <p:spPr bwMode="auto">
          <a:xfrm>
            <a:off x="7391400" y="2743200"/>
            <a:ext cx="1752600" cy="1616075"/>
          </a:xfrm>
          <a:prstGeom prst="rect">
            <a:avLst/>
          </a:prstGeom>
          <a:noFill/>
          <a:ln w="12700">
            <a:noFill/>
            <a:miter lim="800000"/>
            <a:headEnd type="none" w="sm" len="sm"/>
            <a:tailEnd type="none" w="sm" len="sm"/>
          </a:ln>
        </p:spPr>
        <p:txBody>
          <a:bodyPr>
            <a:spAutoFit/>
          </a:bodyPr>
          <a:lstStyle/>
          <a:p>
            <a:pPr>
              <a:spcBef>
                <a:spcPct val="50000"/>
              </a:spcBef>
            </a:pPr>
            <a:r>
              <a:rPr lang="en-US" b="1"/>
              <a:t>Hubble</a:t>
            </a:r>
          </a:p>
          <a:p>
            <a:pPr>
              <a:spcBef>
                <a:spcPct val="50000"/>
              </a:spcBef>
            </a:pPr>
            <a:r>
              <a:rPr lang="en-US" b="1"/>
              <a:t>Space Telescope</a:t>
            </a:r>
          </a:p>
          <a:p>
            <a:pPr>
              <a:spcBef>
                <a:spcPct val="50000"/>
              </a:spcBef>
            </a:pPr>
            <a:r>
              <a:rPr lang="en-US" b="1"/>
              <a:t>View</a:t>
            </a:r>
          </a:p>
        </p:txBody>
      </p:sp>
      <p:pic>
        <p:nvPicPr>
          <p:cNvPr id="239622" name="Picture 6" descr="jupitermoons"/>
          <p:cNvPicPr>
            <a:picLocks noChangeAspect="1" noChangeArrowheads="1"/>
          </p:cNvPicPr>
          <p:nvPr/>
        </p:nvPicPr>
        <p:blipFill>
          <a:blip r:embed="rId3"/>
          <a:srcRect/>
          <a:stretch>
            <a:fillRect/>
          </a:stretch>
        </p:blipFill>
        <p:spPr bwMode="auto">
          <a:xfrm>
            <a:off x="228600" y="2286000"/>
            <a:ext cx="3352800" cy="3352800"/>
          </a:xfrm>
          <a:prstGeom prst="rect">
            <a:avLst/>
          </a:prstGeom>
          <a:noFill/>
          <a:ln w="9525">
            <a:noFill/>
            <a:miter lim="800000"/>
            <a:headEnd/>
            <a:tailEnd/>
          </a:ln>
        </p:spPr>
      </p:pic>
      <p:sp>
        <p:nvSpPr>
          <p:cNvPr id="48135" name="Text Box 7"/>
          <p:cNvSpPr txBox="1">
            <a:spLocks noChangeArrowheads="1"/>
          </p:cNvSpPr>
          <p:nvPr/>
        </p:nvSpPr>
        <p:spPr bwMode="auto">
          <a:xfrm>
            <a:off x="990600" y="4953000"/>
            <a:ext cx="2438400" cy="701675"/>
          </a:xfrm>
          <a:prstGeom prst="rect">
            <a:avLst/>
          </a:prstGeom>
          <a:noFill/>
          <a:ln w="12700">
            <a:noFill/>
            <a:miter lim="800000"/>
            <a:headEnd type="none" w="sm" len="sm"/>
            <a:tailEnd type="none" w="sm" len="sm"/>
          </a:ln>
        </p:spPr>
        <p:txBody>
          <a:bodyPr>
            <a:spAutoFit/>
          </a:bodyPr>
          <a:lstStyle/>
          <a:p>
            <a:pPr algn="ctr">
              <a:spcBef>
                <a:spcPct val="50000"/>
              </a:spcBef>
            </a:pPr>
            <a:r>
              <a:rPr lang="en-US" b="1"/>
              <a:t>Telescope View from 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9622"/>
                                        </p:tgtEl>
                                        <p:attrNameLst>
                                          <p:attrName>style.visibility</p:attrName>
                                        </p:attrNameLst>
                                      </p:cBhvr>
                                      <p:to>
                                        <p:strVal val="visible"/>
                                      </p:to>
                                    </p:set>
                                    <p:anim calcmode="lin" valueType="num">
                                      <p:cBhvr additive="base">
                                        <p:cTn id="7" dur="500" fill="hold"/>
                                        <p:tgtEl>
                                          <p:spTgt spid="239622"/>
                                        </p:tgtEl>
                                        <p:attrNameLst>
                                          <p:attrName>ppt_x</p:attrName>
                                        </p:attrNameLst>
                                      </p:cBhvr>
                                      <p:tavLst>
                                        <p:tav tm="0">
                                          <p:val>
                                            <p:strVal val="#ppt_x"/>
                                          </p:val>
                                        </p:tav>
                                        <p:tav tm="100000">
                                          <p:val>
                                            <p:strVal val="#ppt_x"/>
                                          </p:val>
                                        </p:tav>
                                      </p:tavLst>
                                    </p:anim>
                                    <p:anim calcmode="lin" valueType="num">
                                      <p:cBhvr additive="base">
                                        <p:cTn id="8" dur="500" fill="hold"/>
                                        <p:tgtEl>
                                          <p:spTgt spid="2396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9620"/>
                                        </p:tgtEl>
                                        <p:attrNameLst>
                                          <p:attrName>style.visibility</p:attrName>
                                        </p:attrNameLst>
                                      </p:cBhvr>
                                      <p:to>
                                        <p:strVal val="visible"/>
                                      </p:to>
                                    </p:set>
                                    <p:anim calcmode="lin" valueType="num">
                                      <p:cBhvr additive="base">
                                        <p:cTn id="13" dur="500" fill="hold"/>
                                        <p:tgtEl>
                                          <p:spTgt spid="239620"/>
                                        </p:tgtEl>
                                        <p:attrNameLst>
                                          <p:attrName>ppt_x</p:attrName>
                                        </p:attrNameLst>
                                      </p:cBhvr>
                                      <p:tavLst>
                                        <p:tav tm="0">
                                          <p:val>
                                            <p:strVal val="#ppt_x"/>
                                          </p:val>
                                        </p:tav>
                                        <p:tav tm="100000">
                                          <p:val>
                                            <p:strVal val="#ppt_x"/>
                                          </p:val>
                                        </p:tav>
                                      </p:tavLst>
                                    </p:anim>
                                    <p:anim calcmode="lin" valueType="num">
                                      <p:cBhvr additive="base">
                                        <p:cTn id="14" dur="500" fill="hold"/>
                                        <p:tgtEl>
                                          <p:spTgt spid="2396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57200" y="0"/>
            <a:ext cx="8382000" cy="788988"/>
          </a:xfrm>
        </p:spPr>
        <p:txBody>
          <a:bodyPr/>
          <a:lstStyle/>
          <a:p>
            <a:pPr eaLnBrk="1" hangingPunct="1">
              <a:defRPr/>
            </a:pPr>
            <a:r>
              <a:rPr lang="en-US" smtClean="0"/>
              <a:t>Jupiter’s Moons</a:t>
            </a:r>
          </a:p>
        </p:txBody>
      </p:sp>
      <p:sp>
        <p:nvSpPr>
          <p:cNvPr id="241667" name="Rectangle 3"/>
          <p:cNvSpPr>
            <a:spLocks noGrp="1" noChangeArrowheads="1"/>
          </p:cNvSpPr>
          <p:nvPr>
            <p:ph type="body" idx="1"/>
          </p:nvPr>
        </p:nvSpPr>
        <p:spPr>
          <a:xfrm>
            <a:off x="533400" y="838200"/>
            <a:ext cx="8229600" cy="1828800"/>
          </a:xfrm>
        </p:spPr>
        <p:txBody>
          <a:bodyPr/>
          <a:lstStyle/>
          <a:p>
            <a:pPr eaLnBrk="1" hangingPunct="1">
              <a:lnSpc>
                <a:spcPct val="80000"/>
              </a:lnSpc>
              <a:defRPr/>
            </a:pPr>
            <a:r>
              <a:rPr lang="en-US" sz="2800" smtClean="0"/>
              <a:t>There are 59 other moons that have been discovered around Jupiter. All of them are smaller than the Galilean Satellites, and most of them are the size of small asteroids. </a:t>
            </a:r>
            <a:endParaRPr lang="en-US" sz="2800" smtClean="0">
              <a:solidFill>
                <a:srgbClr val="FFFF00"/>
              </a:solidFill>
            </a:endParaRPr>
          </a:p>
          <a:p>
            <a:pPr lvl="1" eaLnBrk="1" hangingPunct="1">
              <a:lnSpc>
                <a:spcPct val="80000"/>
              </a:lnSpc>
              <a:defRPr/>
            </a:pPr>
            <a:endParaRPr lang="en-US" sz="2400" smtClean="0">
              <a:solidFill>
                <a:srgbClr val="FFFF00"/>
              </a:solidFill>
            </a:endParaRPr>
          </a:p>
        </p:txBody>
      </p:sp>
      <p:pic>
        <p:nvPicPr>
          <p:cNvPr id="49156" name="Picture 6" descr="Jupiter &amp; some of its moons"/>
          <p:cNvPicPr>
            <a:picLocks noChangeAspect="1" noChangeArrowheads="1"/>
          </p:cNvPicPr>
          <p:nvPr/>
        </p:nvPicPr>
        <p:blipFill>
          <a:blip r:embed="rId2"/>
          <a:srcRect/>
          <a:stretch>
            <a:fillRect/>
          </a:stretch>
        </p:blipFill>
        <p:spPr bwMode="auto">
          <a:xfrm>
            <a:off x="1676400" y="2630488"/>
            <a:ext cx="5562600" cy="4227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1" name="Picture 5" descr="Galileo spacecraft"/>
          <p:cNvPicPr>
            <a:picLocks noChangeAspect="1" noChangeArrowheads="1"/>
          </p:cNvPicPr>
          <p:nvPr/>
        </p:nvPicPr>
        <p:blipFill>
          <a:blip r:embed="rId2"/>
          <a:srcRect/>
          <a:stretch>
            <a:fillRect/>
          </a:stretch>
        </p:blipFill>
        <p:spPr bwMode="auto">
          <a:xfrm>
            <a:off x="4953000" y="4019550"/>
            <a:ext cx="3733800" cy="2838450"/>
          </a:xfrm>
          <a:prstGeom prst="rect">
            <a:avLst/>
          </a:prstGeom>
          <a:noFill/>
          <a:ln w="9525">
            <a:noFill/>
            <a:miter lim="800000"/>
            <a:headEnd/>
            <a:tailEnd/>
          </a:ln>
        </p:spPr>
      </p:pic>
      <p:sp>
        <p:nvSpPr>
          <p:cNvPr id="270338" name="Rectangle 2"/>
          <p:cNvSpPr>
            <a:spLocks noGrp="1" noChangeArrowheads="1"/>
          </p:cNvSpPr>
          <p:nvPr>
            <p:ph type="title"/>
          </p:nvPr>
        </p:nvSpPr>
        <p:spPr/>
        <p:txBody>
          <a:bodyPr/>
          <a:lstStyle/>
          <a:p>
            <a:pPr eaLnBrk="1" hangingPunct="1">
              <a:defRPr/>
            </a:pPr>
            <a:r>
              <a:rPr lang="en-US" smtClean="0"/>
              <a:t>Others were discovered by . . .  </a:t>
            </a:r>
          </a:p>
        </p:txBody>
      </p:sp>
      <p:sp>
        <p:nvSpPr>
          <p:cNvPr id="270339" name="Rectangle 3"/>
          <p:cNvSpPr>
            <a:spLocks noGrp="1" noChangeArrowheads="1"/>
          </p:cNvSpPr>
          <p:nvPr>
            <p:ph type="body" idx="1"/>
          </p:nvPr>
        </p:nvSpPr>
        <p:spPr/>
        <p:txBody>
          <a:bodyPr/>
          <a:lstStyle/>
          <a:p>
            <a:pPr eaLnBrk="1" hangingPunct="1">
              <a:lnSpc>
                <a:spcPct val="90000"/>
              </a:lnSpc>
              <a:defRPr/>
            </a:pPr>
            <a:r>
              <a:rPr lang="en-US" sz="2800" smtClean="0"/>
              <a:t>Voyager spacecraft </a:t>
            </a:r>
          </a:p>
          <a:p>
            <a:pPr eaLnBrk="1" hangingPunct="1">
              <a:lnSpc>
                <a:spcPct val="90000"/>
              </a:lnSpc>
              <a:defRPr/>
            </a:pPr>
            <a:endParaRPr lang="en-US" sz="2800" smtClean="0"/>
          </a:p>
          <a:p>
            <a:pPr eaLnBrk="1" hangingPunct="1">
              <a:lnSpc>
                <a:spcPct val="90000"/>
              </a:lnSpc>
              <a:defRPr/>
            </a:pPr>
            <a:endParaRPr lang="en-US" sz="2800" smtClean="0"/>
          </a:p>
          <a:p>
            <a:pPr eaLnBrk="1" hangingPunct="1">
              <a:lnSpc>
                <a:spcPct val="90000"/>
              </a:lnSpc>
              <a:defRPr/>
            </a:pPr>
            <a:endParaRPr lang="en-US" sz="2800" smtClean="0"/>
          </a:p>
          <a:p>
            <a:pPr eaLnBrk="1" hangingPunct="1">
              <a:lnSpc>
                <a:spcPct val="90000"/>
              </a:lnSpc>
              <a:defRPr/>
            </a:pPr>
            <a:r>
              <a:rPr lang="en-US" sz="2800" smtClean="0"/>
              <a:t>Galileo spacecraft</a:t>
            </a:r>
          </a:p>
          <a:p>
            <a:pPr eaLnBrk="1" hangingPunct="1">
              <a:lnSpc>
                <a:spcPct val="90000"/>
              </a:lnSpc>
              <a:defRPr/>
            </a:pPr>
            <a:endParaRPr lang="en-US" sz="2800" smtClean="0"/>
          </a:p>
          <a:p>
            <a:pPr eaLnBrk="1" hangingPunct="1">
              <a:lnSpc>
                <a:spcPct val="90000"/>
              </a:lnSpc>
              <a:buFont typeface="Wingdings" pitchFamily="2" charset="2"/>
              <a:buNone/>
              <a:defRPr/>
            </a:pPr>
            <a:r>
              <a:rPr lang="en-US" sz="2800" smtClean="0"/>
              <a:t> </a:t>
            </a:r>
          </a:p>
          <a:p>
            <a:pPr eaLnBrk="1" hangingPunct="1">
              <a:lnSpc>
                <a:spcPct val="90000"/>
              </a:lnSpc>
              <a:defRPr/>
            </a:pPr>
            <a:r>
              <a:rPr lang="en-US" sz="2800" smtClean="0"/>
              <a:t>Other . . . .</a:t>
            </a:r>
          </a:p>
          <a:p>
            <a:pPr lvl="1" eaLnBrk="1" hangingPunct="1">
              <a:lnSpc>
                <a:spcPct val="90000"/>
              </a:lnSpc>
              <a:defRPr/>
            </a:pPr>
            <a:r>
              <a:rPr lang="en-US" sz="2400" smtClean="0"/>
              <a:t>Ground-based telescopes</a:t>
            </a:r>
          </a:p>
        </p:txBody>
      </p:sp>
      <p:pic>
        <p:nvPicPr>
          <p:cNvPr id="270340" name="Picture 4" descr="voyager2"/>
          <p:cNvPicPr>
            <a:picLocks noChangeAspect="1" noChangeArrowheads="1"/>
          </p:cNvPicPr>
          <p:nvPr/>
        </p:nvPicPr>
        <p:blipFill>
          <a:blip r:embed="rId3"/>
          <a:srcRect/>
          <a:stretch>
            <a:fillRect/>
          </a:stretch>
        </p:blipFill>
        <p:spPr bwMode="auto">
          <a:xfrm>
            <a:off x="4953000" y="1219200"/>
            <a:ext cx="3962400" cy="2686050"/>
          </a:xfrm>
          <a:prstGeom prst="rect">
            <a:avLst/>
          </a:prstGeom>
          <a:noFill/>
          <a:ln w="9525">
            <a:noFill/>
            <a:miter lim="800000"/>
            <a:headEnd/>
            <a:tailEnd/>
          </a:ln>
        </p:spPr>
      </p:pic>
      <p:pic>
        <p:nvPicPr>
          <p:cNvPr id="270342" name="Picture 6" descr="Observatory 1"/>
          <p:cNvPicPr>
            <a:picLocks noChangeAspect="1" noChangeArrowheads="1"/>
          </p:cNvPicPr>
          <p:nvPr/>
        </p:nvPicPr>
        <p:blipFill>
          <a:blip r:embed="rId4"/>
          <a:srcRect/>
          <a:stretch>
            <a:fillRect/>
          </a:stretch>
        </p:blipFill>
        <p:spPr bwMode="auto">
          <a:xfrm>
            <a:off x="533400" y="5791200"/>
            <a:ext cx="1285875" cy="857250"/>
          </a:xfrm>
          <a:prstGeom prst="rect">
            <a:avLst/>
          </a:prstGeom>
          <a:noFill/>
          <a:ln w="9525">
            <a:noFill/>
            <a:miter lim="800000"/>
            <a:headEnd/>
            <a:tailEnd/>
          </a:ln>
        </p:spPr>
      </p:pic>
      <p:pic>
        <p:nvPicPr>
          <p:cNvPr id="270343" name="Picture 7" descr="Observatory 2"/>
          <p:cNvPicPr>
            <a:picLocks noChangeAspect="1" noChangeArrowheads="1"/>
          </p:cNvPicPr>
          <p:nvPr/>
        </p:nvPicPr>
        <p:blipFill>
          <a:blip r:embed="rId5"/>
          <a:srcRect/>
          <a:stretch>
            <a:fillRect/>
          </a:stretch>
        </p:blipFill>
        <p:spPr bwMode="auto">
          <a:xfrm>
            <a:off x="1905000" y="5715000"/>
            <a:ext cx="1238250" cy="895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0340"/>
                                        </p:tgtEl>
                                        <p:attrNameLst>
                                          <p:attrName>style.visibility</p:attrName>
                                        </p:attrNameLst>
                                      </p:cBhvr>
                                      <p:to>
                                        <p:strVal val="visible"/>
                                      </p:to>
                                    </p:set>
                                    <p:anim calcmode="lin" valueType="num">
                                      <p:cBhvr additive="base">
                                        <p:cTn id="7" dur="500" fill="hold"/>
                                        <p:tgtEl>
                                          <p:spTgt spid="270340"/>
                                        </p:tgtEl>
                                        <p:attrNameLst>
                                          <p:attrName>ppt_x</p:attrName>
                                        </p:attrNameLst>
                                      </p:cBhvr>
                                      <p:tavLst>
                                        <p:tav tm="0">
                                          <p:val>
                                            <p:strVal val="0-#ppt_w/2"/>
                                          </p:val>
                                        </p:tav>
                                        <p:tav tm="100000">
                                          <p:val>
                                            <p:strVal val="#ppt_x"/>
                                          </p:val>
                                        </p:tav>
                                      </p:tavLst>
                                    </p:anim>
                                    <p:anim calcmode="lin" valueType="num">
                                      <p:cBhvr additive="base">
                                        <p:cTn id="8" dur="500" fill="hold"/>
                                        <p:tgtEl>
                                          <p:spTgt spid="2703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70341"/>
                                        </p:tgtEl>
                                        <p:attrNameLst>
                                          <p:attrName>style.visibility</p:attrName>
                                        </p:attrNameLst>
                                      </p:cBhvr>
                                      <p:to>
                                        <p:strVal val="visible"/>
                                      </p:to>
                                    </p:set>
                                    <p:anim calcmode="lin" valueType="num">
                                      <p:cBhvr additive="base">
                                        <p:cTn id="13" dur="500" fill="hold"/>
                                        <p:tgtEl>
                                          <p:spTgt spid="270341"/>
                                        </p:tgtEl>
                                        <p:attrNameLst>
                                          <p:attrName>ppt_x</p:attrName>
                                        </p:attrNameLst>
                                      </p:cBhvr>
                                      <p:tavLst>
                                        <p:tav tm="0">
                                          <p:val>
                                            <p:strVal val="0-#ppt_w/2"/>
                                          </p:val>
                                        </p:tav>
                                        <p:tav tm="100000">
                                          <p:val>
                                            <p:strVal val="#ppt_x"/>
                                          </p:val>
                                        </p:tav>
                                      </p:tavLst>
                                    </p:anim>
                                    <p:anim calcmode="lin" valueType="num">
                                      <p:cBhvr additive="base">
                                        <p:cTn id="14" dur="500" fill="hold"/>
                                        <p:tgtEl>
                                          <p:spTgt spid="2703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270342"/>
                                        </p:tgtEl>
                                        <p:attrNameLst>
                                          <p:attrName>style.visibility</p:attrName>
                                        </p:attrNameLst>
                                      </p:cBhvr>
                                      <p:to>
                                        <p:strVal val="visible"/>
                                      </p:to>
                                    </p:set>
                                    <p:animEffect transition="in" filter="wipe(down)">
                                      <p:cBhvr>
                                        <p:cTn id="19" dur="580">
                                          <p:stCondLst>
                                            <p:cond delay="0"/>
                                          </p:stCondLst>
                                        </p:cTn>
                                        <p:tgtEl>
                                          <p:spTgt spid="270342"/>
                                        </p:tgtEl>
                                      </p:cBhvr>
                                    </p:animEffect>
                                    <p:anim calcmode="lin" valueType="num">
                                      <p:cBhvr>
                                        <p:cTn id="20" dur="1822" tmFilter="0,0; 0.14,0.36; 0.43,0.73; 0.71,0.91; 1.0,1.0">
                                          <p:stCondLst>
                                            <p:cond delay="0"/>
                                          </p:stCondLst>
                                        </p:cTn>
                                        <p:tgtEl>
                                          <p:spTgt spid="270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70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70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70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70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270342"/>
                                        </p:tgtEl>
                                      </p:cBhvr>
                                      <p:to x="100000" y="60000"/>
                                    </p:animScale>
                                    <p:animScale>
                                      <p:cBhvr>
                                        <p:cTn id="26" dur="166" decel="50000">
                                          <p:stCondLst>
                                            <p:cond delay="676"/>
                                          </p:stCondLst>
                                        </p:cTn>
                                        <p:tgtEl>
                                          <p:spTgt spid="270342"/>
                                        </p:tgtEl>
                                      </p:cBhvr>
                                      <p:to x="100000" y="100000"/>
                                    </p:animScale>
                                    <p:animScale>
                                      <p:cBhvr>
                                        <p:cTn id="27" dur="26">
                                          <p:stCondLst>
                                            <p:cond delay="1312"/>
                                          </p:stCondLst>
                                        </p:cTn>
                                        <p:tgtEl>
                                          <p:spTgt spid="270342"/>
                                        </p:tgtEl>
                                      </p:cBhvr>
                                      <p:to x="100000" y="80000"/>
                                    </p:animScale>
                                    <p:animScale>
                                      <p:cBhvr>
                                        <p:cTn id="28" dur="166" decel="50000">
                                          <p:stCondLst>
                                            <p:cond delay="1338"/>
                                          </p:stCondLst>
                                        </p:cTn>
                                        <p:tgtEl>
                                          <p:spTgt spid="270342"/>
                                        </p:tgtEl>
                                      </p:cBhvr>
                                      <p:to x="100000" y="100000"/>
                                    </p:animScale>
                                    <p:animScale>
                                      <p:cBhvr>
                                        <p:cTn id="29" dur="26">
                                          <p:stCondLst>
                                            <p:cond delay="1642"/>
                                          </p:stCondLst>
                                        </p:cTn>
                                        <p:tgtEl>
                                          <p:spTgt spid="270342"/>
                                        </p:tgtEl>
                                      </p:cBhvr>
                                      <p:to x="100000" y="90000"/>
                                    </p:animScale>
                                    <p:animScale>
                                      <p:cBhvr>
                                        <p:cTn id="30" dur="166" decel="50000">
                                          <p:stCondLst>
                                            <p:cond delay="1668"/>
                                          </p:stCondLst>
                                        </p:cTn>
                                        <p:tgtEl>
                                          <p:spTgt spid="270342"/>
                                        </p:tgtEl>
                                      </p:cBhvr>
                                      <p:to x="100000" y="100000"/>
                                    </p:animScale>
                                    <p:animScale>
                                      <p:cBhvr>
                                        <p:cTn id="31" dur="26">
                                          <p:stCondLst>
                                            <p:cond delay="1808"/>
                                          </p:stCondLst>
                                        </p:cTn>
                                        <p:tgtEl>
                                          <p:spTgt spid="270342"/>
                                        </p:tgtEl>
                                      </p:cBhvr>
                                      <p:to x="100000" y="95000"/>
                                    </p:animScale>
                                    <p:animScale>
                                      <p:cBhvr>
                                        <p:cTn id="32" dur="166" decel="50000">
                                          <p:stCondLst>
                                            <p:cond delay="1834"/>
                                          </p:stCondLst>
                                        </p:cTn>
                                        <p:tgtEl>
                                          <p:spTgt spid="270342"/>
                                        </p:tgtEl>
                                      </p:cBhvr>
                                      <p:to x="100000" y="100000"/>
                                    </p:animScale>
                                  </p:childTnLst>
                                </p:cTn>
                              </p:par>
                            </p:childTnLst>
                          </p:cTn>
                        </p:par>
                        <p:par>
                          <p:cTn id="33" fill="hold">
                            <p:stCondLst>
                              <p:cond delay="2000"/>
                            </p:stCondLst>
                            <p:childTnLst>
                              <p:par>
                                <p:cTn id="34" presetID="26" presetClass="entr" presetSubtype="0" fill="hold" nodeType="afterEffect">
                                  <p:stCondLst>
                                    <p:cond delay="0"/>
                                  </p:stCondLst>
                                  <p:childTnLst>
                                    <p:set>
                                      <p:cBhvr>
                                        <p:cTn id="35" dur="1" fill="hold">
                                          <p:stCondLst>
                                            <p:cond delay="0"/>
                                          </p:stCondLst>
                                        </p:cTn>
                                        <p:tgtEl>
                                          <p:spTgt spid="270343"/>
                                        </p:tgtEl>
                                        <p:attrNameLst>
                                          <p:attrName>style.visibility</p:attrName>
                                        </p:attrNameLst>
                                      </p:cBhvr>
                                      <p:to>
                                        <p:strVal val="visible"/>
                                      </p:to>
                                    </p:set>
                                    <p:animEffect transition="in" filter="wipe(down)">
                                      <p:cBhvr>
                                        <p:cTn id="36" dur="580">
                                          <p:stCondLst>
                                            <p:cond delay="0"/>
                                          </p:stCondLst>
                                        </p:cTn>
                                        <p:tgtEl>
                                          <p:spTgt spid="270343"/>
                                        </p:tgtEl>
                                      </p:cBhvr>
                                    </p:animEffect>
                                    <p:anim calcmode="lin" valueType="num">
                                      <p:cBhvr>
                                        <p:cTn id="37" dur="1822" tmFilter="0,0; 0.14,0.36; 0.43,0.73; 0.71,0.91; 1.0,1.0">
                                          <p:stCondLst>
                                            <p:cond delay="0"/>
                                          </p:stCondLst>
                                        </p:cTn>
                                        <p:tgtEl>
                                          <p:spTgt spid="270343"/>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270343"/>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270343"/>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270343"/>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270343"/>
                                        </p:tgtEl>
                                        <p:attrNameLst>
                                          <p:attrName>ppt_y</p:attrName>
                                        </p:attrNameLst>
                                      </p:cBhvr>
                                      <p:tavLst>
                                        <p:tav tm="0" fmla="#ppt_y-sin(pi*$)/81">
                                          <p:val>
                                            <p:fltVal val="0"/>
                                          </p:val>
                                        </p:tav>
                                        <p:tav tm="100000">
                                          <p:val>
                                            <p:fltVal val="1"/>
                                          </p:val>
                                        </p:tav>
                                      </p:tavLst>
                                    </p:anim>
                                    <p:animScale>
                                      <p:cBhvr>
                                        <p:cTn id="42" dur="26">
                                          <p:stCondLst>
                                            <p:cond delay="650"/>
                                          </p:stCondLst>
                                        </p:cTn>
                                        <p:tgtEl>
                                          <p:spTgt spid="270343"/>
                                        </p:tgtEl>
                                      </p:cBhvr>
                                      <p:to x="100000" y="60000"/>
                                    </p:animScale>
                                    <p:animScale>
                                      <p:cBhvr>
                                        <p:cTn id="43" dur="166" decel="50000">
                                          <p:stCondLst>
                                            <p:cond delay="676"/>
                                          </p:stCondLst>
                                        </p:cTn>
                                        <p:tgtEl>
                                          <p:spTgt spid="270343"/>
                                        </p:tgtEl>
                                      </p:cBhvr>
                                      <p:to x="100000" y="100000"/>
                                    </p:animScale>
                                    <p:animScale>
                                      <p:cBhvr>
                                        <p:cTn id="44" dur="26">
                                          <p:stCondLst>
                                            <p:cond delay="1312"/>
                                          </p:stCondLst>
                                        </p:cTn>
                                        <p:tgtEl>
                                          <p:spTgt spid="270343"/>
                                        </p:tgtEl>
                                      </p:cBhvr>
                                      <p:to x="100000" y="80000"/>
                                    </p:animScale>
                                    <p:animScale>
                                      <p:cBhvr>
                                        <p:cTn id="45" dur="166" decel="50000">
                                          <p:stCondLst>
                                            <p:cond delay="1338"/>
                                          </p:stCondLst>
                                        </p:cTn>
                                        <p:tgtEl>
                                          <p:spTgt spid="270343"/>
                                        </p:tgtEl>
                                      </p:cBhvr>
                                      <p:to x="100000" y="100000"/>
                                    </p:animScale>
                                    <p:animScale>
                                      <p:cBhvr>
                                        <p:cTn id="46" dur="26">
                                          <p:stCondLst>
                                            <p:cond delay="1642"/>
                                          </p:stCondLst>
                                        </p:cTn>
                                        <p:tgtEl>
                                          <p:spTgt spid="270343"/>
                                        </p:tgtEl>
                                      </p:cBhvr>
                                      <p:to x="100000" y="90000"/>
                                    </p:animScale>
                                    <p:animScale>
                                      <p:cBhvr>
                                        <p:cTn id="47" dur="166" decel="50000">
                                          <p:stCondLst>
                                            <p:cond delay="1668"/>
                                          </p:stCondLst>
                                        </p:cTn>
                                        <p:tgtEl>
                                          <p:spTgt spid="270343"/>
                                        </p:tgtEl>
                                      </p:cBhvr>
                                      <p:to x="100000" y="100000"/>
                                    </p:animScale>
                                    <p:animScale>
                                      <p:cBhvr>
                                        <p:cTn id="48" dur="26">
                                          <p:stCondLst>
                                            <p:cond delay="1808"/>
                                          </p:stCondLst>
                                        </p:cTn>
                                        <p:tgtEl>
                                          <p:spTgt spid="270343"/>
                                        </p:tgtEl>
                                      </p:cBhvr>
                                      <p:to x="100000" y="95000"/>
                                    </p:animScale>
                                    <p:animScale>
                                      <p:cBhvr>
                                        <p:cTn id="49" dur="166" decel="50000">
                                          <p:stCondLst>
                                            <p:cond delay="1834"/>
                                          </p:stCondLst>
                                        </p:cTn>
                                        <p:tgtEl>
                                          <p:spTgt spid="2703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title"/>
          </p:nvPr>
        </p:nvSpPr>
        <p:spPr>
          <a:xfrm>
            <a:off x="457200" y="0"/>
            <a:ext cx="8229600" cy="1139825"/>
          </a:xfrm>
        </p:spPr>
        <p:txBody>
          <a:bodyPr/>
          <a:lstStyle/>
          <a:p>
            <a:pPr eaLnBrk="1" hangingPunct="1">
              <a:defRPr/>
            </a:pPr>
            <a:r>
              <a:rPr lang="en-US" smtClean="0"/>
              <a:t>and . . .  </a:t>
            </a:r>
          </a:p>
        </p:txBody>
      </p:sp>
      <p:sp>
        <p:nvSpPr>
          <p:cNvPr id="299012" name="Rectangle 4"/>
          <p:cNvSpPr>
            <a:spLocks noGrp="1" noChangeArrowheads="1"/>
          </p:cNvSpPr>
          <p:nvPr>
            <p:ph type="body" idx="1"/>
          </p:nvPr>
        </p:nvSpPr>
        <p:spPr>
          <a:xfrm>
            <a:off x="533400" y="1143000"/>
            <a:ext cx="8229600" cy="914400"/>
          </a:xfrm>
        </p:spPr>
        <p:txBody>
          <a:bodyPr/>
          <a:lstStyle/>
          <a:p>
            <a:pPr eaLnBrk="1" hangingPunct="1">
              <a:lnSpc>
                <a:spcPct val="80000"/>
              </a:lnSpc>
              <a:defRPr/>
            </a:pPr>
            <a:r>
              <a:rPr lang="en-US" sz="4400" smtClean="0">
                <a:latin typeface="Final Frontier" pitchFamily="34" charset="0"/>
              </a:rPr>
              <a:t>The Hubble Space Telescope</a:t>
            </a:r>
            <a:r>
              <a:rPr lang="en-US" sz="800" smtClean="0"/>
              <a:t> </a:t>
            </a:r>
          </a:p>
          <a:p>
            <a:pPr eaLnBrk="1" hangingPunct="1">
              <a:lnSpc>
                <a:spcPct val="80000"/>
              </a:lnSpc>
              <a:defRPr/>
            </a:pPr>
            <a:endParaRPr lang="en-US" sz="800" smtClean="0"/>
          </a:p>
          <a:p>
            <a:pPr eaLnBrk="1" hangingPunct="1">
              <a:lnSpc>
                <a:spcPct val="80000"/>
              </a:lnSpc>
              <a:defRPr/>
            </a:pPr>
            <a:endParaRPr lang="en-US" sz="800" smtClean="0"/>
          </a:p>
          <a:p>
            <a:pPr eaLnBrk="1" hangingPunct="1">
              <a:lnSpc>
                <a:spcPct val="80000"/>
              </a:lnSpc>
              <a:defRPr/>
            </a:pPr>
            <a:endParaRPr lang="en-US" sz="800" smtClean="0"/>
          </a:p>
          <a:p>
            <a:pPr eaLnBrk="1" hangingPunct="1">
              <a:lnSpc>
                <a:spcPct val="80000"/>
              </a:lnSpc>
              <a:buFont typeface="Wingdings" pitchFamily="2" charset="2"/>
              <a:buNone/>
              <a:defRPr/>
            </a:pPr>
            <a:endParaRPr lang="en-US" sz="800" smtClean="0"/>
          </a:p>
          <a:p>
            <a:pPr eaLnBrk="1" hangingPunct="1">
              <a:lnSpc>
                <a:spcPct val="80000"/>
              </a:lnSpc>
              <a:buFont typeface="Wingdings" pitchFamily="2" charset="2"/>
              <a:buNone/>
              <a:defRPr/>
            </a:pPr>
            <a:r>
              <a:rPr lang="en-US" sz="800" smtClean="0"/>
              <a:t> </a:t>
            </a:r>
          </a:p>
        </p:txBody>
      </p:sp>
      <p:pic>
        <p:nvPicPr>
          <p:cNvPr id="51204" name="Picture 8" descr="HST"/>
          <p:cNvPicPr>
            <a:picLocks noChangeAspect="1" noChangeArrowheads="1"/>
          </p:cNvPicPr>
          <p:nvPr/>
        </p:nvPicPr>
        <p:blipFill>
          <a:blip r:embed="rId2"/>
          <a:srcRect/>
          <a:stretch>
            <a:fillRect/>
          </a:stretch>
        </p:blipFill>
        <p:spPr bwMode="auto">
          <a:xfrm>
            <a:off x="457200" y="1836738"/>
            <a:ext cx="8362950" cy="5021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Rectangle 3"/>
          <p:cNvSpPr>
            <a:spLocks noGrp="1" noChangeArrowheads="1"/>
          </p:cNvSpPr>
          <p:nvPr>
            <p:ph type="body" idx="1"/>
          </p:nvPr>
        </p:nvSpPr>
        <p:spPr>
          <a:xfrm>
            <a:off x="457200" y="1143000"/>
            <a:ext cx="8229600" cy="5715000"/>
          </a:xfrm>
        </p:spPr>
        <p:txBody>
          <a:bodyPr/>
          <a:lstStyle/>
          <a:p>
            <a:pPr eaLnBrk="1" hangingPunct="1">
              <a:lnSpc>
                <a:spcPct val="80000"/>
              </a:lnSpc>
              <a:defRPr/>
            </a:pPr>
            <a:r>
              <a:rPr lang="en-US" sz="2800" dirty="0" smtClean="0">
                <a:hlinkClick r:id="rId2"/>
              </a:rPr>
              <a:t>Saturn</a:t>
            </a:r>
            <a:r>
              <a:rPr lang="en-US" sz="2800" dirty="0" smtClean="0"/>
              <a:t> </a:t>
            </a:r>
          </a:p>
          <a:p>
            <a:pPr lvl="1" eaLnBrk="1" hangingPunct="1">
              <a:lnSpc>
                <a:spcPct val="80000"/>
              </a:lnSpc>
              <a:defRPr/>
            </a:pPr>
            <a:r>
              <a:rPr lang="en-US" sz="2400" dirty="0" smtClean="0">
                <a:hlinkClick r:id="rId3"/>
              </a:rPr>
              <a:t>Pan and Atlas</a:t>
            </a:r>
            <a:r>
              <a:rPr lang="en-US" sz="2400" dirty="0" smtClean="0"/>
              <a:t> </a:t>
            </a:r>
          </a:p>
          <a:p>
            <a:pPr lvl="1" eaLnBrk="1" hangingPunct="1">
              <a:lnSpc>
                <a:spcPct val="80000"/>
              </a:lnSpc>
              <a:defRPr/>
            </a:pPr>
            <a:r>
              <a:rPr lang="en-US" sz="2400" dirty="0" smtClean="0">
                <a:hlinkClick r:id="rId4"/>
              </a:rPr>
              <a:t>Prometheus and Pandora</a:t>
            </a:r>
            <a:r>
              <a:rPr lang="en-US" sz="2400" dirty="0" smtClean="0"/>
              <a:t> </a:t>
            </a:r>
          </a:p>
          <a:p>
            <a:pPr lvl="1" eaLnBrk="1" hangingPunct="1">
              <a:lnSpc>
                <a:spcPct val="80000"/>
              </a:lnSpc>
              <a:defRPr/>
            </a:pPr>
            <a:r>
              <a:rPr lang="en-US" sz="2400" dirty="0" err="1" smtClean="0">
                <a:hlinkClick r:id="rId5"/>
              </a:rPr>
              <a:t>Epimetheus</a:t>
            </a:r>
            <a:r>
              <a:rPr lang="en-US" sz="2400" dirty="0" smtClean="0"/>
              <a:t> </a:t>
            </a:r>
          </a:p>
          <a:p>
            <a:pPr lvl="1" eaLnBrk="1" hangingPunct="1">
              <a:lnSpc>
                <a:spcPct val="80000"/>
              </a:lnSpc>
              <a:defRPr/>
            </a:pPr>
            <a:r>
              <a:rPr lang="en-US" sz="2400" dirty="0" smtClean="0">
                <a:hlinkClick r:id="rId6"/>
              </a:rPr>
              <a:t>Janus</a:t>
            </a:r>
            <a:r>
              <a:rPr lang="en-US" sz="2400" dirty="0" smtClean="0"/>
              <a:t> </a:t>
            </a:r>
          </a:p>
          <a:p>
            <a:pPr lvl="1" eaLnBrk="1" hangingPunct="1">
              <a:lnSpc>
                <a:spcPct val="80000"/>
              </a:lnSpc>
              <a:defRPr/>
            </a:pPr>
            <a:r>
              <a:rPr lang="en-US" sz="2400" dirty="0" err="1" smtClean="0">
                <a:hlinkClick r:id="rId7"/>
              </a:rPr>
              <a:t>Mimas</a:t>
            </a:r>
            <a:r>
              <a:rPr lang="en-US" sz="2400" dirty="0" smtClean="0"/>
              <a:t> </a:t>
            </a:r>
          </a:p>
          <a:p>
            <a:pPr lvl="1" eaLnBrk="1" hangingPunct="1">
              <a:lnSpc>
                <a:spcPct val="80000"/>
              </a:lnSpc>
              <a:defRPr/>
            </a:pPr>
            <a:r>
              <a:rPr lang="en-US" sz="2400" dirty="0" err="1" smtClean="0">
                <a:hlinkClick r:id="rId8"/>
              </a:rPr>
              <a:t>Enceladus</a:t>
            </a:r>
            <a:r>
              <a:rPr lang="en-US" sz="2400" dirty="0" smtClean="0"/>
              <a:t> </a:t>
            </a:r>
          </a:p>
          <a:p>
            <a:pPr lvl="1" eaLnBrk="1" hangingPunct="1">
              <a:lnSpc>
                <a:spcPct val="80000"/>
              </a:lnSpc>
              <a:defRPr/>
            </a:pPr>
            <a:r>
              <a:rPr lang="en-US" sz="2400" dirty="0" smtClean="0">
                <a:hlinkClick r:id="rId9"/>
              </a:rPr>
              <a:t>Tethys, </a:t>
            </a:r>
            <a:r>
              <a:rPr lang="en-US" sz="2400" dirty="0" err="1" smtClean="0">
                <a:hlinkClick r:id="rId9"/>
              </a:rPr>
              <a:t>Telesto</a:t>
            </a:r>
            <a:r>
              <a:rPr lang="en-US" sz="2400" dirty="0" smtClean="0">
                <a:hlinkClick r:id="rId9"/>
              </a:rPr>
              <a:t> and Calypso</a:t>
            </a:r>
            <a:r>
              <a:rPr lang="en-US" sz="2400" dirty="0" smtClean="0"/>
              <a:t> </a:t>
            </a:r>
          </a:p>
          <a:p>
            <a:pPr lvl="1" eaLnBrk="1" hangingPunct="1">
              <a:lnSpc>
                <a:spcPct val="80000"/>
              </a:lnSpc>
              <a:defRPr/>
            </a:pPr>
            <a:r>
              <a:rPr lang="en-US" sz="2400" dirty="0" err="1" smtClean="0">
                <a:hlinkClick r:id="rId10"/>
              </a:rPr>
              <a:t>Dione</a:t>
            </a:r>
            <a:r>
              <a:rPr lang="en-US" sz="2400" dirty="0" smtClean="0">
                <a:hlinkClick r:id="rId10"/>
              </a:rPr>
              <a:t> and Helene</a:t>
            </a:r>
            <a:r>
              <a:rPr lang="en-US" sz="2400" dirty="0" smtClean="0"/>
              <a:t> </a:t>
            </a:r>
          </a:p>
          <a:p>
            <a:pPr lvl="1" eaLnBrk="1" hangingPunct="1">
              <a:lnSpc>
                <a:spcPct val="80000"/>
              </a:lnSpc>
              <a:defRPr/>
            </a:pPr>
            <a:r>
              <a:rPr lang="en-US" sz="2400" dirty="0" smtClean="0">
                <a:hlinkClick r:id="rId11"/>
              </a:rPr>
              <a:t>Rhea</a:t>
            </a:r>
            <a:r>
              <a:rPr lang="en-US" sz="2400" dirty="0" smtClean="0"/>
              <a:t> </a:t>
            </a:r>
          </a:p>
          <a:p>
            <a:pPr lvl="1" eaLnBrk="1" hangingPunct="1">
              <a:lnSpc>
                <a:spcPct val="80000"/>
              </a:lnSpc>
              <a:defRPr/>
            </a:pPr>
            <a:r>
              <a:rPr lang="en-US" sz="2400" dirty="0" smtClean="0">
                <a:hlinkClick r:id="rId12"/>
              </a:rPr>
              <a:t>Titan</a:t>
            </a:r>
            <a:r>
              <a:rPr lang="en-US" sz="2400" dirty="0" smtClean="0"/>
              <a:t> </a:t>
            </a:r>
          </a:p>
          <a:p>
            <a:pPr lvl="1" eaLnBrk="1" hangingPunct="1">
              <a:lnSpc>
                <a:spcPct val="80000"/>
              </a:lnSpc>
              <a:defRPr/>
            </a:pPr>
            <a:r>
              <a:rPr lang="en-US" sz="2400" dirty="0" smtClean="0">
                <a:hlinkClick r:id="rId13"/>
              </a:rPr>
              <a:t>Hyperion</a:t>
            </a:r>
            <a:r>
              <a:rPr lang="en-US" sz="2400" dirty="0" smtClean="0"/>
              <a:t> </a:t>
            </a:r>
          </a:p>
          <a:p>
            <a:pPr lvl="1" eaLnBrk="1" hangingPunct="1">
              <a:lnSpc>
                <a:spcPct val="80000"/>
              </a:lnSpc>
              <a:defRPr/>
            </a:pPr>
            <a:r>
              <a:rPr lang="en-US" sz="2400" dirty="0" err="1" smtClean="0">
                <a:hlinkClick r:id="rId14"/>
              </a:rPr>
              <a:t>Iapetus</a:t>
            </a:r>
            <a:r>
              <a:rPr lang="en-US" sz="2400" dirty="0" smtClean="0"/>
              <a:t> </a:t>
            </a:r>
          </a:p>
          <a:p>
            <a:pPr lvl="1" eaLnBrk="1" hangingPunct="1">
              <a:lnSpc>
                <a:spcPct val="80000"/>
              </a:lnSpc>
              <a:defRPr/>
            </a:pPr>
            <a:r>
              <a:rPr lang="en-US" sz="2400" dirty="0" smtClean="0">
                <a:hlinkClick r:id="rId15"/>
              </a:rPr>
              <a:t>Phoebe</a:t>
            </a:r>
            <a:r>
              <a:rPr lang="en-US" sz="2400" dirty="0" smtClean="0"/>
              <a:t> </a:t>
            </a:r>
          </a:p>
          <a:p>
            <a:pPr lvl="1" eaLnBrk="1" hangingPunct="1">
              <a:lnSpc>
                <a:spcPct val="80000"/>
              </a:lnSpc>
              <a:defRPr/>
            </a:pPr>
            <a:r>
              <a:rPr lang="en-US" sz="2400" dirty="0" smtClean="0">
                <a:hlinkClick r:id="rId16"/>
              </a:rPr>
              <a:t>Recently discovered satellites</a:t>
            </a:r>
            <a:r>
              <a:rPr lang="en-US" sz="2400" dirty="0" smtClean="0"/>
              <a:t> </a:t>
            </a:r>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eaLnBrk="1" hangingPunct="1">
              <a:defRPr/>
            </a:pPr>
            <a:r>
              <a:rPr lang="en-US" smtClean="0"/>
              <a:t>. . . famous for its rings . . .</a:t>
            </a:r>
          </a:p>
        </p:txBody>
      </p:sp>
      <p:sp>
        <p:nvSpPr>
          <p:cNvPr id="274435" name="Rectangle 3"/>
          <p:cNvSpPr>
            <a:spLocks noGrp="1" noChangeArrowheads="1"/>
          </p:cNvSpPr>
          <p:nvPr>
            <p:ph type="body" idx="1"/>
          </p:nvPr>
        </p:nvSpPr>
        <p:spPr>
          <a:xfrm>
            <a:off x="381000" y="2971800"/>
            <a:ext cx="8229600" cy="3886200"/>
          </a:xfrm>
        </p:spPr>
        <p:txBody>
          <a:bodyPr/>
          <a:lstStyle/>
          <a:p>
            <a:pPr eaLnBrk="1" hangingPunct="1">
              <a:defRPr/>
            </a:pPr>
            <a:r>
              <a:rPr lang="en-US" smtClean="0"/>
              <a:t>Saturn has 31 known moons.</a:t>
            </a:r>
          </a:p>
          <a:p>
            <a:pPr eaLnBrk="1" hangingPunct="1">
              <a:defRPr/>
            </a:pPr>
            <a:r>
              <a:rPr lang="en-US" smtClean="0"/>
              <a:t>Titan is the largest, about the size of our moon . . . but it has an atmosphere . . . of methane gas!</a:t>
            </a:r>
          </a:p>
          <a:p>
            <a:pPr eaLnBrk="1" hangingPunct="1">
              <a:defRPr/>
            </a:pPr>
            <a:r>
              <a:rPr lang="en-US" smtClean="0"/>
              <a:t>Cassini spacecraft is in orbit now.</a:t>
            </a:r>
          </a:p>
          <a:p>
            <a:pPr eaLnBrk="1" hangingPunct="1">
              <a:defRPr/>
            </a:pPr>
            <a:r>
              <a:rPr lang="en-US" smtClean="0"/>
              <a:t>Huygens probe landed on its surface</a:t>
            </a:r>
          </a:p>
          <a:p>
            <a:pPr lvl="1" eaLnBrk="1" hangingPunct="1">
              <a:defRPr/>
            </a:pPr>
            <a:r>
              <a:rPr lang="en-US" smtClean="0"/>
              <a:t>January, 2006</a:t>
            </a:r>
          </a:p>
        </p:txBody>
      </p:sp>
      <p:pic>
        <p:nvPicPr>
          <p:cNvPr id="274436" name="Picture 4" descr="Solar System Overview 2 (TNP)"/>
          <p:cNvPicPr>
            <a:picLocks noChangeAspect="1" noChangeArrowheads="1"/>
          </p:cNvPicPr>
          <p:nvPr/>
        </p:nvPicPr>
        <p:blipFill>
          <a:blip r:embed="rId2"/>
          <a:srcRect r="76852"/>
          <a:stretch>
            <a:fillRect/>
          </a:stretch>
        </p:blipFill>
        <p:spPr bwMode="auto">
          <a:xfrm>
            <a:off x="3276600" y="1143000"/>
            <a:ext cx="1905000" cy="17891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74436"/>
                                        </p:tgtEl>
                                        <p:attrNameLst>
                                          <p:attrName>style.visibility</p:attrName>
                                        </p:attrNameLst>
                                      </p:cBhvr>
                                      <p:to>
                                        <p:strVal val="visible"/>
                                      </p:to>
                                    </p:set>
                                    <p:animEffect transition="in" filter="wheel(4)">
                                      <p:cBhvr>
                                        <p:cTn id="7" dur="2000"/>
                                        <p:tgtEl>
                                          <p:spTgt spid="274436"/>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274435">
                                            <p:txEl>
                                              <p:pRg st="0" end="0"/>
                                            </p:txEl>
                                          </p:spTgt>
                                        </p:tgtEl>
                                        <p:attrNameLst>
                                          <p:attrName>style.visibility</p:attrName>
                                        </p:attrNameLst>
                                      </p:cBhvr>
                                      <p:to>
                                        <p:strVal val="visible"/>
                                      </p:to>
                                    </p:set>
                                    <p:animEffect transition="in" filter="blinds(horizontal)">
                                      <p:cBhvr>
                                        <p:cTn id="11" dur="1000"/>
                                        <p:tgtEl>
                                          <p:spTgt spid="274435">
                                            <p:txEl>
                                              <p:pRg st="0" end="0"/>
                                            </p:txEl>
                                          </p:spTgt>
                                        </p:tgtEl>
                                      </p:cBhvr>
                                    </p:animEffect>
                                  </p:childTnLst>
                                </p:cTn>
                              </p:par>
                            </p:childTnLst>
                          </p:cTn>
                        </p:par>
                        <p:par>
                          <p:cTn id="12" fill="hold">
                            <p:stCondLst>
                              <p:cond delay="3000"/>
                            </p:stCondLst>
                            <p:childTnLst>
                              <p:par>
                                <p:cTn id="13" presetID="3" presetClass="entr" presetSubtype="10" fill="hold" grpId="0" nodeType="afterEffect">
                                  <p:stCondLst>
                                    <p:cond delay="0"/>
                                  </p:stCondLst>
                                  <p:childTnLst>
                                    <p:set>
                                      <p:cBhvr>
                                        <p:cTn id="14" dur="1" fill="hold">
                                          <p:stCondLst>
                                            <p:cond delay="0"/>
                                          </p:stCondLst>
                                        </p:cTn>
                                        <p:tgtEl>
                                          <p:spTgt spid="274435">
                                            <p:txEl>
                                              <p:pRg st="1" end="1"/>
                                            </p:txEl>
                                          </p:spTgt>
                                        </p:tgtEl>
                                        <p:attrNameLst>
                                          <p:attrName>style.visibility</p:attrName>
                                        </p:attrNameLst>
                                      </p:cBhvr>
                                      <p:to>
                                        <p:strVal val="visible"/>
                                      </p:to>
                                    </p:set>
                                    <p:animEffect transition="in" filter="blinds(horizontal)">
                                      <p:cBhvr>
                                        <p:cTn id="15" dur="1000"/>
                                        <p:tgtEl>
                                          <p:spTgt spid="274435">
                                            <p:txEl>
                                              <p:pRg st="1" end="1"/>
                                            </p:txEl>
                                          </p:spTgt>
                                        </p:tgtEl>
                                      </p:cBhvr>
                                    </p:animEffect>
                                  </p:childTnLst>
                                </p:cTn>
                              </p:par>
                            </p:childTnLst>
                          </p:cTn>
                        </p:par>
                        <p:par>
                          <p:cTn id="16" fill="hold">
                            <p:stCondLst>
                              <p:cond delay="4000"/>
                            </p:stCondLst>
                            <p:childTnLst>
                              <p:par>
                                <p:cTn id="17" presetID="3" presetClass="entr" presetSubtype="10" fill="hold" grpId="0" nodeType="afterEffect">
                                  <p:stCondLst>
                                    <p:cond delay="0"/>
                                  </p:stCondLst>
                                  <p:childTnLst>
                                    <p:set>
                                      <p:cBhvr>
                                        <p:cTn id="18" dur="1" fill="hold">
                                          <p:stCondLst>
                                            <p:cond delay="0"/>
                                          </p:stCondLst>
                                        </p:cTn>
                                        <p:tgtEl>
                                          <p:spTgt spid="274435">
                                            <p:txEl>
                                              <p:pRg st="2" end="2"/>
                                            </p:txEl>
                                          </p:spTgt>
                                        </p:tgtEl>
                                        <p:attrNameLst>
                                          <p:attrName>style.visibility</p:attrName>
                                        </p:attrNameLst>
                                      </p:cBhvr>
                                      <p:to>
                                        <p:strVal val="visible"/>
                                      </p:to>
                                    </p:set>
                                    <p:animEffect transition="in" filter="blinds(horizontal)">
                                      <p:cBhvr>
                                        <p:cTn id="19" dur="1000"/>
                                        <p:tgtEl>
                                          <p:spTgt spid="274435">
                                            <p:txEl>
                                              <p:pRg st="2" end="2"/>
                                            </p:txEl>
                                          </p:spTgt>
                                        </p:tgtEl>
                                      </p:cBhvr>
                                    </p:animEffect>
                                  </p:childTnLst>
                                </p:cTn>
                              </p:par>
                            </p:childTnLst>
                          </p:cTn>
                        </p:par>
                        <p:par>
                          <p:cTn id="20" fill="hold">
                            <p:stCondLst>
                              <p:cond delay="5000"/>
                            </p:stCondLst>
                            <p:childTnLst>
                              <p:par>
                                <p:cTn id="21" presetID="3" presetClass="entr" presetSubtype="10" fill="hold" grpId="0" nodeType="afterEffect">
                                  <p:stCondLst>
                                    <p:cond delay="0"/>
                                  </p:stCondLst>
                                  <p:childTnLst>
                                    <p:set>
                                      <p:cBhvr>
                                        <p:cTn id="22" dur="1" fill="hold">
                                          <p:stCondLst>
                                            <p:cond delay="0"/>
                                          </p:stCondLst>
                                        </p:cTn>
                                        <p:tgtEl>
                                          <p:spTgt spid="274435">
                                            <p:txEl>
                                              <p:pRg st="3" end="3"/>
                                            </p:txEl>
                                          </p:spTgt>
                                        </p:tgtEl>
                                        <p:attrNameLst>
                                          <p:attrName>style.visibility</p:attrName>
                                        </p:attrNameLst>
                                      </p:cBhvr>
                                      <p:to>
                                        <p:strVal val="visible"/>
                                      </p:to>
                                    </p:set>
                                    <p:animEffect transition="in" filter="blinds(horizontal)">
                                      <p:cBhvr>
                                        <p:cTn id="23" dur="1000"/>
                                        <p:tgtEl>
                                          <p:spTgt spid="274435">
                                            <p:txEl>
                                              <p:pRg st="3" end="3"/>
                                            </p:txEl>
                                          </p:spTgt>
                                        </p:tgtEl>
                                      </p:cBhvr>
                                    </p:animEffect>
                                  </p:childTnLst>
                                </p:cTn>
                              </p:par>
                            </p:childTnLst>
                          </p:cTn>
                        </p:par>
                        <p:par>
                          <p:cTn id="24" fill="hold">
                            <p:stCondLst>
                              <p:cond delay="6000"/>
                            </p:stCondLst>
                            <p:childTnLst>
                              <p:par>
                                <p:cTn id="25" presetID="3" presetClass="entr" presetSubtype="10" fill="hold" grpId="0" nodeType="afterEffect">
                                  <p:stCondLst>
                                    <p:cond delay="0"/>
                                  </p:stCondLst>
                                  <p:childTnLst>
                                    <p:set>
                                      <p:cBhvr>
                                        <p:cTn id="26" dur="1" fill="hold">
                                          <p:stCondLst>
                                            <p:cond delay="0"/>
                                          </p:stCondLst>
                                        </p:cTn>
                                        <p:tgtEl>
                                          <p:spTgt spid="274435">
                                            <p:txEl>
                                              <p:pRg st="4" end="4"/>
                                            </p:txEl>
                                          </p:spTgt>
                                        </p:tgtEl>
                                        <p:attrNameLst>
                                          <p:attrName>style.visibility</p:attrName>
                                        </p:attrNameLst>
                                      </p:cBhvr>
                                      <p:to>
                                        <p:strVal val="visible"/>
                                      </p:to>
                                    </p:set>
                                    <p:animEffect transition="in" filter="blinds(horizontal)">
                                      <p:cBhvr>
                                        <p:cTn id="27" dur="1000"/>
                                        <p:tgtEl>
                                          <p:spTgt spid="274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Saturn</a:t>
            </a:r>
          </a:p>
        </p:txBody>
      </p:sp>
      <p:sp>
        <p:nvSpPr>
          <p:cNvPr id="244739" name="Rectangle 3"/>
          <p:cNvSpPr>
            <a:spLocks noGrp="1" noChangeArrowheads="1"/>
          </p:cNvSpPr>
          <p:nvPr>
            <p:ph type="body" idx="1"/>
          </p:nvPr>
        </p:nvSpPr>
        <p:spPr>
          <a:xfrm>
            <a:off x="0" y="1066800"/>
            <a:ext cx="8915400" cy="838200"/>
          </a:xfrm>
        </p:spPr>
        <p:txBody>
          <a:bodyPr/>
          <a:lstStyle/>
          <a:p>
            <a:pPr eaLnBrk="1" hangingPunct="1">
              <a:defRPr/>
            </a:pPr>
            <a:r>
              <a:rPr lang="en-US" smtClean="0"/>
              <a:t>Montage of Saturn’s six largest moons</a:t>
            </a:r>
          </a:p>
        </p:txBody>
      </p:sp>
      <p:pic>
        <p:nvPicPr>
          <p:cNvPr id="56324" name="Picture 7" descr="saturn_family"/>
          <p:cNvPicPr>
            <a:picLocks noChangeAspect="1" noChangeArrowheads="1"/>
          </p:cNvPicPr>
          <p:nvPr/>
        </p:nvPicPr>
        <p:blipFill>
          <a:blip r:embed="rId2"/>
          <a:srcRect/>
          <a:stretch>
            <a:fillRect/>
          </a:stretch>
        </p:blipFill>
        <p:spPr bwMode="auto">
          <a:xfrm>
            <a:off x="2290763" y="1627188"/>
            <a:ext cx="6853237" cy="5230812"/>
          </a:xfrm>
          <a:prstGeom prst="rect">
            <a:avLst/>
          </a:prstGeom>
          <a:noFill/>
          <a:ln w="9525">
            <a:noFill/>
            <a:miter lim="800000"/>
            <a:headEnd/>
            <a:tailEnd/>
          </a:ln>
        </p:spPr>
      </p:pic>
      <p:sp>
        <p:nvSpPr>
          <p:cNvPr id="56325" name="Text Box 8"/>
          <p:cNvSpPr txBox="1">
            <a:spLocks noChangeArrowheads="1"/>
          </p:cNvSpPr>
          <p:nvPr/>
        </p:nvSpPr>
        <p:spPr bwMode="auto">
          <a:xfrm>
            <a:off x="228600" y="2133600"/>
            <a:ext cx="1828800" cy="1920875"/>
          </a:xfrm>
          <a:prstGeom prst="rect">
            <a:avLst/>
          </a:prstGeom>
          <a:noFill/>
          <a:ln w="12700">
            <a:noFill/>
            <a:miter lim="800000"/>
            <a:headEnd type="none" w="sm" len="sm"/>
            <a:tailEnd type="none" w="sm" len="sm"/>
          </a:ln>
        </p:spPr>
        <p:txBody>
          <a:bodyPr>
            <a:spAutoFit/>
          </a:bodyPr>
          <a:lstStyle/>
          <a:p>
            <a:pPr>
              <a:spcBef>
                <a:spcPct val="50000"/>
              </a:spcBef>
            </a:pPr>
            <a:r>
              <a:rPr lang="en-US" b="1"/>
              <a:t>Dione, Tethys, Mimas, Enceladus, Rhea and Titan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Saturn</a:t>
            </a:r>
          </a:p>
        </p:txBody>
      </p:sp>
      <p:sp>
        <p:nvSpPr>
          <p:cNvPr id="245763" name="Rectangle 3"/>
          <p:cNvSpPr>
            <a:spLocks noGrp="1" noChangeArrowheads="1"/>
          </p:cNvSpPr>
          <p:nvPr>
            <p:ph type="body" idx="1"/>
          </p:nvPr>
        </p:nvSpPr>
        <p:spPr>
          <a:xfrm>
            <a:off x="0" y="1066800"/>
            <a:ext cx="8915400" cy="838200"/>
          </a:xfrm>
        </p:spPr>
        <p:txBody>
          <a:bodyPr/>
          <a:lstStyle/>
          <a:p>
            <a:pPr eaLnBrk="1" hangingPunct="1">
              <a:defRPr/>
            </a:pPr>
            <a:r>
              <a:rPr lang="en-US" smtClean="0"/>
              <a:t>Saturn’s largest moon, Titan – 2 views</a:t>
            </a:r>
          </a:p>
        </p:txBody>
      </p:sp>
      <p:pic>
        <p:nvPicPr>
          <p:cNvPr id="57348" name="Picture 6" descr="Titan Smiles"/>
          <p:cNvPicPr>
            <a:picLocks noChangeAspect="1" noChangeArrowheads="1"/>
          </p:cNvPicPr>
          <p:nvPr/>
        </p:nvPicPr>
        <p:blipFill>
          <a:blip r:embed="rId2"/>
          <a:srcRect/>
          <a:stretch>
            <a:fillRect/>
          </a:stretch>
        </p:blipFill>
        <p:spPr bwMode="auto">
          <a:xfrm>
            <a:off x="228600" y="1879600"/>
            <a:ext cx="4786313" cy="4978400"/>
          </a:xfrm>
          <a:prstGeom prst="rect">
            <a:avLst/>
          </a:prstGeom>
          <a:noFill/>
          <a:ln w="9525">
            <a:noFill/>
            <a:miter lim="800000"/>
            <a:headEnd/>
            <a:tailEnd/>
          </a:ln>
        </p:spPr>
      </p:pic>
      <p:sp>
        <p:nvSpPr>
          <p:cNvPr id="57349" name="Text Box 7"/>
          <p:cNvSpPr txBox="1">
            <a:spLocks noChangeArrowheads="1"/>
          </p:cNvSpPr>
          <p:nvPr/>
        </p:nvSpPr>
        <p:spPr bwMode="auto">
          <a:xfrm>
            <a:off x="5257800" y="1752600"/>
            <a:ext cx="3276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b="1">
                <a:latin typeface="Final Frontier" pitchFamily="34" charset="0"/>
              </a:rPr>
              <a:t>One of the few Moons with an atmosphere</a:t>
            </a:r>
          </a:p>
        </p:txBody>
      </p:sp>
      <p:pic>
        <p:nvPicPr>
          <p:cNvPr id="57350" name="Picture 8" descr="Titan color"/>
          <p:cNvPicPr>
            <a:picLocks noChangeAspect="1" noChangeArrowheads="1"/>
          </p:cNvPicPr>
          <p:nvPr/>
        </p:nvPicPr>
        <p:blipFill>
          <a:blip r:embed="rId3"/>
          <a:srcRect/>
          <a:stretch>
            <a:fillRect/>
          </a:stretch>
        </p:blipFill>
        <p:spPr bwMode="auto">
          <a:xfrm>
            <a:off x="4953000" y="3036888"/>
            <a:ext cx="3962400" cy="3821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pic>
        <p:nvPicPr>
          <p:cNvPr id="58371" name="Picture 5" descr="Cassini spacecraft releases Huygens probe"/>
          <p:cNvPicPr>
            <a:picLocks noChangeAspect="1" noChangeArrowheads="1"/>
          </p:cNvPicPr>
          <p:nvPr/>
        </p:nvPicPr>
        <p:blipFill>
          <a:blip r:embed="rId3"/>
          <a:srcRect/>
          <a:stretch>
            <a:fillRect/>
          </a:stretch>
        </p:blipFill>
        <p:spPr bwMode="auto">
          <a:xfrm>
            <a:off x="457200" y="1905000"/>
            <a:ext cx="5918200" cy="4711700"/>
          </a:xfrm>
          <a:prstGeom prst="rect">
            <a:avLst/>
          </a:prstGeom>
          <a:noFill/>
          <a:ln w="9525">
            <a:noFill/>
            <a:miter lim="800000"/>
            <a:headEnd/>
            <a:tailEnd/>
          </a:ln>
        </p:spPr>
      </p:pic>
      <p:sp>
        <p:nvSpPr>
          <p:cNvPr id="246792" name="Text Box 8"/>
          <p:cNvSpPr txBox="1">
            <a:spLocks noChangeArrowheads="1"/>
          </p:cNvSpPr>
          <p:nvPr/>
        </p:nvSpPr>
        <p:spPr bwMode="auto">
          <a:xfrm>
            <a:off x="457200" y="1600200"/>
            <a:ext cx="8305800" cy="457200"/>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400">
                <a:effectLst>
                  <a:outerShdw blurRad="38100" dist="38100" dir="2700000" algn="tl">
                    <a:srgbClr val="000000"/>
                  </a:outerShdw>
                </a:effectLst>
                <a:latin typeface="Final Frontier" pitchFamily="34" charset="0"/>
              </a:rPr>
              <a:t>Cassini spacecraft releases Huygens probe to Titan</a:t>
            </a:r>
            <a:endParaRPr lang="en-US" sz="2400" b="1">
              <a:latin typeface="Final Frontier"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sp>
        <p:nvSpPr>
          <p:cNvPr id="247812" name="Text Box 4"/>
          <p:cNvSpPr txBox="1">
            <a:spLocks noChangeArrowheads="1"/>
          </p:cNvSpPr>
          <p:nvPr/>
        </p:nvSpPr>
        <p:spPr bwMode="auto">
          <a:xfrm>
            <a:off x="0" y="2743200"/>
            <a:ext cx="3810000" cy="1066800"/>
          </a:xfrm>
          <a:prstGeom prst="rect">
            <a:avLst/>
          </a:prstGeom>
          <a:noFill/>
          <a:ln w="12700">
            <a:noFill/>
            <a:miter lim="800000"/>
            <a:headEnd type="none" w="sm" len="sm"/>
            <a:tailEnd type="none" w="sm" len="sm"/>
          </a:ln>
          <a:effectLst/>
        </p:spPr>
        <p:txBody>
          <a:bodyPr>
            <a:spAutoFit/>
          </a:bodyPr>
          <a:lstStyle/>
          <a:p>
            <a:pPr algn="r" eaLnBrk="1" hangingPunct="1">
              <a:spcBef>
                <a:spcPct val="20000"/>
              </a:spcBef>
              <a:buClr>
                <a:schemeClr val="hlink"/>
              </a:buClr>
              <a:buSzPct val="60000"/>
              <a:buFont typeface="Wingdings" pitchFamily="2" charset="2"/>
              <a:buChar char="n"/>
              <a:defRPr/>
            </a:pPr>
            <a:r>
              <a:rPr lang="en-US" sz="3200">
                <a:effectLst>
                  <a:outerShdw blurRad="38100" dist="38100" dir="2700000" algn="tl">
                    <a:srgbClr val="000000"/>
                  </a:outerShdw>
                </a:effectLst>
                <a:latin typeface="Final Frontier" pitchFamily="34" charset="0"/>
              </a:rPr>
              <a:t>Huygens probe landing trajectory</a:t>
            </a:r>
            <a:endParaRPr lang="en-US" sz="3200" b="1">
              <a:latin typeface="Final Frontier" pitchFamily="34" charset="0"/>
            </a:endParaRPr>
          </a:p>
        </p:txBody>
      </p:sp>
      <p:pic>
        <p:nvPicPr>
          <p:cNvPr id="59396" name="Picture 6" descr="Huygens probe descent- hi-res"/>
          <p:cNvPicPr>
            <a:picLocks noChangeAspect="1" noChangeArrowheads="1"/>
          </p:cNvPicPr>
          <p:nvPr/>
        </p:nvPicPr>
        <p:blipFill>
          <a:blip r:embed="rId3"/>
          <a:srcRect/>
          <a:stretch>
            <a:fillRect/>
          </a:stretch>
        </p:blipFill>
        <p:spPr bwMode="auto">
          <a:xfrm>
            <a:off x="3810000" y="1143000"/>
            <a:ext cx="5094288" cy="606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sp>
        <p:nvSpPr>
          <p:cNvPr id="248836" name="Text Box 4"/>
          <p:cNvSpPr txBox="1">
            <a:spLocks noChangeArrowheads="1"/>
          </p:cNvSpPr>
          <p:nvPr/>
        </p:nvSpPr>
        <p:spPr bwMode="auto">
          <a:xfrm>
            <a:off x="0" y="1600200"/>
            <a:ext cx="9144000" cy="519113"/>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800">
                <a:effectLst>
                  <a:outerShdw blurRad="38100" dist="38100" dir="2700000" algn="tl">
                    <a:srgbClr val="000000"/>
                  </a:outerShdw>
                </a:effectLst>
                <a:latin typeface="Final Frontier" pitchFamily="34" charset="0"/>
              </a:rPr>
              <a:t>Huygens probe landing on Titan (artist’s conception)</a:t>
            </a:r>
            <a:endParaRPr lang="en-US" sz="2800" b="1">
              <a:latin typeface="Final Frontier" pitchFamily="34" charset="0"/>
            </a:endParaRPr>
          </a:p>
        </p:txBody>
      </p:sp>
      <p:pic>
        <p:nvPicPr>
          <p:cNvPr id="60420" name="Picture 5" descr="Huygens (artist concept)"/>
          <p:cNvPicPr>
            <a:picLocks noChangeAspect="1" noChangeArrowheads="1"/>
          </p:cNvPicPr>
          <p:nvPr/>
        </p:nvPicPr>
        <p:blipFill>
          <a:blip r:embed="rId3"/>
          <a:srcRect/>
          <a:stretch>
            <a:fillRect/>
          </a:stretch>
        </p:blipFill>
        <p:spPr bwMode="auto">
          <a:xfrm>
            <a:off x="1600200" y="2111375"/>
            <a:ext cx="6057900" cy="474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sp>
        <p:nvSpPr>
          <p:cNvPr id="249859" name="Text Box 3"/>
          <p:cNvSpPr txBox="1">
            <a:spLocks noChangeArrowheads="1"/>
          </p:cNvSpPr>
          <p:nvPr/>
        </p:nvSpPr>
        <p:spPr bwMode="auto">
          <a:xfrm>
            <a:off x="0" y="1600200"/>
            <a:ext cx="9144000" cy="519113"/>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800">
                <a:effectLst>
                  <a:outerShdw blurRad="38100" dist="38100" dir="2700000" algn="tl">
                    <a:srgbClr val="000000"/>
                  </a:outerShdw>
                </a:effectLst>
                <a:latin typeface="Final Frontier" pitchFamily="34" charset="0"/>
              </a:rPr>
              <a:t>Huygens probe results – actual photos</a:t>
            </a:r>
            <a:endParaRPr lang="en-US" sz="2800" b="1">
              <a:latin typeface="Final Frontier" pitchFamily="34" charset="0"/>
            </a:endParaRPr>
          </a:p>
        </p:txBody>
      </p:sp>
      <p:pic>
        <p:nvPicPr>
          <p:cNvPr id="61444" name="Picture 5" descr="Titan 'island' surface features"/>
          <p:cNvPicPr>
            <a:picLocks noChangeAspect="1" noChangeArrowheads="1"/>
          </p:cNvPicPr>
          <p:nvPr/>
        </p:nvPicPr>
        <p:blipFill>
          <a:blip r:embed="rId3"/>
          <a:srcRect/>
          <a:stretch>
            <a:fillRect/>
          </a:stretch>
        </p:blipFill>
        <p:spPr bwMode="auto">
          <a:xfrm>
            <a:off x="1600200" y="2133600"/>
            <a:ext cx="2674938" cy="4368800"/>
          </a:xfrm>
          <a:prstGeom prst="rect">
            <a:avLst/>
          </a:prstGeom>
          <a:noFill/>
          <a:ln w="9525">
            <a:noFill/>
            <a:miter lim="800000"/>
            <a:headEnd/>
            <a:tailEnd/>
          </a:ln>
        </p:spPr>
      </p:pic>
      <p:sp>
        <p:nvSpPr>
          <p:cNvPr id="61445" name="Text Box 6"/>
          <p:cNvSpPr txBox="1">
            <a:spLocks noChangeArrowheads="1"/>
          </p:cNvSpPr>
          <p:nvPr/>
        </p:nvSpPr>
        <p:spPr bwMode="auto">
          <a:xfrm>
            <a:off x="0" y="2590800"/>
            <a:ext cx="1600200" cy="1800225"/>
          </a:xfrm>
          <a:prstGeom prst="rect">
            <a:avLst/>
          </a:prstGeom>
          <a:noFill/>
          <a:ln w="12700">
            <a:noFill/>
            <a:miter lim="800000"/>
            <a:headEnd type="none" w="sm" len="sm"/>
            <a:tailEnd type="none" w="sm" len="sm"/>
          </a:ln>
        </p:spPr>
        <p:txBody>
          <a:bodyPr>
            <a:spAutoFit/>
          </a:bodyPr>
          <a:lstStyle/>
          <a:p>
            <a:pPr algn="r">
              <a:spcBef>
                <a:spcPct val="50000"/>
              </a:spcBef>
            </a:pPr>
            <a:r>
              <a:rPr lang="en-US" sz="2800" b="1">
                <a:latin typeface="Final Frontier" pitchFamily="34" charset="0"/>
              </a:rPr>
              <a:t>Titan 'island' surface features</a:t>
            </a:r>
          </a:p>
        </p:txBody>
      </p:sp>
      <p:pic>
        <p:nvPicPr>
          <p:cNvPr id="61446" name="Picture 7" descr="Titan water ice and methane springs"/>
          <p:cNvPicPr>
            <a:picLocks noChangeAspect="1" noChangeArrowheads="1"/>
          </p:cNvPicPr>
          <p:nvPr/>
        </p:nvPicPr>
        <p:blipFill>
          <a:blip r:embed="rId4"/>
          <a:srcRect/>
          <a:stretch>
            <a:fillRect/>
          </a:stretch>
        </p:blipFill>
        <p:spPr bwMode="auto">
          <a:xfrm>
            <a:off x="4343400" y="3124200"/>
            <a:ext cx="4495800" cy="3371850"/>
          </a:xfrm>
          <a:prstGeom prst="rect">
            <a:avLst/>
          </a:prstGeom>
          <a:noFill/>
          <a:ln w="9525">
            <a:noFill/>
            <a:miter lim="800000"/>
            <a:headEnd/>
            <a:tailEnd/>
          </a:ln>
        </p:spPr>
      </p:pic>
      <p:sp>
        <p:nvSpPr>
          <p:cNvPr id="61447" name="Text Box 8"/>
          <p:cNvSpPr txBox="1">
            <a:spLocks noChangeArrowheads="1"/>
          </p:cNvSpPr>
          <p:nvPr/>
        </p:nvSpPr>
        <p:spPr bwMode="auto">
          <a:xfrm>
            <a:off x="4419600" y="2209800"/>
            <a:ext cx="3657600" cy="946150"/>
          </a:xfrm>
          <a:prstGeom prst="rect">
            <a:avLst/>
          </a:prstGeom>
          <a:noFill/>
          <a:ln w="12700">
            <a:noFill/>
            <a:miter lim="800000"/>
            <a:headEnd type="none" w="sm" len="sm"/>
            <a:tailEnd type="none" w="sm" len="sm"/>
          </a:ln>
        </p:spPr>
        <p:txBody>
          <a:bodyPr>
            <a:spAutoFit/>
          </a:bodyPr>
          <a:lstStyle/>
          <a:p>
            <a:pPr>
              <a:spcBef>
                <a:spcPct val="50000"/>
              </a:spcBef>
            </a:pPr>
            <a:r>
              <a:rPr lang="en-US" sz="2800" b="1">
                <a:latin typeface="Final Frontier" pitchFamily="34" charset="0"/>
              </a:rPr>
              <a:t>Titan water ice and methane springs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457200" y="277813"/>
            <a:ext cx="8382000" cy="788987"/>
          </a:xfrm>
        </p:spPr>
        <p:txBody>
          <a:bodyPr/>
          <a:lstStyle/>
          <a:p>
            <a:pPr eaLnBrk="1" hangingPunct="1">
              <a:defRPr/>
            </a:pPr>
            <a:r>
              <a:rPr lang="en-US" smtClean="0"/>
              <a:t>Other Moons of Saturn</a:t>
            </a:r>
          </a:p>
        </p:txBody>
      </p:sp>
      <p:pic>
        <p:nvPicPr>
          <p:cNvPr id="62467" name="Picture 7" descr="Saturn - Hyperion"/>
          <p:cNvPicPr>
            <a:picLocks noChangeAspect="1" noChangeArrowheads="1"/>
          </p:cNvPicPr>
          <p:nvPr/>
        </p:nvPicPr>
        <p:blipFill>
          <a:blip r:embed="rId2"/>
          <a:srcRect/>
          <a:stretch>
            <a:fillRect/>
          </a:stretch>
        </p:blipFill>
        <p:spPr bwMode="auto">
          <a:xfrm>
            <a:off x="0" y="1739900"/>
            <a:ext cx="3060700" cy="3213100"/>
          </a:xfrm>
          <a:prstGeom prst="rect">
            <a:avLst/>
          </a:prstGeom>
          <a:noFill/>
          <a:ln w="9525">
            <a:noFill/>
            <a:miter lim="800000"/>
            <a:headEnd/>
            <a:tailEnd/>
          </a:ln>
        </p:spPr>
      </p:pic>
      <p:sp>
        <p:nvSpPr>
          <p:cNvPr id="250888" name="Rectangle 8"/>
          <p:cNvSpPr>
            <a:spLocks noGrp="1" noChangeArrowheads="1"/>
          </p:cNvSpPr>
          <p:nvPr>
            <p:ph type="body" idx="1"/>
          </p:nvPr>
        </p:nvSpPr>
        <p:spPr>
          <a:xfrm>
            <a:off x="457200" y="1600200"/>
            <a:ext cx="3048000" cy="838200"/>
          </a:xfrm>
        </p:spPr>
        <p:txBody>
          <a:bodyPr/>
          <a:lstStyle/>
          <a:p>
            <a:pPr eaLnBrk="1" hangingPunct="1">
              <a:buFont typeface="Wingdings" pitchFamily="2" charset="2"/>
              <a:buNone/>
              <a:defRPr/>
            </a:pPr>
            <a:r>
              <a:rPr lang="en-US" smtClean="0">
                <a:latin typeface="Final Frontier" pitchFamily="34" charset="0"/>
              </a:rPr>
              <a:t>Hyperion</a:t>
            </a:r>
          </a:p>
        </p:txBody>
      </p:sp>
      <p:pic>
        <p:nvPicPr>
          <p:cNvPr id="62469" name="Picture 9" descr="Saturn - Iapetus"/>
          <p:cNvPicPr>
            <a:picLocks noChangeAspect="1" noChangeArrowheads="1"/>
          </p:cNvPicPr>
          <p:nvPr/>
        </p:nvPicPr>
        <p:blipFill>
          <a:blip r:embed="rId3">
            <a:clrChange>
              <a:clrFrom>
                <a:srgbClr val="71A2CA"/>
              </a:clrFrom>
              <a:clrTo>
                <a:srgbClr val="71A2CA">
                  <a:alpha val="0"/>
                </a:srgbClr>
              </a:clrTo>
            </a:clrChange>
          </a:blip>
          <a:srcRect/>
          <a:stretch>
            <a:fillRect/>
          </a:stretch>
        </p:blipFill>
        <p:spPr bwMode="auto">
          <a:xfrm>
            <a:off x="3048000" y="1752600"/>
            <a:ext cx="2667000" cy="2000250"/>
          </a:xfrm>
          <a:prstGeom prst="rect">
            <a:avLst/>
          </a:prstGeom>
          <a:noFill/>
          <a:ln w="9525">
            <a:noFill/>
            <a:miter lim="800000"/>
            <a:headEnd/>
            <a:tailEnd/>
          </a:ln>
        </p:spPr>
      </p:pic>
      <p:sp>
        <p:nvSpPr>
          <p:cNvPr id="62470" name="Text Box 10"/>
          <p:cNvSpPr txBox="1">
            <a:spLocks noChangeArrowheads="1"/>
          </p:cNvSpPr>
          <p:nvPr/>
        </p:nvSpPr>
        <p:spPr bwMode="auto">
          <a:xfrm>
            <a:off x="3352800" y="1676400"/>
            <a:ext cx="1981200" cy="579438"/>
          </a:xfrm>
          <a:prstGeom prst="rect">
            <a:avLst/>
          </a:prstGeom>
          <a:noFill/>
          <a:ln w="12700">
            <a:noFill/>
            <a:miter lim="800000"/>
            <a:headEnd type="none" w="sm" len="sm"/>
            <a:tailEnd type="none" w="sm" len="sm"/>
          </a:ln>
        </p:spPr>
        <p:txBody>
          <a:bodyPr>
            <a:spAutoFit/>
          </a:bodyPr>
          <a:lstStyle/>
          <a:p>
            <a:pPr>
              <a:spcBef>
                <a:spcPct val="50000"/>
              </a:spcBef>
            </a:pPr>
            <a:r>
              <a:rPr lang="en-US" sz="3200">
                <a:latin typeface="Final Frontier" pitchFamily="34" charset="0"/>
              </a:rPr>
              <a:t>Iapetus</a:t>
            </a:r>
          </a:p>
        </p:txBody>
      </p:sp>
      <p:pic>
        <p:nvPicPr>
          <p:cNvPr id="62471" name="Picture 11" descr="Saturn - Helena &amp; Mimas"/>
          <p:cNvPicPr>
            <a:picLocks noChangeAspect="1" noChangeArrowheads="1"/>
          </p:cNvPicPr>
          <p:nvPr/>
        </p:nvPicPr>
        <p:blipFill>
          <a:blip r:embed="rId4"/>
          <a:srcRect/>
          <a:stretch>
            <a:fillRect/>
          </a:stretch>
        </p:blipFill>
        <p:spPr bwMode="auto">
          <a:xfrm>
            <a:off x="5715000" y="1828800"/>
            <a:ext cx="3175000" cy="2959100"/>
          </a:xfrm>
          <a:prstGeom prst="rect">
            <a:avLst/>
          </a:prstGeom>
          <a:noFill/>
          <a:ln w="9525">
            <a:noFill/>
            <a:miter lim="800000"/>
            <a:headEnd/>
            <a:tailEnd/>
          </a:ln>
        </p:spPr>
      </p:pic>
      <p:sp>
        <p:nvSpPr>
          <p:cNvPr id="62472" name="Text Box 12"/>
          <p:cNvSpPr txBox="1">
            <a:spLocks noChangeArrowheads="1"/>
          </p:cNvSpPr>
          <p:nvPr/>
        </p:nvSpPr>
        <p:spPr bwMode="auto">
          <a:xfrm>
            <a:off x="5715000" y="2971800"/>
            <a:ext cx="3200400" cy="579438"/>
          </a:xfrm>
          <a:prstGeom prst="rect">
            <a:avLst/>
          </a:prstGeom>
          <a:noFill/>
          <a:ln w="12700">
            <a:noFill/>
            <a:miter lim="800000"/>
            <a:headEnd type="none" w="sm" len="sm"/>
            <a:tailEnd type="none" w="sm" len="sm"/>
          </a:ln>
        </p:spPr>
        <p:txBody>
          <a:bodyPr>
            <a:spAutoFit/>
          </a:bodyPr>
          <a:lstStyle/>
          <a:p>
            <a:pPr>
              <a:spcBef>
                <a:spcPct val="50000"/>
              </a:spcBef>
            </a:pPr>
            <a:r>
              <a:rPr lang="en-US" sz="3200">
                <a:latin typeface="Final Frontier" pitchFamily="34" charset="0"/>
              </a:rPr>
              <a:t>Helene &amp; Mimas</a:t>
            </a:r>
          </a:p>
        </p:txBody>
      </p:sp>
      <p:pic>
        <p:nvPicPr>
          <p:cNvPr id="62473" name="Picture 13" descr="Saturn - Dione"/>
          <p:cNvPicPr>
            <a:picLocks noChangeAspect="1" noChangeArrowheads="1"/>
          </p:cNvPicPr>
          <p:nvPr/>
        </p:nvPicPr>
        <p:blipFill>
          <a:blip r:embed="rId5"/>
          <a:srcRect/>
          <a:stretch>
            <a:fillRect/>
          </a:stretch>
        </p:blipFill>
        <p:spPr bwMode="auto">
          <a:xfrm>
            <a:off x="2743200" y="3670300"/>
            <a:ext cx="3144838" cy="3187700"/>
          </a:xfrm>
          <a:prstGeom prst="rect">
            <a:avLst/>
          </a:prstGeom>
          <a:noFill/>
          <a:ln w="9525">
            <a:noFill/>
            <a:miter lim="800000"/>
            <a:headEnd/>
            <a:tailEnd/>
          </a:ln>
        </p:spPr>
      </p:pic>
      <p:sp>
        <p:nvSpPr>
          <p:cNvPr id="62474" name="Text Box 14"/>
          <p:cNvSpPr txBox="1">
            <a:spLocks noChangeArrowheads="1"/>
          </p:cNvSpPr>
          <p:nvPr/>
        </p:nvSpPr>
        <p:spPr bwMode="auto">
          <a:xfrm>
            <a:off x="2895600" y="3886200"/>
            <a:ext cx="2514600" cy="579438"/>
          </a:xfrm>
          <a:prstGeom prst="rect">
            <a:avLst/>
          </a:prstGeom>
          <a:noFill/>
          <a:ln w="12700">
            <a:noFill/>
            <a:miter lim="800000"/>
            <a:headEnd type="none" w="sm" len="sm"/>
            <a:tailEnd type="none" w="sm" len="sm"/>
          </a:ln>
        </p:spPr>
        <p:txBody>
          <a:bodyPr>
            <a:spAutoFit/>
          </a:bodyPr>
          <a:lstStyle/>
          <a:p>
            <a:pPr algn="ctr">
              <a:spcBef>
                <a:spcPct val="50000"/>
              </a:spcBef>
            </a:pPr>
            <a:r>
              <a:rPr lang="en-US" sz="3200">
                <a:latin typeface="Final Frontier" pitchFamily="34" charset="0"/>
              </a:rPr>
              <a:t>Dione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3"/>
          <p:cNvSpPr>
            <a:spLocks noGrp="1" noChangeArrowheads="1"/>
          </p:cNvSpPr>
          <p:nvPr>
            <p:ph type="body" idx="1"/>
          </p:nvPr>
        </p:nvSpPr>
        <p:spPr>
          <a:xfrm>
            <a:off x="457200" y="1066800"/>
            <a:ext cx="8229600" cy="5562600"/>
          </a:xfrm>
        </p:spPr>
        <p:txBody>
          <a:bodyPr/>
          <a:lstStyle/>
          <a:p>
            <a:pPr eaLnBrk="1" hangingPunct="1">
              <a:defRPr/>
            </a:pPr>
            <a:r>
              <a:rPr lang="en-US" dirty="0" smtClean="0">
                <a:hlinkClick r:id="rId2"/>
              </a:rPr>
              <a:t>Uranus</a:t>
            </a:r>
            <a:r>
              <a:rPr lang="en-US" dirty="0" smtClean="0"/>
              <a:t> </a:t>
            </a:r>
          </a:p>
          <a:p>
            <a:pPr lvl="1" eaLnBrk="1" hangingPunct="1">
              <a:defRPr/>
            </a:pPr>
            <a:r>
              <a:rPr lang="en-US" sz="2400" dirty="0" err="1" smtClean="0">
                <a:hlinkClick r:id="rId3"/>
              </a:rPr>
              <a:t>Cordelia</a:t>
            </a:r>
            <a:endParaRPr lang="en-US" sz="2400" dirty="0" smtClean="0">
              <a:hlinkClick r:id="rId3"/>
            </a:endParaRPr>
          </a:p>
          <a:p>
            <a:pPr lvl="1" eaLnBrk="1" hangingPunct="1">
              <a:defRPr/>
            </a:pPr>
            <a:r>
              <a:rPr lang="en-US" sz="2400" dirty="0" smtClean="0">
                <a:hlinkClick r:id="rId3"/>
              </a:rPr>
              <a:t>Ophelia</a:t>
            </a:r>
          </a:p>
          <a:p>
            <a:pPr lvl="1" eaLnBrk="1" hangingPunct="1">
              <a:defRPr/>
            </a:pPr>
            <a:r>
              <a:rPr lang="en-US" sz="2400" dirty="0" smtClean="0">
                <a:hlinkClick r:id="rId3"/>
              </a:rPr>
              <a:t>Bianca</a:t>
            </a:r>
          </a:p>
          <a:p>
            <a:pPr lvl="1" eaLnBrk="1" hangingPunct="1">
              <a:defRPr/>
            </a:pPr>
            <a:r>
              <a:rPr lang="en-US" sz="2400" dirty="0" smtClean="0">
                <a:hlinkClick r:id="rId3"/>
              </a:rPr>
              <a:t>Cressida</a:t>
            </a:r>
          </a:p>
          <a:p>
            <a:pPr lvl="1" eaLnBrk="1" hangingPunct="1">
              <a:defRPr/>
            </a:pPr>
            <a:r>
              <a:rPr lang="en-US" sz="2400" dirty="0" smtClean="0">
                <a:hlinkClick r:id="rId3"/>
              </a:rPr>
              <a:t>Desdemona</a:t>
            </a:r>
          </a:p>
          <a:p>
            <a:pPr lvl="1" eaLnBrk="1" hangingPunct="1">
              <a:defRPr/>
            </a:pPr>
            <a:r>
              <a:rPr lang="en-US" sz="2400" dirty="0" smtClean="0">
                <a:hlinkClick r:id="rId3"/>
              </a:rPr>
              <a:t>Juliet</a:t>
            </a:r>
          </a:p>
          <a:p>
            <a:pPr lvl="1" eaLnBrk="1" hangingPunct="1">
              <a:defRPr/>
            </a:pPr>
            <a:r>
              <a:rPr lang="en-US" sz="2400" dirty="0" smtClean="0">
                <a:hlinkClick r:id="rId3"/>
              </a:rPr>
              <a:t>Portia</a:t>
            </a:r>
          </a:p>
          <a:p>
            <a:pPr lvl="1" eaLnBrk="1" hangingPunct="1">
              <a:defRPr/>
            </a:pPr>
            <a:r>
              <a:rPr lang="en-US" sz="2400" dirty="0" smtClean="0">
                <a:hlinkClick r:id="rId3"/>
              </a:rPr>
              <a:t>Rosalind</a:t>
            </a:r>
          </a:p>
          <a:p>
            <a:pPr lvl="1" eaLnBrk="1" hangingPunct="1">
              <a:defRPr/>
            </a:pPr>
            <a:r>
              <a:rPr lang="en-US" sz="2400" dirty="0" smtClean="0">
                <a:hlinkClick r:id="rId3"/>
              </a:rPr>
              <a:t>Belinda, Puck</a:t>
            </a:r>
            <a:r>
              <a:rPr lang="en-US" sz="2400" dirty="0" smtClean="0">
                <a:hlinkClick r:id="rId3"/>
              </a:rPr>
              <a:t>,</a:t>
            </a:r>
            <a:r>
              <a:rPr lang="en-US" sz="2400" dirty="0" smtClean="0"/>
              <a:t> </a:t>
            </a:r>
            <a:r>
              <a:rPr lang="en-US" sz="2400" dirty="0" smtClean="0">
                <a:hlinkClick r:id="rId4"/>
              </a:rPr>
              <a:t>Miranda</a:t>
            </a:r>
            <a:r>
              <a:rPr lang="en-US" sz="2400" dirty="0" smtClean="0">
                <a:hlinkClick r:id="rId3"/>
              </a:rPr>
              <a:t>,</a:t>
            </a:r>
            <a:r>
              <a:rPr lang="en-US" sz="2400" dirty="0" smtClean="0"/>
              <a:t> </a:t>
            </a:r>
            <a:r>
              <a:rPr lang="en-US" sz="2400" dirty="0" smtClean="0">
                <a:hlinkClick r:id="rId5"/>
              </a:rPr>
              <a:t>Ariel</a:t>
            </a:r>
            <a:r>
              <a:rPr lang="en-US" sz="2400" dirty="0" smtClean="0">
                <a:hlinkClick r:id="rId3"/>
              </a:rPr>
              <a:t>,</a:t>
            </a:r>
            <a:r>
              <a:rPr lang="en-US" sz="2400" dirty="0" smtClean="0"/>
              <a:t> </a:t>
            </a:r>
            <a:r>
              <a:rPr lang="en-US" sz="2400" dirty="0" err="1" smtClean="0">
                <a:hlinkClick r:id="rId6"/>
              </a:rPr>
              <a:t>Umbriel</a:t>
            </a:r>
            <a:r>
              <a:rPr lang="en-US" sz="2400" dirty="0" smtClean="0">
                <a:hlinkClick r:id="rId3"/>
              </a:rPr>
              <a:t>,</a:t>
            </a:r>
            <a:r>
              <a:rPr lang="en-US" sz="2400" dirty="0" smtClean="0"/>
              <a:t> </a:t>
            </a:r>
            <a:r>
              <a:rPr lang="en-US" sz="2400" dirty="0" err="1" smtClean="0">
                <a:hlinkClick r:id="rId7"/>
              </a:rPr>
              <a:t>Titania</a:t>
            </a:r>
            <a:r>
              <a:rPr lang="en-US" sz="2400" dirty="0" smtClean="0"/>
              <a:t>, </a:t>
            </a:r>
            <a:r>
              <a:rPr lang="en-US" sz="2400" dirty="0" smtClean="0">
                <a:hlinkClick r:id="rId8"/>
              </a:rPr>
              <a:t>Oberon</a:t>
            </a:r>
            <a:r>
              <a:rPr lang="en-US" sz="2400" dirty="0" smtClean="0">
                <a:hlinkClick r:id="rId9"/>
              </a:rPr>
              <a:t> ,</a:t>
            </a:r>
            <a:r>
              <a:rPr lang="en-US" sz="2400" dirty="0" smtClean="0"/>
              <a:t> </a:t>
            </a:r>
            <a:r>
              <a:rPr lang="en-US" sz="2400" dirty="0" err="1" smtClean="0">
                <a:hlinkClick r:id="rId9"/>
              </a:rPr>
              <a:t>Caliban</a:t>
            </a:r>
            <a:r>
              <a:rPr lang="en-US" sz="2400" dirty="0" smtClean="0">
                <a:hlinkClick r:id="rId9"/>
              </a:rPr>
              <a:t>, </a:t>
            </a:r>
            <a:r>
              <a:rPr lang="en-US" sz="2400" dirty="0" err="1" smtClean="0">
                <a:hlinkClick r:id="rId9"/>
              </a:rPr>
              <a:t>Sycorax</a:t>
            </a:r>
            <a:r>
              <a:rPr lang="en-US" sz="2400" dirty="0" smtClean="0">
                <a:hlinkClick r:id="rId9"/>
              </a:rPr>
              <a:t>, Prospero, </a:t>
            </a:r>
            <a:r>
              <a:rPr lang="en-US" sz="2400" dirty="0" err="1" smtClean="0">
                <a:hlinkClick r:id="rId9"/>
              </a:rPr>
              <a:t>Setebos</a:t>
            </a:r>
            <a:r>
              <a:rPr lang="en-US" sz="2400" dirty="0" smtClean="0">
                <a:hlinkClick r:id="rId9"/>
              </a:rPr>
              <a:t>, </a:t>
            </a:r>
            <a:r>
              <a:rPr lang="en-US" sz="2400" dirty="0" err="1" smtClean="0">
                <a:hlinkClick r:id="rId9"/>
              </a:rPr>
              <a:t>Stephano</a:t>
            </a:r>
            <a:r>
              <a:rPr lang="en-US" sz="2400" dirty="0" smtClean="0">
                <a:hlinkClick r:id="rId9"/>
              </a:rPr>
              <a:t>, and </a:t>
            </a:r>
            <a:r>
              <a:rPr lang="en-US" sz="2400" dirty="0" err="1" smtClean="0">
                <a:hlinkClick r:id="rId9"/>
              </a:rPr>
              <a:t>Trinculo</a:t>
            </a:r>
            <a:r>
              <a:rPr lang="en-US" sz="2400" dirty="0" smtClean="0">
                <a:hlinkClick r:id="rId10"/>
              </a:rPr>
              <a:t>, etc. </a:t>
            </a:r>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srcRect l="16875" t="12000" r="8125" b="3000"/>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p:cNvPicPr>
            <a:picLocks noChangeAspect="1" noChangeArrowheads="1"/>
          </p:cNvPicPr>
          <p:nvPr/>
        </p:nvPicPr>
        <p:blipFill>
          <a:blip r:embed="rId2"/>
          <a:srcRect l="16875" t="13000" r="5000" b="3000"/>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457200" y="277813"/>
            <a:ext cx="8382000" cy="788987"/>
          </a:xfrm>
        </p:spPr>
        <p:txBody>
          <a:bodyPr/>
          <a:lstStyle/>
          <a:p>
            <a:pPr eaLnBrk="1" hangingPunct="1">
              <a:defRPr/>
            </a:pPr>
            <a:r>
              <a:rPr lang="en-US" smtClean="0"/>
              <a:t>Uranus, the 7</a:t>
            </a:r>
            <a:r>
              <a:rPr lang="en-US" baseline="30000" smtClean="0"/>
              <a:t>th</a:t>
            </a:r>
            <a:r>
              <a:rPr lang="en-US" smtClean="0"/>
              <a:t> Planet</a:t>
            </a:r>
          </a:p>
        </p:txBody>
      </p:sp>
      <p:pic>
        <p:nvPicPr>
          <p:cNvPr id="66563" name="Picture 7" descr="uranus"/>
          <p:cNvPicPr>
            <a:picLocks noChangeAspect="1" noChangeArrowheads="1"/>
          </p:cNvPicPr>
          <p:nvPr/>
        </p:nvPicPr>
        <p:blipFill>
          <a:blip r:embed="rId3"/>
          <a:srcRect/>
          <a:stretch>
            <a:fillRect/>
          </a:stretch>
        </p:blipFill>
        <p:spPr bwMode="auto">
          <a:xfrm>
            <a:off x="457200" y="1219200"/>
            <a:ext cx="3076575" cy="3076575"/>
          </a:xfrm>
          <a:prstGeom prst="rect">
            <a:avLst/>
          </a:prstGeom>
          <a:noFill/>
          <a:ln w="9525">
            <a:noFill/>
            <a:miter lim="800000"/>
            <a:headEnd/>
            <a:tailEnd/>
          </a:ln>
        </p:spPr>
      </p:pic>
      <p:sp>
        <p:nvSpPr>
          <p:cNvPr id="66564" name="Text Box 8"/>
          <p:cNvSpPr txBox="1">
            <a:spLocks noChangeArrowheads="1"/>
          </p:cNvSpPr>
          <p:nvPr/>
        </p:nvSpPr>
        <p:spPr bwMode="auto">
          <a:xfrm>
            <a:off x="3733800" y="1219200"/>
            <a:ext cx="4876800" cy="2654300"/>
          </a:xfrm>
          <a:prstGeom prst="rect">
            <a:avLst/>
          </a:prstGeom>
          <a:noFill/>
          <a:ln w="12700">
            <a:noFill/>
            <a:miter lim="800000"/>
            <a:headEnd type="none" w="sm" len="sm"/>
            <a:tailEnd type="none" w="sm" len="sm"/>
          </a:ln>
        </p:spPr>
        <p:txBody>
          <a:bodyPr>
            <a:spAutoFit/>
          </a:bodyPr>
          <a:lstStyle/>
          <a:p>
            <a:r>
              <a:rPr lang="en-US" sz="2800">
                <a:latin typeface="Final Frontier" pitchFamily="34" charset="0"/>
              </a:rPr>
              <a:t>Uranus is unique, in that it is tipped on its side. This is thought to be the result of a collision with a planet-sized body early in the solar system's history.</a:t>
            </a:r>
          </a:p>
        </p:txBody>
      </p:sp>
      <p:pic>
        <p:nvPicPr>
          <p:cNvPr id="252937" name="Picture 9" descr="Uranus &amp; moons - HST"/>
          <p:cNvPicPr>
            <a:picLocks noChangeAspect="1" noChangeArrowheads="1"/>
          </p:cNvPicPr>
          <p:nvPr/>
        </p:nvPicPr>
        <p:blipFill>
          <a:blip r:embed="rId4"/>
          <a:srcRect/>
          <a:stretch>
            <a:fillRect/>
          </a:stretch>
        </p:blipFill>
        <p:spPr bwMode="auto">
          <a:xfrm>
            <a:off x="5334000" y="3733800"/>
            <a:ext cx="3124200" cy="3124200"/>
          </a:xfrm>
          <a:prstGeom prst="rect">
            <a:avLst/>
          </a:prstGeom>
          <a:noFill/>
          <a:ln w="9525">
            <a:noFill/>
            <a:miter lim="800000"/>
            <a:headEnd/>
            <a:tailEnd/>
          </a:ln>
        </p:spPr>
      </p:pic>
      <p:sp>
        <p:nvSpPr>
          <p:cNvPr id="252939" name="Text Box 11"/>
          <p:cNvSpPr txBox="1">
            <a:spLocks noChangeArrowheads="1"/>
          </p:cNvSpPr>
          <p:nvPr/>
        </p:nvSpPr>
        <p:spPr bwMode="auto">
          <a:xfrm>
            <a:off x="304800" y="5029200"/>
            <a:ext cx="51054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Uranus has 27 known moons.</a:t>
            </a:r>
          </a:p>
        </p:txBody>
      </p:sp>
      <p:sp>
        <p:nvSpPr>
          <p:cNvPr id="252940" name="Text Box 12"/>
          <p:cNvSpPr txBox="1">
            <a:spLocks noChangeArrowheads="1"/>
          </p:cNvSpPr>
          <p:nvPr/>
        </p:nvSpPr>
        <p:spPr bwMode="auto">
          <a:xfrm>
            <a:off x="381000" y="5638800"/>
            <a:ext cx="4800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It also has a ring system that is not visible to ground-based telescopes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2000"/>
                                  </p:stCondLst>
                                  <p:childTnLst>
                                    <p:set>
                                      <p:cBhvr>
                                        <p:cTn id="6" dur="1" fill="hold">
                                          <p:stCondLst>
                                            <p:cond delay="0"/>
                                          </p:stCondLst>
                                        </p:cTn>
                                        <p:tgtEl>
                                          <p:spTgt spid="252937"/>
                                        </p:tgtEl>
                                        <p:attrNameLst>
                                          <p:attrName>style.visibility</p:attrName>
                                        </p:attrNameLst>
                                      </p:cBhvr>
                                      <p:to>
                                        <p:strVal val="visible"/>
                                      </p:to>
                                    </p:set>
                                    <p:anim calcmode="lin" valueType="num">
                                      <p:cBhvr>
                                        <p:cTn id="7" dur="3000" fill="hold"/>
                                        <p:tgtEl>
                                          <p:spTgt spid="252937"/>
                                        </p:tgtEl>
                                        <p:attrNameLst>
                                          <p:attrName>ppt_w</p:attrName>
                                        </p:attrNameLst>
                                      </p:cBhvr>
                                      <p:tavLst>
                                        <p:tav tm="0" fmla="#ppt_w*sin(2.5*pi*$)">
                                          <p:val>
                                            <p:fltVal val="0"/>
                                          </p:val>
                                        </p:tav>
                                        <p:tav tm="100000">
                                          <p:val>
                                            <p:fltVal val="1"/>
                                          </p:val>
                                        </p:tav>
                                      </p:tavLst>
                                    </p:anim>
                                    <p:anim calcmode="lin" valueType="num">
                                      <p:cBhvr>
                                        <p:cTn id="8" dur="3000" fill="hold"/>
                                        <p:tgtEl>
                                          <p:spTgt spid="252937"/>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7" presetClass="entr" presetSubtype="4" fill="hold" grpId="0" nodeType="afterEffect">
                                  <p:stCondLst>
                                    <p:cond delay="1500"/>
                                  </p:stCondLst>
                                  <p:childTnLst>
                                    <p:set>
                                      <p:cBhvr>
                                        <p:cTn id="11" dur="1" fill="hold">
                                          <p:stCondLst>
                                            <p:cond delay="0"/>
                                          </p:stCondLst>
                                        </p:cTn>
                                        <p:tgtEl>
                                          <p:spTgt spid="252939"/>
                                        </p:tgtEl>
                                        <p:attrNameLst>
                                          <p:attrName>style.visibility</p:attrName>
                                        </p:attrNameLst>
                                      </p:cBhvr>
                                      <p:to>
                                        <p:strVal val="visible"/>
                                      </p:to>
                                    </p:set>
                                    <p:anim calcmode="lin" valueType="num">
                                      <p:cBhvr additive="base">
                                        <p:cTn id="12" dur="2000" fill="hold"/>
                                        <p:tgtEl>
                                          <p:spTgt spid="252939"/>
                                        </p:tgtEl>
                                        <p:attrNameLst>
                                          <p:attrName>ppt_x</p:attrName>
                                        </p:attrNameLst>
                                      </p:cBhvr>
                                      <p:tavLst>
                                        <p:tav tm="0">
                                          <p:val>
                                            <p:strVal val="#ppt_x"/>
                                          </p:val>
                                        </p:tav>
                                        <p:tav tm="100000">
                                          <p:val>
                                            <p:strVal val="#ppt_x"/>
                                          </p:val>
                                        </p:tav>
                                      </p:tavLst>
                                    </p:anim>
                                    <p:anim calcmode="lin" valueType="num">
                                      <p:cBhvr additive="base">
                                        <p:cTn id="13" dur="2000" fill="hold"/>
                                        <p:tgtEl>
                                          <p:spTgt spid="252939"/>
                                        </p:tgtEl>
                                        <p:attrNameLst>
                                          <p:attrName>ppt_y</p:attrName>
                                        </p:attrNameLst>
                                      </p:cBhvr>
                                      <p:tavLst>
                                        <p:tav tm="0">
                                          <p:val>
                                            <p:strVal val="1+#ppt_h/2"/>
                                          </p:val>
                                        </p:tav>
                                        <p:tav tm="100000">
                                          <p:val>
                                            <p:strVal val="#ppt_y"/>
                                          </p:val>
                                        </p:tav>
                                      </p:tavLst>
                                    </p:anim>
                                  </p:childTnLst>
                                </p:cTn>
                              </p:par>
                            </p:childTnLst>
                          </p:cTn>
                        </p:par>
                        <p:par>
                          <p:cTn id="14" fill="hold">
                            <p:stCondLst>
                              <p:cond delay="8500"/>
                            </p:stCondLst>
                            <p:childTnLst>
                              <p:par>
                                <p:cTn id="15" presetID="7" presetClass="entr" presetSubtype="4" fill="hold" nodeType="afterEffect">
                                  <p:stCondLst>
                                    <p:cond delay="0"/>
                                  </p:stCondLst>
                                  <p:childTnLst>
                                    <p:set>
                                      <p:cBhvr>
                                        <p:cTn id="16" dur="1" fill="hold">
                                          <p:stCondLst>
                                            <p:cond delay="0"/>
                                          </p:stCondLst>
                                        </p:cTn>
                                        <p:tgtEl>
                                          <p:spTgt spid="252940">
                                            <p:txEl>
                                              <p:pRg st="0" end="0"/>
                                            </p:txEl>
                                          </p:spTgt>
                                        </p:tgtEl>
                                        <p:attrNameLst>
                                          <p:attrName>style.visibility</p:attrName>
                                        </p:attrNameLst>
                                      </p:cBhvr>
                                      <p:to>
                                        <p:strVal val="visible"/>
                                      </p:to>
                                    </p:set>
                                    <p:anim calcmode="lin" valueType="num">
                                      <p:cBhvr additive="base">
                                        <p:cTn id="17" dur="2000" fill="hold"/>
                                        <p:tgtEl>
                                          <p:spTgt spid="252940">
                                            <p:txEl>
                                              <p:pRg st="0" end="0"/>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25294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Uranus</a:t>
            </a:r>
          </a:p>
        </p:txBody>
      </p:sp>
      <p:pic>
        <p:nvPicPr>
          <p:cNvPr id="277512" name="Picture 8" descr="uranusmoons_eso_t"/>
          <p:cNvPicPr>
            <a:picLocks noChangeAspect="1" noChangeArrowheads="1"/>
          </p:cNvPicPr>
          <p:nvPr/>
        </p:nvPicPr>
        <p:blipFill>
          <a:blip r:embed="rId3"/>
          <a:srcRect/>
          <a:stretch>
            <a:fillRect/>
          </a:stretch>
        </p:blipFill>
        <p:spPr bwMode="auto">
          <a:xfrm>
            <a:off x="228600" y="1143000"/>
            <a:ext cx="2667000" cy="2667000"/>
          </a:xfrm>
          <a:prstGeom prst="rect">
            <a:avLst/>
          </a:prstGeom>
          <a:noFill/>
          <a:ln w="9525">
            <a:noFill/>
            <a:miter lim="800000"/>
            <a:headEnd/>
            <a:tailEnd/>
          </a:ln>
        </p:spPr>
      </p:pic>
      <p:sp>
        <p:nvSpPr>
          <p:cNvPr id="277513" name="Text Box 9"/>
          <p:cNvSpPr txBox="1">
            <a:spLocks noChangeArrowheads="1"/>
          </p:cNvSpPr>
          <p:nvPr/>
        </p:nvSpPr>
        <p:spPr bwMode="auto">
          <a:xfrm>
            <a:off x="3200400" y="2209800"/>
            <a:ext cx="5638800" cy="1736725"/>
          </a:xfrm>
          <a:prstGeom prst="rect">
            <a:avLst/>
          </a:prstGeom>
          <a:noFill/>
          <a:ln w="12700">
            <a:noFill/>
            <a:miter lim="800000"/>
            <a:headEnd type="none" w="sm" len="sm"/>
            <a:tailEnd type="none" w="sm" len="sm"/>
          </a:ln>
        </p:spPr>
        <p:txBody>
          <a:bodyPr>
            <a:spAutoFit/>
          </a:bodyPr>
          <a:lstStyle/>
          <a:p>
            <a:pPr algn="ctr">
              <a:spcBef>
                <a:spcPct val="50000"/>
              </a:spcBef>
            </a:pPr>
            <a:r>
              <a:rPr lang="en-US" sz="2400">
                <a:latin typeface="Final Frontier" pitchFamily="34" charset="0"/>
              </a:rPr>
              <a:t>-- The 5 largest moons of Uranus – </a:t>
            </a:r>
          </a:p>
          <a:p>
            <a:pPr algn="ctr">
              <a:spcBef>
                <a:spcPct val="50000"/>
              </a:spcBef>
            </a:pPr>
            <a:r>
              <a:rPr lang="en-US" sz="2400">
                <a:latin typeface="Final Frontier" pitchFamily="34" charset="0"/>
              </a:rPr>
              <a:t>From left to right, they are Miranda, Ariel, Umbriel, Titania and Oberon </a:t>
            </a:r>
          </a:p>
          <a:p>
            <a:pPr algn="ctr">
              <a:spcBef>
                <a:spcPct val="50000"/>
              </a:spcBef>
            </a:pPr>
            <a:r>
              <a:rPr lang="en-US" sz="1600" i="1"/>
              <a:t>Image courtesy of: NASA-Voyager mission </a:t>
            </a:r>
          </a:p>
        </p:txBody>
      </p:sp>
      <p:pic>
        <p:nvPicPr>
          <p:cNvPr id="277514" name="Picture 10" descr="uranusmoonsheader"/>
          <p:cNvPicPr>
            <a:picLocks noChangeAspect="1" noChangeArrowheads="1"/>
          </p:cNvPicPr>
          <p:nvPr/>
        </p:nvPicPr>
        <p:blipFill>
          <a:blip r:embed="rId4"/>
          <a:srcRect/>
          <a:stretch>
            <a:fillRect/>
          </a:stretch>
        </p:blipFill>
        <p:spPr bwMode="auto">
          <a:xfrm>
            <a:off x="2819400" y="1143000"/>
            <a:ext cx="6324600" cy="1130300"/>
          </a:xfrm>
          <a:prstGeom prst="rect">
            <a:avLst/>
          </a:prstGeom>
          <a:noFill/>
          <a:ln w="9525">
            <a:noFill/>
            <a:miter lim="800000"/>
            <a:headEnd/>
            <a:tailEnd/>
          </a:ln>
        </p:spPr>
      </p:pic>
      <p:pic>
        <p:nvPicPr>
          <p:cNvPr id="277515" name="Picture 11" descr="uranus_titania"/>
          <p:cNvPicPr>
            <a:picLocks noChangeAspect="1" noChangeArrowheads="1"/>
          </p:cNvPicPr>
          <p:nvPr/>
        </p:nvPicPr>
        <p:blipFill>
          <a:blip r:embed="rId5"/>
          <a:srcRect/>
          <a:stretch>
            <a:fillRect/>
          </a:stretch>
        </p:blipFill>
        <p:spPr bwMode="auto">
          <a:xfrm>
            <a:off x="2971800" y="4038600"/>
            <a:ext cx="4038600" cy="2819400"/>
          </a:xfrm>
          <a:prstGeom prst="rect">
            <a:avLst/>
          </a:prstGeom>
          <a:noFill/>
          <a:ln w="9525">
            <a:noFill/>
            <a:miter lim="800000"/>
            <a:headEnd/>
            <a:tailEnd/>
          </a:ln>
        </p:spPr>
      </p:pic>
      <p:sp>
        <p:nvSpPr>
          <p:cNvPr id="277516" name="Text Box 12"/>
          <p:cNvSpPr txBox="1">
            <a:spLocks noChangeArrowheads="1"/>
          </p:cNvSpPr>
          <p:nvPr/>
        </p:nvSpPr>
        <p:spPr bwMode="auto">
          <a:xfrm>
            <a:off x="914400" y="5670550"/>
            <a:ext cx="1981200" cy="1187450"/>
          </a:xfrm>
          <a:prstGeom prst="rect">
            <a:avLst/>
          </a:prstGeom>
          <a:noFill/>
          <a:ln w="12700">
            <a:noFill/>
            <a:miter lim="800000"/>
            <a:headEnd type="none" w="sm" len="sm"/>
            <a:tailEnd type="none" w="sm" len="sm"/>
          </a:ln>
        </p:spPr>
        <p:txBody>
          <a:bodyPr>
            <a:spAutoFit/>
          </a:bodyPr>
          <a:lstStyle/>
          <a:p>
            <a:pPr algn="r">
              <a:spcBef>
                <a:spcPct val="50000"/>
              </a:spcBef>
            </a:pPr>
            <a:r>
              <a:rPr lang="en-US" sz="2400" i="1">
                <a:latin typeface="Final Frontier" pitchFamily="34" charset="0"/>
              </a:rPr>
              <a:t>Close-up view of Titania</a:t>
            </a:r>
          </a:p>
        </p:txBody>
      </p:sp>
      <p:sp>
        <p:nvSpPr>
          <p:cNvPr id="67592" name="Text Box 13"/>
          <p:cNvSpPr txBox="1">
            <a:spLocks noChangeArrowheads="1"/>
          </p:cNvSpPr>
          <p:nvPr/>
        </p:nvSpPr>
        <p:spPr bwMode="auto">
          <a:xfrm>
            <a:off x="0" y="3962400"/>
            <a:ext cx="3124200" cy="1492250"/>
          </a:xfrm>
          <a:prstGeom prst="rect">
            <a:avLst/>
          </a:prstGeom>
          <a:noFill/>
          <a:ln w="12700">
            <a:noFill/>
            <a:miter lim="800000"/>
            <a:headEnd type="none" w="sm" len="sm"/>
            <a:tailEnd type="none" w="sm" len="sm"/>
          </a:ln>
        </p:spPr>
        <p:txBody>
          <a:bodyPr>
            <a:spAutoFit/>
          </a:bodyPr>
          <a:lstStyle/>
          <a:p>
            <a:endParaRPr lang="en-US"/>
          </a:p>
          <a:p>
            <a:r>
              <a:rPr lang="en-US" sz="2400">
                <a:latin typeface="Final Frontier" pitchFamily="34" charset="0"/>
              </a:rPr>
              <a:t>Titania, the largest, is about half the size of our own moon.</a:t>
            </a:r>
          </a:p>
        </p:txBody>
      </p:sp>
      <p:sp>
        <p:nvSpPr>
          <p:cNvPr id="277520" name="Line 16"/>
          <p:cNvSpPr>
            <a:spLocks noChangeShapeType="1"/>
          </p:cNvSpPr>
          <p:nvPr/>
        </p:nvSpPr>
        <p:spPr bwMode="auto">
          <a:xfrm flipV="1">
            <a:off x="533400" y="1676400"/>
            <a:ext cx="76200" cy="2590800"/>
          </a:xfrm>
          <a:prstGeom prst="line">
            <a:avLst/>
          </a:prstGeom>
          <a:noFill/>
          <a:ln w="12700">
            <a:solidFill>
              <a:schemeClr val="hlink"/>
            </a:solidFill>
            <a:round/>
            <a:headEnd type="none" w="sm" len="sm"/>
            <a:tailEnd type="triangl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77512"/>
                                        </p:tgtEl>
                                        <p:attrNameLst>
                                          <p:attrName>style.visibility</p:attrName>
                                        </p:attrNameLst>
                                      </p:cBhvr>
                                      <p:to>
                                        <p:strVal val="visible"/>
                                      </p:to>
                                    </p:set>
                                    <p:animEffect transition="in" filter="diamond(in)">
                                      <p:cBhvr>
                                        <p:cTn id="7" dur="2000"/>
                                        <p:tgtEl>
                                          <p:spTgt spid="277512"/>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277520"/>
                                        </p:tgtEl>
                                        <p:attrNameLst>
                                          <p:attrName>style.visibility</p:attrName>
                                        </p:attrNameLst>
                                      </p:cBhvr>
                                      <p:to>
                                        <p:strVal val="visible"/>
                                      </p:to>
                                    </p:set>
                                    <p:animEffect transition="in" filter="dissolve">
                                      <p:cBhvr>
                                        <p:cTn id="11" dur="500"/>
                                        <p:tgtEl>
                                          <p:spTgt spid="277520"/>
                                        </p:tgtEl>
                                      </p:cBhvr>
                                    </p:animEffect>
                                  </p:childTnLst>
                                </p:cTn>
                              </p:par>
                            </p:childTnLst>
                          </p:cTn>
                        </p:par>
                        <p:par>
                          <p:cTn id="12" fill="hold">
                            <p:stCondLst>
                              <p:cond delay="2500"/>
                            </p:stCondLst>
                            <p:childTnLst>
                              <p:par>
                                <p:cTn id="13" presetID="26" presetClass="entr" presetSubtype="0" fill="hold" nodeType="afterEffect">
                                  <p:stCondLst>
                                    <p:cond delay="1500"/>
                                  </p:stCondLst>
                                  <p:childTnLst>
                                    <p:set>
                                      <p:cBhvr>
                                        <p:cTn id="14" dur="1" fill="hold">
                                          <p:stCondLst>
                                            <p:cond delay="0"/>
                                          </p:stCondLst>
                                        </p:cTn>
                                        <p:tgtEl>
                                          <p:spTgt spid="277514"/>
                                        </p:tgtEl>
                                        <p:attrNameLst>
                                          <p:attrName>style.visibility</p:attrName>
                                        </p:attrNameLst>
                                      </p:cBhvr>
                                      <p:to>
                                        <p:strVal val="visible"/>
                                      </p:to>
                                    </p:set>
                                    <p:animEffect transition="in" filter="wipe(down)">
                                      <p:cBhvr>
                                        <p:cTn id="15" dur="580">
                                          <p:stCondLst>
                                            <p:cond delay="0"/>
                                          </p:stCondLst>
                                        </p:cTn>
                                        <p:tgtEl>
                                          <p:spTgt spid="277514"/>
                                        </p:tgtEl>
                                      </p:cBhvr>
                                    </p:animEffect>
                                    <p:anim calcmode="lin" valueType="num">
                                      <p:cBhvr>
                                        <p:cTn id="16" dur="1822" tmFilter="0,0; 0.14,0.36; 0.43,0.73; 0.71,0.91; 1.0,1.0">
                                          <p:stCondLst>
                                            <p:cond delay="0"/>
                                          </p:stCondLst>
                                        </p:cTn>
                                        <p:tgtEl>
                                          <p:spTgt spid="27751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7751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7751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7751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77514"/>
                                        </p:tgtEl>
                                        <p:attrNameLst>
                                          <p:attrName>ppt_y</p:attrName>
                                        </p:attrNameLst>
                                      </p:cBhvr>
                                      <p:tavLst>
                                        <p:tav tm="0" fmla="#ppt_y-sin(pi*$)/81">
                                          <p:val>
                                            <p:fltVal val="0"/>
                                          </p:val>
                                        </p:tav>
                                        <p:tav tm="100000">
                                          <p:val>
                                            <p:fltVal val="1"/>
                                          </p:val>
                                        </p:tav>
                                      </p:tavLst>
                                    </p:anim>
                                    <p:animScale>
                                      <p:cBhvr>
                                        <p:cTn id="21" dur="26">
                                          <p:stCondLst>
                                            <p:cond delay="650"/>
                                          </p:stCondLst>
                                        </p:cTn>
                                        <p:tgtEl>
                                          <p:spTgt spid="277514"/>
                                        </p:tgtEl>
                                      </p:cBhvr>
                                      <p:to x="100000" y="60000"/>
                                    </p:animScale>
                                    <p:animScale>
                                      <p:cBhvr>
                                        <p:cTn id="22" dur="166" decel="50000">
                                          <p:stCondLst>
                                            <p:cond delay="676"/>
                                          </p:stCondLst>
                                        </p:cTn>
                                        <p:tgtEl>
                                          <p:spTgt spid="277514"/>
                                        </p:tgtEl>
                                      </p:cBhvr>
                                      <p:to x="100000" y="100000"/>
                                    </p:animScale>
                                    <p:animScale>
                                      <p:cBhvr>
                                        <p:cTn id="23" dur="26">
                                          <p:stCondLst>
                                            <p:cond delay="1312"/>
                                          </p:stCondLst>
                                        </p:cTn>
                                        <p:tgtEl>
                                          <p:spTgt spid="277514"/>
                                        </p:tgtEl>
                                      </p:cBhvr>
                                      <p:to x="100000" y="80000"/>
                                    </p:animScale>
                                    <p:animScale>
                                      <p:cBhvr>
                                        <p:cTn id="24" dur="166" decel="50000">
                                          <p:stCondLst>
                                            <p:cond delay="1338"/>
                                          </p:stCondLst>
                                        </p:cTn>
                                        <p:tgtEl>
                                          <p:spTgt spid="277514"/>
                                        </p:tgtEl>
                                      </p:cBhvr>
                                      <p:to x="100000" y="100000"/>
                                    </p:animScale>
                                    <p:animScale>
                                      <p:cBhvr>
                                        <p:cTn id="25" dur="26">
                                          <p:stCondLst>
                                            <p:cond delay="1642"/>
                                          </p:stCondLst>
                                        </p:cTn>
                                        <p:tgtEl>
                                          <p:spTgt spid="277514"/>
                                        </p:tgtEl>
                                      </p:cBhvr>
                                      <p:to x="100000" y="90000"/>
                                    </p:animScale>
                                    <p:animScale>
                                      <p:cBhvr>
                                        <p:cTn id="26" dur="166" decel="50000">
                                          <p:stCondLst>
                                            <p:cond delay="1668"/>
                                          </p:stCondLst>
                                        </p:cTn>
                                        <p:tgtEl>
                                          <p:spTgt spid="277514"/>
                                        </p:tgtEl>
                                      </p:cBhvr>
                                      <p:to x="100000" y="100000"/>
                                    </p:animScale>
                                    <p:animScale>
                                      <p:cBhvr>
                                        <p:cTn id="27" dur="26">
                                          <p:stCondLst>
                                            <p:cond delay="1808"/>
                                          </p:stCondLst>
                                        </p:cTn>
                                        <p:tgtEl>
                                          <p:spTgt spid="277514"/>
                                        </p:tgtEl>
                                      </p:cBhvr>
                                      <p:to x="100000" y="95000"/>
                                    </p:animScale>
                                    <p:animScale>
                                      <p:cBhvr>
                                        <p:cTn id="28" dur="166" decel="50000">
                                          <p:stCondLst>
                                            <p:cond delay="1834"/>
                                          </p:stCondLst>
                                        </p:cTn>
                                        <p:tgtEl>
                                          <p:spTgt spid="277514"/>
                                        </p:tgtEl>
                                      </p:cBhvr>
                                      <p:to x="100000" y="100000"/>
                                    </p:animScale>
                                  </p:childTnLst>
                                </p:cTn>
                              </p:par>
                            </p:childTnLst>
                          </p:cTn>
                        </p:par>
                        <p:par>
                          <p:cTn id="29" fill="hold">
                            <p:stCondLst>
                              <p:cond delay="6000"/>
                            </p:stCondLst>
                            <p:childTnLst>
                              <p:par>
                                <p:cTn id="30" presetID="2" presetClass="entr" presetSubtype="4" fill="hold" grpId="0" nodeType="afterEffect">
                                  <p:stCondLst>
                                    <p:cond delay="0"/>
                                  </p:stCondLst>
                                  <p:childTnLst>
                                    <p:set>
                                      <p:cBhvr>
                                        <p:cTn id="31" dur="1" fill="hold">
                                          <p:stCondLst>
                                            <p:cond delay="0"/>
                                          </p:stCondLst>
                                        </p:cTn>
                                        <p:tgtEl>
                                          <p:spTgt spid="277513"/>
                                        </p:tgtEl>
                                        <p:attrNameLst>
                                          <p:attrName>style.visibility</p:attrName>
                                        </p:attrNameLst>
                                      </p:cBhvr>
                                      <p:to>
                                        <p:strVal val="visible"/>
                                      </p:to>
                                    </p:set>
                                    <p:anim calcmode="lin" valueType="num">
                                      <p:cBhvr additive="base">
                                        <p:cTn id="32" dur="500" fill="hold"/>
                                        <p:tgtEl>
                                          <p:spTgt spid="277513"/>
                                        </p:tgtEl>
                                        <p:attrNameLst>
                                          <p:attrName>ppt_x</p:attrName>
                                        </p:attrNameLst>
                                      </p:cBhvr>
                                      <p:tavLst>
                                        <p:tav tm="0">
                                          <p:val>
                                            <p:strVal val="#ppt_x"/>
                                          </p:val>
                                        </p:tav>
                                        <p:tav tm="100000">
                                          <p:val>
                                            <p:strVal val="#ppt_x"/>
                                          </p:val>
                                        </p:tav>
                                      </p:tavLst>
                                    </p:anim>
                                    <p:anim calcmode="lin" valueType="num">
                                      <p:cBhvr additive="base">
                                        <p:cTn id="33" dur="500" fill="hold"/>
                                        <p:tgtEl>
                                          <p:spTgt spid="277513"/>
                                        </p:tgtEl>
                                        <p:attrNameLst>
                                          <p:attrName>ppt_y</p:attrName>
                                        </p:attrNameLst>
                                      </p:cBhvr>
                                      <p:tavLst>
                                        <p:tav tm="0">
                                          <p:val>
                                            <p:strVal val="1+#ppt_h/2"/>
                                          </p:val>
                                        </p:tav>
                                        <p:tav tm="100000">
                                          <p:val>
                                            <p:strVal val="#ppt_y"/>
                                          </p:val>
                                        </p:tav>
                                      </p:tavLst>
                                    </p:anim>
                                  </p:childTnLst>
                                </p:cTn>
                              </p:par>
                            </p:childTnLst>
                          </p:cTn>
                        </p:par>
                        <p:par>
                          <p:cTn id="34" fill="hold">
                            <p:stCondLst>
                              <p:cond delay="6500"/>
                            </p:stCondLst>
                            <p:childTnLst>
                              <p:par>
                                <p:cTn id="35" presetID="2" presetClass="entr" presetSubtype="8" fill="hold" nodeType="afterEffect">
                                  <p:stCondLst>
                                    <p:cond delay="3000"/>
                                  </p:stCondLst>
                                  <p:childTnLst>
                                    <p:set>
                                      <p:cBhvr>
                                        <p:cTn id="36" dur="1" fill="hold">
                                          <p:stCondLst>
                                            <p:cond delay="0"/>
                                          </p:stCondLst>
                                        </p:cTn>
                                        <p:tgtEl>
                                          <p:spTgt spid="277515"/>
                                        </p:tgtEl>
                                        <p:attrNameLst>
                                          <p:attrName>style.visibility</p:attrName>
                                        </p:attrNameLst>
                                      </p:cBhvr>
                                      <p:to>
                                        <p:strVal val="visible"/>
                                      </p:to>
                                    </p:set>
                                    <p:anim calcmode="lin" valueType="num">
                                      <p:cBhvr additive="base">
                                        <p:cTn id="37" dur="500" fill="hold"/>
                                        <p:tgtEl>
                                          <p:spTgt spid="277515"/>
                                        </p:tgtEl>
                                        <p:attrNameLst>
                                          <p:attrName>ppt_x</p:attrName>
                                        </p:attrNameLst>
                                      </p:cBhvr>
                                      <p:tavLst>
                                        <p:tav tm="0">
                                          <p:val>
                                            <p:strVal val="0-#ppt_w/2"/>
                                          </p:val>
                                        </p:tav>
                                        <p:tav tm="100000">
                                          <p:val>
                                            <p:strVal val="#ppt_x"/>
                                          </p:val>
                                        </p:tav>
                                      </p:tavLst>
                                    </p:anim>
                                    <p:anim calcmode="lin" valueType="num">
                                      <p:cBhvr additive="base">
                                        <p:cTn id="38" dur="500" fill="hold"/>
                                        <p:tgtEl>
                                          <p:spTgt spid="277515"/>
                                        </p:tgtEl>
                                        <p:attrNameLst>
                                          <p:attrName>ppt_y</p:attrName>
                                        </p:attrNameLst>
                                      </p:cBhvr>
                                      <p:tavLst>
                                        <p:tav tm="0">
                                          <p:val>
                                            <p:strVal val="#ppt_y"/>
                                          </p:val>
                                        </p:tav>
                                        <p:tav tm="100000">
                                          <p:val>
                                            <p:strVal val="#ppt_y"/>
                                          </p:val>
                                        </p:tav>
                                      </p:tavLst>
                                    </p:anim>
                                  </p:childTnLst>
                                </p:cTn>
                              </p:par>
                            </p:childTnLst>
                          </p:cTn>
                        </p:par>
                        <p:par>
                          <p:cTn id="39" fill="hold">
                            <p:stCondLst>
                              <p:cond delay="10000"/>
                            </p:stCondLst>
                            <p:childTnLst>
                              <p:par>
                                <p:cTn id="40" presetID="2" presetClass="entr" presetSubtype="4" fill="hold" grpId="0" nodeType="afterEffect">
                                  <p:stCondLst>
                                    <p:cond delay="0"/>
                                  </p:stCondLst>
                                  <p:childTnLst>
                                    <p:set>
                                      <p:cBhvr>
                                        <p:cTn id="41" dur="1" fill="hold">
                                          <p:stCondLst>
                                            <p:cond delay="0"/>
                                          </p:stCondLst>
                                        </p:cTn>
                                        <p:tgtEl>
                                          <p:spTgt spid="277516"/>
                                        </p:tgtEl>
                                        <p:attrNameLst>
                                          <p:attrName>style.visibility</p:attrName>
                                        </p:attrNameLst>
                                      </p:cBhvr>
                                      <p:to>
                                        <p:strVal val="visible"/>
                                      </p:to>
                                    </p:set>
                                    <p:anim calcmode="lin" valueType="num">
                                      <p:cBhvr additive="base">
                                        <p:cTn id="42" dur="500" fill="hold"/>
                                        <p:tgtEl>
                                          <p:spTgt spid="277516"/>
                                        </p:tgtEl>
                                        <p:attrNameLst>
                                          <p:attrName>ppt_x</p:attrName>
                                        </p:attrNameLst>
                                      </p:cBhvr>
                                      <p:tavLst>
                                        <p:tav tm="0">
                                          <p:val>
                                            <p:strVal val="#ppt_x"/>
                                          </p:val>
                                        </p:tav>
                                        <p:tav tm="100000">
                                          <p:val>
                                            <p:strVal val="#ppt_x"/>
                                          </p:val>
                                        </p:tav>
                                      </p:tavLst>
                                    </p:anim>
                                    <p:anim calcmode="lin" valueType="num">
                                      <p:cBhvr additive="base">
                                        <p:cTn id="43" dur="500" fill="hold"/>
                                        <p:tgtEl>
                                          <p:spTgt spid="2775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13" grpId="0"/>
      <p:bldP spid="277516" grpId="0"/>
      <p:bldP spid="27752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1"/>
          </p:nvPr>
        </p:nvSpPr>
        <p:spPr>
          <a:xfrm>
            <a:off x="457200" y="1066800"/>
            <a:ext cx="8229600" cy="5562600"/>
          </a:xfrm>
        </p:spPr>
        <p:txBody>
          <a:bodyPr/>
          <a:lstStyle/>
          <a:p>
            <a:pPr eaLnBrk="1" hangingPunct="1">
              <a:buFont typeface="Wingdings" pitchFamily="2" charset="2"/>
              <a:buNone/>
              <a:defRPr/>
            </a:pPr>
            <a:r>
              <a:rPr lang="en-US" dirty="0" smtClean="0">
                <a:hlinkClick r:id="rId2"/>
              </a:rPr>
              <a:t>Neptune</a:t>
            </a:r>
            <a:r>
              <a:rPr lang="en-US" dirty="0" smtClean="0"/>
              <a:t> </a:t>
            </a:r>
          </a:p>
          <a:p>
            <a:pPr lvl="1" eaLnBrk="1" hangingPunct="1">
              <a:defRPr/>
            </a:pPr>
            <a:r>
              <a:rPr lang="en-US" dirty="0" smtClean="0">
                <a:hlinkClick r:id="rId3"/>
              </a:rPr>
              <a:t>Naiad</a:t>
            </a:r>
          </a:p>
          <a:p>
            <a:pPr lvl="1" eaLnBrk="1" hangingPunct="1">
              <a:defRPr/>
            </a:pPr>
            <a:r>
              <a:rPr lang="en-US" dirty="0" err="1" smtClean="0">
                <a:hlinkClick r:id="rId3"/>
              </a:rPr>
              <a:t>Thalassa</a:t>
            </a:r>
            <a:endParaRPr lang="en-US" dirty="0" smtClean="0">
              <a:hlinkClick r:id="rId3"/>
            </a:endParaRPr>
          </a:p>
          <a:p>
            <a:pPr lvl="1" eaLnBrk="1" hangingPunct="1">
              <a:defRPr/>
            </a:pPr>
            <a:r>
              <a:rPr lang="en-US" dirty="0" err="1" smtClean="0">
                <a:hlinkClick r:id="rId3"/>
              </a:rPr>
              <a:t>Despina</a:t>
            </a:r>
            <a:endParaRPr lang="en-US" dirty="0" smtClean="0">
              <a:hlinkClick r:id="rId3"/>
            </a:endParaRPr>
          </a:p>
          <a:p>
            <a:pPr lvl="1" eaLnBrk="1" hangingPunct="1">
              <a:defRPr/>
            </a:pPr>
            <a:r>
              <a:rPr lang="en-US" dirty="0" smtClean="0">
                <a:hlinkClick r:id="rId3"/>
              </a:rPr>
              <a:t>Galatea</a:t>
            </a:r>
            <a:r>
              <a:rPr lang="en-US" dirty="0" smtClean="0"/>
              <a:t> </a:t>
            </a:r>
          </a:p>
          <a:p>
            <a:pPr lvl="1" eaLnBrk="1" hangingPunct="1">
              <a:defRPr/>
            </a:pPr>
            <a:r>
              <a:rPr lang="en-US" dirty="0" smtClean="0">
                <a:hlinkClick r:id="rId4"/>
              </a:rPr>
              <a:t>Larissa</a:t>
            </a:r>
            <a:r>
              <a:rPr lang="en-US" dirty="0" smtClean="0"/>
              <a:t> </a:t>
            </a:r>
          </a:p>
          <a:p>
            <a:pPr lvl="1" eaLnBrk="1" hangingPunct="1">
              <a:defRPr/>
            </a:pPr>
            <a:r>
              <a:rPr lang="en-US" dirty="0" smtClean="0">
                <a:hlinkClick r:id="rId5"/>
              </a:rPr>
              <a:t>Proteus</a:t>
            </a:r>
            <a:r>
              <a:rPr lang="en-US" dirty="0" smtClean="0"/>
              <a:t> </a:t>
            </a:r>
          </a:p>
          <a:p>
            <a:pPr lvl="1" eaLnBrk="1" hangingPunct="1">
              <a:defRPr/>
            </a:pPr>
            <a:r>
              <a:rPr lang="en-US" dirty="0" smtClean="0">
                <a:hlinkClick r:id="rId6"/>
              </a:rPr>
              <a:t>Triton</a:t>
            </a:r>
            <a:r>
              <a:rPr lang="en-US" dirty="0" smtClean="0"/>
              <a:t> </a:t>
            </a:r>
          </a:p>
          <a:p>
            <a:pPr lvl="1" eaLnBrk="1" hangingPunct="1">
              <a:defRPr/>
            </a:pPr>
            <a:r>
              <a:rPr lang="en-US" dirty="0" smtClean="0">
                <a:hlinkClick r:id="rId7"/>
              </a:rPr>
              <a:t>Nereid</a:t>
            </a:r>
            <a:r>
              <a:rPr lang="en-US" dirty="0" smtClean="0"/>
              <a:t> </a:t>
            </a:r>
          </a:p>
          <a:p>
            <a:pPr lvl="1" eaLnBrk="1" hangingPunct="1">
              <a:defRPr/>
            </a:pPr>
            <a:r>
              <a:rPr lang="en-US" dirty="0" smtClean="0">
                <a:hlinkClick r:id="rId8"/>
              </a:rPr>
              <a:t>Nix and Hydra</a:t>
            </a:r>
            <a:r>
              <a:rPr lang="en-US" dirty="0" smtClean="0"/>
              <a:t> </a:t>
            </a:r>
          </a:p>
          <a:p>
            <a:pPr lvl="1" eaLnBrk="1" hangingPunct="1">
              <a:defRPr/>
            </a:pPr>
            <a:endParaRPr lang="en-US" dirty="0" smtClean="0"/>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Neptune</a:t>
            </a:r>
          </a:p>
        </p:txBody>
      </p:sp>
      <p:pic>
        <p:nvPicPr>
          <p:cNvPr id="69635" name="Picture 5" descr="neptune"/>
          <p:cNvPicPr>
            <a:picLocks noChangeAspect="1" noChangeArrowheads="1"/>
          </p:cNvPicPr>
          <p:nvPr/>
        </p:nvPicPr>
        <p:blipFill>
          <a:blip r:embed="rId3"/>
          <a:srcRect/>
          <a:stretch>
            <a:fillRect/>
          </a:stretch>
        </p:blipFill>
        <p:spPr bwMode="auto">
          <a:xfrm>
            <a:off x="304800" y="1219200"/>
            <a:ext cx="4510088" cy="4495800"/>
          </a:xfrm>
          <a:prstGeom prst="rect">
            <a:avLst/>
          </a:prstGeom>
          <a:noFill/>
          <a:ln w="9525">
            <a:noFill/>
            <a:miter lim="800000"/>
            <a:headEnd/>
            <a:tailEnd/>
          </a:ln>
        </p:spPr>
      </p:pic>
      <p:sp>
        <p:nvSpPr>
          <p:cNvPr id="69636" name="Text Box 8"/>
          <p:cNvSpPr txBox="1">
            <a:spLocks noChangeArrowheads="1"/>
          </p:cNvSpPr>
          <p:nvPr/>
        </p:nvSpPr>
        <p:spPr bwMode="auto">
          <a:xfrm>
            <a:off x="5257800" y="1295400"/>
            <a:ext cx="3886200" cy="946150"/>
          </a:xfrm>
          <a:prstGeom prst="rect">
            <a:avLst/>
          </a:prstGeom>
          <a:noFill/>
          <a:ln w="12700">
            <a:noFill/>
            <a:miter lim="800000"/>
            <a:headEnd type="none" w="sm" len="sm"/>
            <a:tailEnd type="none" w="sm" len="sm"/>
          </a:ln>
        </p:spPr>
        <p:txBody>
          <a:bodyPr>
            <a:spAutoFit/>
          </a:bodyPr>
          <a:lstStyle/>
          <a:p>
            <a:r>
              <a:rPr lang="en-US" sz="2800">
                <a:latin typeface="Final Frontier" pitchFamily="34" charset="0"/>
              </a:rPr>
              <a:t>Neptune has 13 known moons…</a:t>
            </a:r>
          </a:p>
        </p:txBody>
      </p:sp>
      <p:sp>
        <p:nvSpPr>
          <p:cNvPr id="69637" name="Text Box 9"/>
          <p:cNvSpPr txBox="1">
            <a:spLocks noChangeArrowheads="1"/>
          </p:cNvSpPr>
          <p:nvPr/>
        </p:nvSpPr>
        <p:spPr bwMode="auto">
          <a:xfrm>
            <a:off x="4800600" y="2286000"/>
            <a:ext cx="43434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composed of rock and ice.</a:t>
            </a:r>
          </a:p>
        </p:txBody>
      </p:sp>
      <p:sp>
        <p:nvSpPr>
          <p:cNvPr id="275466" name="Text Box 10"/>
          <p:cNvSpPr txBox="1">
            <a:spLocks noChangeArrowheads="1"/>
          </p:cNvSpPr>
          <p:nvPr/>
        </p:nvSpPr>
        <p:spPr bwMode="auto">
          <a:xfrm>
            <a:off x="5334000" y="2895600"/>
            <a:ext cx="3810000" cy="3662363"/>
          </a:xfrm>
          <a:prstGeom prst="rect">
            <a:avLst/>
          </a:prstGeom>
          <a:noFill/>
          <a:ln w="12700">
            <a:noFill/>
            <a:miter lim="800000"/>
            <a:headEnd type="none" w="sm" len="sm"/>
            <a:tailEnd type="none" w="sm" len="sm"/>
          </a:ln>
        </p:spPr>
        <p:txBody>
          <a:bodyPr>
            <a:spAutoFit/>
          </a:bodyPr>
          <a:lstStyle/>
          <a:p>
            <a:r>
              <a:rPr lang="en-US" sz="1800">
                <a:latin typeface="Final Frontier" pitchFamily="34" charset="0"/>
              </a:rPr>
              <a:t>The first four, Naiad, Thalassa, Despina, and Galatea, are so close to Neptune that they orbit within its ring system. Little is known about them.</a:t>
            </a:r>
          </a:p>
          <a:p>
            <a:r>
              <a:rPr lang="en-US" sz="1800">
                <a:latin typeface="Final Frontier" pitchFamily="34" charset="0"/>
              </a:rPr>
              <a:t>The next one out, Larissa, was actually discovered in 1981, when it blocked a star. being re-discovered by Voyager 2 in 1989.</a:t>
            </a:r>
          </a:p>
          <a:p>
            <a:r>
              <a:rPr lang="en-US" sz="1800">
                <a:latin typeface="Final Frontier" pitchFamily="34" charset="0"/>
              </a:rPr>
              <a:t>Proteus is the second-largest moon in orbit around Neptune. It is so close to the planet that Earth-bound telescopes cannot see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275466">
                                            <p:txEl>
                                              <p:pRg st="0" end="0"/>
                                            </p:txEl>
                                          </p:spTgt>
                                        </p:tgtEl>
                                        <p:attrNameLst>
                                          <p:attrName>style.visibility</p:attrName>
                                        </p:attrNameLst>
                                      </p:cBhvr>
                                      <p:to>
                                        <p:strVal val="visible"/>
                                      </p:to>
                                    </p:set>
                                    <p:anim calcmode="lin" valueType="num">
                                      <p:cBhvr additive="base">
                                        <p:cTn id="7" dur="5000" fill="hold"/>
                                        <p:tgtEl>
                                          <p:spTgt spid="275466">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7546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0"/>
                            </p:stCondLst>
                            <p:childTnLst>
                              <p:par>
                                <p:cTn id="10" presetID="7" presetClass="entr" presetSubtype="4" fill="hold" nodeType="afterEffect">
                                  <p:stCondLst>
                                    <p:cond delay="0"/>
                                  </p:stCondLst>
                                  <p:childTnLst>
                                    <p:set>
                                      <p:cBhvr>
                                        <p:cTn id="11" dur="1" fill="hold">
                                          <p:stCondLst>
                                            <p:cond delay="0"/>
                                          </p:stCondLst>
                                        </p:cTn>
                                        <p:tgtEl>
                                          <p:spTgt spid="275466">
                                            <p:txEl>
                                              <p:pRg st="1" end="1"/>
                                            </p:txEl>
                                          </p:spTgt>
                                        </p:tgtEl>
                                        <p:attrNameLst>
                                          <p:attrName>style.visibility</p:attrName>
                                        </p:attrNameLst>
                                      </p:cBhvr>
                                      <p:to>
                                        <p:strVal val="visible"/>
                                      </p:to>
                                    </p:set>
                                    <p:anim calcmode="lin" valueType="num">
                                      <p:cBhvr additive="base">
                                        <p:cTn id="12" dur="5000" fill="hold"/>
                                        <p:tgtEl>
                                          <p:spTgt spid="275466">
                                            <p:txEl>
                                              <p:pRg st="1" end="1"/>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275466">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0"/>
                            </p:stCondLst>
                            <p:childTnLst>
                              <p:par>
                                <p:cTn id="15" presetID="7" presetClass="entr" presetSubtype="4" fill="hold" nodeType="afterEffect">
                                  <p:stCondLst>
                                    <p:cond delay="0"/>
                                  </p:stCondLst>
                                  <p:childTnLst>
                                    <p:set>
                                      <p:cBhvr>
                                        <p:cTn id="16" dur="1" fill="hold">
                                          <p:stCondLst>
                                            <p:cond delay="0"/>
                                          </p:stCondLst>
                                        </p:cTn>
                                        <p:tgtEl>
                                          <p:spTgt spid="275466">
                                            <p:txEl>
                                              <p:pRg st="2" end="2"/>
                                            </p:txEl>
                                          </p:spTgt>
                                        </p:tgtEl>
                                        <p:attrNameLst>
                                          <p:attrName>style.visibility</p:attrName>
                                        </p:attrNameLst>
                                      </p:cBhvr>
                                      <p:to>
                                        <p:strVal val="visible"/>
                                      </p:to>
                                    </p:set>
                                    <p:anim calcmode="lin" valueType="num">
                                      <p:cBhvr additive="base">
                                        <p:cTn id="17" dur="5000" fill="hold"/>
                                        <p:tgtEl>
                                          <p:spTgt spid="275466">
                                            <p:txEl>
                                              <p:pRg st="2" end="2"/>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27546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Neptune</a:t>
            </a:r>
          </a:p>
        </p:txBody>
      </p:sp>
      <p:sp>
        <p:nvSpPr>
          <p:cNvPr id="279559" name="Text Box 7"/>
          <p:cNvSpPr txBox="1">
            <a:spLocks noChangeArrowheads="1"/>
          </p:cNvSpPr>
          <p:nvPr/>
        </p:nvSpPr>
        <p:spPr bwMode="auto">
          <a:xfrm>
            <a:off x="609600" y="1143000"/>
            <a:ext cx="55626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Neptune’s largest moon is Triton.</a:t>
            </a:r>
          </a:p>
        </p:txBody>
      </p:sp>
      <p:pic>
        <p:nvPicPr>
          <p:cNvPr id="279560" name="Picture 8" descr="neptune_triton"/>
          <p:cNvPicPr>
            <a:picLocks noChangeAspect="1" noChangeArrowheads="1"/>
          </p:cNvPicPr>
          <p:nvPr/>
        </p:nvPicPr>
        <p:blipFill>
          <a:blip r:embed="rId3"/>
          <a:srcRect/>
          <a:stretch>
            <a:fillRect/>
          </a:stretch>
        </p:blipFill>
        <p:spPr bwMode="auto">
          <a:xfrm>
            <a:off x="4905375" y="1752600"/>
            <a:ext cx="4238625" cy="2743200"/>
          </a:xfrm>
          <a:prstGeom prst="rect">
            <a:avLst/>
          </a:prstGeom>
          <a:noFill/>
          <a:ln w="9525">
            <a:noFill/>
            <a:miter lim="800000"/>
            <a:headEnd/>
            <a:tailEnd/>
          </a:ln>
        </p:spPr>
      </p:pic>
      <p:sp>
        <p:nvSpPr>
          <p:cNvPr id="279561" name="Text Box 9"/>
          <p:cNvSpPr txBox="1">
            <a:spLocks noChangeArrowheads="1"/>
          </p:cNvSpPr>
          <p:nvPr/>
        </p:nvSpPr>
        <p:spPr bwMode="auto">
          <a:xfrm>
            <a:off x="0" y="2057400"/>
            <a:ext cx="4876800" cy="2647950"/>
          </a:xfrm>
          <a:prstGeom prst="rect">
            <a:avLst/>
          </a:prstGeom>
          <a:noFill/>
          <a:ln w="12700">
            <a:noFill/>
            <a:miter lim="800000"/>
            <a:headEnd type="none" w="sm" len="sm"/>
            <a:tailEnd type="none" w="sm" len="sm"/>
          </a:ln>
        </p:spPr>
        <p:txBody>
          <a:bodyPr>
            <a:spAutoFit/>
          </a:bodyPr>
          <a:lstStyle/>
          <a:p>
            <a:r>
              <a:rPr lang="en-US" sz="2400">
                <a:latin typeface="Final Frontier" pitchFamily="34" charset="0"/>
              </a:rPr>
              <a:t>Triton is one of the strangest moons in the solar system. It is one of only three moons in the solar system that has an atmosphere (Jupiter's Io and Saturn's Titan are the other two). It is thicker than Io's, yet much thinner than Titan's.</a:t>
            </a:r>
          </a:p>
        </p:txBody>
      </p:sp>
      <p:sp>
        <p:nvSpPr>
          <p:cNvPr id="279562" name="Text Box 10"/>
          <p:cNvSpPr txBox="1">
            <a:spLocks noChangeArrowheads="1"/>
          </p:cNvSpPr>
          <p:nvPr/>
        </p:nvSpPr>
        <p:spPr bwMode="auto">
          <a:xfrm>
            <a:off x="0" y="4953000"/>
            <a:ext cx="50292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It has a retrograde orbit. It orbits the opposite way the planet spins.</a:t>
            </a:r>
          </a:p>
        </p:txBody>
      </p:sp>
      <p:sp>
        <p:nvSpPr>
          <p:cNvPr id="279563" name="Text Box 11"/>
          <p:cNvSpPr txBox="1">
            <a:spLocks noChangeArrowheads="1"/>
          </p:cNvSpPr>
          <p:nvPr/>
        </p:nvSpPr>
        <p:spPr bwMode="auto">
          <a:xfrm>
            <a:off x="0" y="5791200"/>
            <a:ext cx="4800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Triton is two-thirds the size of our moon.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9559"/>
                                        </p:tgtEl>
                                        <p:attrNameLst>
                                          <p:attrName>style.visibility</p:attrName>
                                        </p:attrNameLst>
                                      </p:cBhvr>
                                      <p:to>
                                        <p:strVal val="visible"/>
                                      </p:to>
                                    </p:set>
                                    <p:animEffect transition="in" filter="dissolve">
                                      <p:cBhvr>
                                        <p:cTn id="7" dur="500"/>
                                        <p:tgtEl>
                                          <p:spTgt spid="279559"/>
                                        </p:tgtEl>
                                      </p:cBhvr>
                                    </p:animEffect>
                                  </p:childTnLst>
                                </p:cTn>
                              </p:par>
                            </p:childTnLst>
                          </p:cTn>
                        </p:par>
                        <p:par>
                          <p:cTn id="8" fill="hold">
                            <p:stCondLst>
                              <p:cond delay="500"/>
                            </p:stCondLst>
                            <p:childTnLst>
                              <p:par>
                                <p:cTn id="9" presetID="2" presetClass="entr" presetSubtype="8" fill="hold" nodeType="afterEffect">
                                  <p:stCondLst>
                                    <p:cond delay="1500"/>
                                  </p:stCondLst>
                                  <p:childTnLst>
                                    <p:set>
                                      <p:cBhvr>
                                        <p:cTn id="10" dur="1" fill="hold">
                                          <p:stCondLst>
                                            <p:cond delay="0"/>
                                          </p:stCondLst>
                                        </p:cTn>
                                        <p:tgtEl>
                                          <p:spTgt spid="279560"/>
                                        </p:tgtEl>
                                        <p:attrNameLst>
                                          <p:attrName>style.visibility</p:attrName>
                                        </p:attrNameLst>
                                      </p:cBhvr>
                                      <p:to>
                                        <p:strVal val="visible"/>
                                      </p:to>
                                    </p:set>
                                    <p:anim calcmode="lin" valueType="num">
                                      <p:cBhvr additive="base">
                                        <p:cTn id="11" dur="500" fill="hold"/>
                                        <p:tgtEl>
                                          <p:spTgt spid="279560"/>
                                        </p:tgtEl>
                                        <p:attrNameLst>
                                          <p:attrName>ppt_x</p:attrName>
                                        </p:attrNameLst>
                                      </p:cBhvr>
                                      <p:tavLst>
                                        <p:tav tm="0">
                                          <p:val>
                                            <p:strVal val="0-#ppt_w/2"/>
                                          </p:val>
                                        </p:tav>
                                        <p:tav tm="100000">
                                          <p:val>
                                            <p:strVal val="#ppt_x"/>
                                          </p:val>
                                        </p:tav>
                                      </p:tavLst>
                                    </p:anim>
                                    <p:anim calcmode="lin" valueType="num">
                                      <p:cBhvr additive="base">
                                        <p:cTn id="12" dur="500" fill="hold"/>
                                        <p:tgtEl>
                                          <p:spTgt spid="279560"/>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7" presetClass="entr" presetSubtype="4" fill="hold" grpId="0" nodeType="afterEffect">
                                  <p:stCondLst>
                                    <p:cond delay="1000"/>
                                  </p:stCondLst>
                                  <p:childTnLst>
                                    <p:set>
                                      <p:cBhvr>
                                        <p:cTn id="15" dur="1" fill="hold">
                                          <p:stCondLst>
                                            <p:cond delay="0"/>
                                          </p:stCondLst>
                                        </p:cTn>
                                        <p:tgtEl>
                                          <p:spTgt spid="279561">
                                            <p:txEl>
                                              <p:pRg st="0" end="0"/>
                                            </p:txEl>
                                          </p:spTgt>
                                        </p:tgtEl>
                                        <p:attrNameLst>
                                          <p:attrName>style.visibility</p:attrName>
                                        </p:attrNameLst>
                                      </p:cBhvr>
                                      <p:to>
                                        <p:strVal val="visible"/>
                                      </p:to>
                                    </p:set>
                                    <p:anim calcmode="lin" valueType="num">
                                      <p:cBhvr additive="base">
                                        <p:cTn id="16" dur="5000" fill="hold"/>
                                        <p:tgtEl>
                                          <p:spTgt spid="279561">
                                            <p:txEl>
                                              <p:pRg st="0" end="0"/>
                                            </p:txEl>
                                          </p:spTgt>
                                        </p:tgtEl>
                                        <p:attrNameLst>
                                          <p:attrName>ppt_x</p:attrName>
                                        </p:attrNameLst>
                                      </p:cBhvr>
                                      <p:tavLst>
                                        <p:tav tm="0">
                                          <p:val>
                                            <p:strVal val="#ppt_x"/>
                                          </p:val>
                                        </p:tav>
                                        <p:tav tm="100000">
                                          <p:val>
                                            <p:strVal val="#ppt_x"/>
                                          </p:val>
                                        </p:tav>
                                      </p:tavLst>
                                    </p:anim>
                                    <p:anim calcmode="lin" valueType="num">
                                      <p:cBhvr additive="base">
                                        <p:cTn id="17" dur="5000" fill="hold"/>
                                        <p:tgtEl>
                                          <p:spTgt spid="279561">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8500"/>
                            </p:stCondLst>
                            <p:childTnLst>
                              <p:par>
                                <p:cTn id="19" presetID="7" presetClass="entr" presetSubtype="4" fill="hold" grpId="0" nodeType="afterEffect">
                                  <p:stCondLst>
                                    <p:cond delay="3000"/>
                                  </p:stCondLst>
                                  <p:childTnLst>
                                    <p:set>
                                      <p:cBhvr>
                                        <p:cTn id="20" dur="1" fill="hold">
                                          <p:stCondLst>
                                            <p:cond delay="0"/>
                                          </p:stCondLst>
                                        </p:cTn>
                                        <p:tgtEl>
                                          <p:spTgt spid="279562"/>
                                        </p:tgtEl>
                                        <p:attrNameLst>
                                          <p:attrName>style.visibility</p:attrName>
                                        </p:attrNameLst>
                                      </p:cBhvr>
                                      <p:to>
                                        <p:strVal val="visible"/>
                                      </p:to>
                                    </p:set>
                                    <p:anim calcmode="lin" valueType="num">
                                      <p:cBhvr additive="base">
                                        <p:cTn id="21" dur="3000" fill="hold"/>
                                        <p:tgtEl>
                                          <p:spTgt spid="279562"/>
                                        </p:tgtEl>
                                        <p:attrNameLst>
                                          <p:attrName>ppt_x</p:attrName>
                                        </p:attrNameLst>
                                      </p:cBhvr>
                                      <p:tavLst>
                                        <p:tav tm="0">
                                          <p:val>
                                            <p:strVal val="#ppt_x"/>
                                          </p:val>
                                        </p:tav>
                                        <p:tav tm="100000">
                                          <p:val>
                                            <p:strVal val="#ppt_x"/>
                                          </p:val>
                                        </p:tav>
                                      </p:tavLst>
                                    </p:anim>
                                    <p:anim calcmode="lin" valueType="num">
                                      <p:cBhvr additive="base">
                                        <p:cTn id="22" dur="3000" fill="hold"/>
                                        <p:tgtEl>
                                          <p:spTgt spid="279562"/>
                                        </p:tgtEl>
                                        <p:attrNameLst>
                                          <p:attrName>ppt_y</p:attrName>
                                        </p:attrNameLst>
                                      </p:cBhvr>
                                      <p:tavLst>
                                        <p:tav tm="0">
                                          <p:val>
                                            <p:strVal val="1+#ppt_h/2"/>
                                          </p:val>
                                        </p:tav>
                                        <p:tav tm="100000">
                                          <p:val>
                                            <p:strVal val="#ppt_y"/>
                                          </p:val>
                                        </p:tav>
                                      </p:tavLst>
                                    </p:anim>
                                  </p:childTnLst>
                                </p:cTn>
                              </p:par>
                            </p:childTnLst>
                          </p:cTn>
                        </p:par>
                        <p:par>
                          <p:cTn id="23" fill="hold">
                            <p:stCondLst>
                              <p:cond delay="14500"/>
                            </p:stCondLst>
                            <p:childTnLst>
                              <p:par>
                                <p:cTn id="24" presetID="7" presetClass="entr" presetSubtype="4" fill="hold" grpId="0" nodeType="afterEffect">
                                  <p:stCondLst>
                                    <p:cond delay="1500"/>
                                  </p:stCondLst>
                                  <p:childTnLst>
                                    <p:set>
                                      <p:cBhvr>
                                        <p:cTn id="25" dur="1" fill="hold">
                                          <p:stCondLst>
                                            <p:cond delay="0"/>
                                          </p:stCondLst>
                                        </p:cTn>
                                        <p:tgtEl>
                                          <p:spTgt spid="279563"/>
                                        </p:tgtEl>
                                        <p:attrNameLst>
                                          <p:attrName>style.visibility</p:attrName>
                                        </p:attrNameLst>
                                      </p:cBhvr>
                                      <p:to>
                                        <p:strVal val="visible"/>
                                      </p:to>
                                    </p:set>
                                    <p:anim calcmode="lin" valueType="num">
                                      <p:cBhvr additive="base">
                                        <p:cTn id="26" dur="3000" fill="hold"/>
                                        <p:tgtEl>
                                          <p:spTgt spid="279563"/>
                                        </p:tgtEl>
                                        <p:attrNameLst>
                                          <p:attrName>ppt_x</p:attrName>
                                        </p:attrNameLst>
                                      </p:cBhvr>
                                      <p:tavLst>
                                        <p:tav tm="0">
                                          <p:val>
                                            <p:strVal val="#ppt_x"/>
                                          </p:val>
                                        </p:tav>
                                        <p:tav tm="100000">
                                          <p:val>
                                            <p:strVal val="#ppt_x"/>
                                          </p:val>
                                        </p:tav>
                                      </p:tavLst>
                                    </p:anim>
                                    <p:anim calcmode="lin" valueType="num">
                                      <p:cBhvr additive="base">
                                        <p:cTn id="27" dur="3000" fill="hold"/>
                                        <p:tgtEl>
                                          <p:spTgt spid="2795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9" grpId="0"/>
      <p:bldP spid="279561" grpId="0" build="allAtOnce"/>
      <p:bldP spid="279562" grpId="0"/>
      <p:bldP spid="27956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1"/>
          </p:nvPr>
        </p:nvSpPr>
        <p:spPr>
          <a:xfrm>
            <a:off x="457200" y="1066800"/>
            <a:ext cx="8229600" cy="5562600"/>
          </a:xfrm>
        </p:spPr>
        <p:txBody>
          <a:bodyPr/>
          <a:lstStyle/>
          <a:p>
            <a:pPr eaLnBrk="1" hangingPunct="1">
              <a:defRPr/>
            </a:pPr>
            <a:r>
              <a:rPr lang="en-US" dirty="0" smtClean="0">
                <a:hlinkClick r:id="rId2"/>
              </a:rPr>
              <a:t>Pluto</a:t>
            </a:r>
            <a:r>
              <a:rPr lang="en-US" dirty="0" smtClean="0"/>
              <a:t> </a:t>
            </a:r>
          </a:p>
          <a:p>
            <a:pPr lvl="1" eaLnBrk="1" hangingPunct="1">
              <a:defRPr/>
            </a:pPr>
            <a:r>
              <a:rPr lang="en-US" dirty="0" err="1" smtClean="0">
                <a:hlinkClick r:id="rId3"/>
              </a:rPr>
              <a:t>Charon</a:t>
            </a:r>
            <a:r>
              <a:rPr lang="en-US" dirty="0" smtClean="0"/>
              <a:t> </a:t>
            </a:r>
          </a:p>
          <a:p>
            <a:pPr lvl="1" eaLnBrk="1" hangingPunct="1">
              <a:defRPr/>
            </a:pPr>
            <a:r>
              <a:rPr lang="en-US" dirty="0" smtClean="0">
                <a:hlinkClick r:id="rId4"/>
              </a:rPr>
              <a:t>Nix</a:t>
            </a:r>
          </a:p>
          <a:p>
            <a:pPr lvl="1" eaLnBrk="1" hangingPunct="1">
              <a:defRPr/>
            </a:pPr>
            <a:r>
              <a:rPr lang="en-US" dirty="0" smtClean="0">
                <a:hlinkClick r:id="rId4"/>
              </a:rPr>
              <a:t>Hydra</a:t>
            </a:r>
            <a:r>
              <a:rPr lang="en-US" dirty="0" smtClean="0"/>
              <a:t> </a:t>
            </a:r>
          </a:p>
          <a:p>
            <a:pPr lvl="1" eaLnBrk="1" hangingPunct="1">
              <a:defRPr/>
            </a:pPr>
            <a:endParaRPr lang="en-US" dirty="0" smtClean="0"/>
          </a:p>
        </p:txBody>
      </p:sp>
      <p:sp>
        <p:nvSpPr>
          <p:cNvPr id="5"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Planets with moons in our</a:t>
            </a:r>
            <a:br>
              <a:rPr lang="en-US" sz="4000" dirty="0" smtClean="0"/>
            </a:br>
            <a:r>
              <a:rPr lang="en-US" sz="4000" dirty="0" smtClean="0"/>
              <a:t>Solar System</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9" name="Text Box 9"/>
          <p:cNvSpPr txBox="1">
            <a:spLocks noChangeArrowheads="1"/>
          </p:cNvSpPr>
          <p:nvPr/>
        </p:nvSpPr>
        <p:spPr bwMode="auto">
          <a:xfrm>
            <a:off x="4419600" y="1676400"/>
            <a:ext cx="2819400" cy="366713"/>
          </a:xfrm>
          <a:prstGeom prst="rect">
            <a:avLst/>
          </a:prstGeom>
          <a:noFill/>
          <a:ln w="12700">
            <a:noFill/>
            <a:miter lim="800000"/>
            <a:headEnd type="none" w="sm" len="sm"/>
            <a:tailEnd type="none" w="sm" len="sm"/>
          </a:ln>
        </p:spPr>
        <p:txBody>
          <a:bodyPr>
            <a:spAutoFit/>
          </a:bodyPr>
          <a:lstStyle/>
          <a:p>
            <a:pPr>
              <a:spcBef>
                <a:spcPct val="50000"/>
              </a:spcBef>
            </a:pPr>
            <a:r>
              <a:rPr lang="en-US" sz="1800" i="1">
                <a:latin typeface="Wide Latin" pitchFamily="18" charset="0"/>
              </a:rPr>
              <a:t>Poor Pluto!</a:t>
            </a:r>
          </a:p>
        </p:txBody>
      </p:sp>
      <p:sp>
        <p:nvSpPr>
          <p:cNvPr id="281602"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Pluto</a:t>
            </a:r>
          </a:p>
        </p:txBody>
      </p:sp>
      <p:sp>
        <p:nvSpPr>
          <p:cNvPr id="281603" name="Text Box 3"/>
          <p:cNvSpPr txBox="1">
            <a:spLocks noChangeArrowheads="1"/>
          </p:cNvSpPr>
          <p:nvPr/>
        </p:nvSpPr>
        <p:spPr bwMode="auto">
          <a:xfrm>
            <a:off x="609600" y="1143000"/>
            <a:ext cx="8153400" cy="946150"/>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Even though it has been downgraded to the status of a “dwarf planet” . . .</a:t>
            </a:r>
          </a:p>
        </p:txBody>
      </p:sp>
      <p:pic>
        <p:nvPicPr>
          <p:cNvPr id="281608" name="Picture 8" descr="pluto"/>
          <p:cNvPicPr>
            <a:picLocks noChangeAspect="1" noChangeArrowheads="1"/>
          </p:cNvPicPr>
          <p:nvPr/>
        </p:nvPicPr>
        <p:blipFill>
          <a:blip r:embed="rId3"/>
          <a:srcRect/>
          <a:stretch>
            <a:fillRect/>
          </a:stretch>
        </p:blipFill>
        <p:spPr bwMode="auto">
          <a:xfrm>
            <a:off x="6248400" y="2419350"/>
            <a:ext cx="2006600" cy="2019300"/>
          </a:xfrm>
          <a:prstGeom prst="rect">
            <a:avLst/>
          </a:prstGeom>
          <a:noFill/>
          <a:ln w="9525">
            <a:noFill/>
            <a:miter lim="800000"/>
            <a:headEnd/>
            <a:tailEnd/>
          </a:ln>
        </p:spPr>
      </p:pic>
      <p:sp>
        <p:nvSpPr>
          <p:cNvPr id="281610" name="Text Box 10"/>
          <p:cNvSpPr txBox="1">
            <a:spLocks noChangeArrowheads="1"/>
          </p:cNvSpPr>
          <p:nvPr/>
        </p:nvSpPr>
        <p:spPr bwMode="auto">
          <a:xfrm>
            <a:off x="838200" y="2438400"/>
            <a:ext cx="37338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Pluto has </a:t>
            </a:r>
            <a:r>
              <a:rPr lang="en-US" sz="2400" i="1" u="sng">
                <a:latin typeface="Final Frontier" pitchFamily="34" charset="0"/>
              </a:rPr>
              <a:t>three</a:t>
            </a:r>
            <a:r>
              <a:rPr lang="en-US" sz="2400">
                <a:latin typeface="Final Frontier" pitchFamily="34" charset="0"/>
              </a:rPr>
              <a:t> moons!</a:t>
            </a:r>
          </a:p>
        </p:txBody>
      </p:sp>
      <p:pic>
        <p:nvPicPr>
          <p:cNvPr id="281611" name="Picture 11" descr="pluto_charon"/>
          <p:cNvPicPr>
            <a:picLocks noChangeAspect="1" noChangeArrowheads="1"/>
          </p:cNvPicPr>
          <p:nvPr/>
        </p:nvPicPr>
        <p:blipFill>
          <a:blip r:embed="rId4"/>
          <a:srcRect/>
          <a:stretch>
            <a:fillRect/>
          </a:stretch>
        </p:blipFill>
        <p:spPr bwMode="auto">
          <a:xfrm>
            <a:off x="4267200" y="2679700"/>
            <a:ext cx="1511300" cy="1498600"/>
          </a:xfrm>
          <a:prstGeom prst="rect">
            <a:avLst/>
          </a:prstGeom>
          <a:noFill/>
          <a:ln w="9525">
            <a:noFill/>
            <a:miter lim="800000"/>
            <a:headEnd/>
            <a:tailEnd/>
          </a:ln>
        </p:spPr>
      </p:pic>
      <p:sp>
        <p:nvSpPr>
          <p:cNvPr id="281612" name="Text Box 12"/>
          <p:cNvSpPr txBox="1">
            <a:spLocks noChangeArrowheads="1"/>
          </p:cNvSpPr>
          <p:nvPr/>
        </p:nvSpPr>
        <p:spPr bwMode="auto">
          <a:xfrm>
            <a:off x="0" y="3429000"/>
            <a:ext cx="3810000" cy="1311275"/>
          </a:xfrm>
          <a:prstGeom prst="rect">
            <a:avLst/>
          </a:prstGeom>
          <a:noFill/>
          <a:ln w="12700">
            <a:noFill/>
            <a:miter lim="800000"/>
            <a:headEnd type="none" w="sm" len="sm"/>
            <a:tailEnd type="none" w="sm" len="sm"/>
          </a:ln>
        </p:spPr>
        <p:txBody>
          <a:bodyPr>
            <a:spAutoFit/>
          </a:bodyPr>
          <a:lstStyle/>
          <a:p>
            <a:pPr algn="r">
              <a:spcBef>
                <a:spcPct val="50000"/>
              </a:spcBef>
            </a:pPr>
            <a:r>
              <a:rPr lang="en-US"/>
              <a:t>Pluto’s moon Charon was discovered on July 7, 1978 by James W. Christy of the U.S. Naval Observatory </a:t>
            </a:r>
          </a:p>
        </p:txBody>
      </p:sp>
      <p:sp>
        <p:nvSpPr>
          <p:cNvPr id="281613" name="Text Box 13"/>
          <p:cNvSpPr txBox="1">
            <a:spLocks noChangeArrowheads="1"/>
          </p:cNvSpPr>
          <p:nvPr/>
        </p:nvSpPr>
        <p:spPr bwMode="auto">
          <a:xfrm>
            <a:off x="533400" y="5181600"/>
            <a:ext cx="8077200" cy="701675"/>
          </a:xfrm>
          <a:prstGeom prst="rect">
            <a:avLst/>
          </a:prstGeom>
          <a:noFill/>
          <a:ln w="12700">
            <a:noFill/>
            <a:miter lim="800000"/>
            <a:headEnd type="none" w="sm" len="sm"/>
            <a:tailEnd type="none" w="sm" len="sm"/>
          </a:ln>
        </p:spPr>
        <p:txBody>
          <a:bodyPr>
            <a:spAutoFit/>
          </a:bodyPr>
          <a:lstStyle/>
          <a:p>
            <a:pPr>
              <a:spcBef>
                <a:spcPct val="50000"/>
              </a:spcBef>
            </a:pPr>
            <a:r>
              <a:rPr lang="en-US"/>
              <a:t>In October of 2005, two more moons were discovered in orbit around Pluto.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81603"/>
                                        </p:tgtEl>
                                        <p:attrNameLst>
                                          <p:attrName>style.visibility</p:attrName>
                                        </p:attrNameLst>
                                      </p:cBhvr>
                                      <p:to>
                                        <p:strVal val="visible"/>
                                      </p:to>
                                    </p:set>
                                    <p:animEffect transition="in" filter="dissolve">
                                      <p:cBhvr>
                                        <p:cTn id="7" dur="500"/>
                                        <p:tgtEl>
                                          <p:spTgt spid="28160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81608"/>
                                        </p:tgtEl>
                                        <p:attrNameLst>
                                          <p:attrName>style.visibility</p:attrName>
                                        </p:attrNameLst>
                                      </p:cBhvr>
                                      <p:to>
                                        <p:strVal val="visible"/>
                                      </p:to>
                                    </p:set>
                                    <p:anim calcmode="lin" valueType="num">
                                      <p:cBhvr additive="base">
                                        <p:cTn id="11" dur="500" fill="hold"/>
                                        <p:tgtEl>
                                          <p:spTgt spid="281608"/>
                                        </p:tgtEl>
                                        <p:attrNameLst>
                                          <p:attrName>ppt_x</p:attrName>
                                        </p:attrNameLst>
                                      </p:cBhvr>
                                      <p:tavLst>
                                        <p:tav tm="0">
                                          <p:val>
                                            <p:strVal val="0-#ppt_w/2"/>
                                          </p:val>
                                        </p:tav>
                                        <p:tav tm="100000">
                                          <p:val>
                                            <p:strVal val="#ppt_x"/>
                                          </p:val>
                                        </p:tav>
                                      </p:tavLst>
                                    </p:anim>
                                    <p:anim calcmode="lin" valueType="num">
                                      <p:cBhvr additive="base">
                                        <p:cTn id="12" dur="500" fill="hold"/>
                                        <p:tgtEl>
                                          <p:spTgt spid="28160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6" presetClass="emph" presetSubtype="0" fill="hold" nodeType="afterEffect">
                                  <p:stCondLst>
                                    <p:cond delay="1500"/>
                                  </p:stCondLst>
                                  <p:childTnLst>
                                    <p:animScale>
                                      <p:cBhvr>
                                        <p:cTn id="15" dur="2000" fill="hold"/>
                                        <p:tgtEl>
                                          <p:spTgt spid="281608"/>
                                        </p:tgtEl>
                                      </p:cBhvr>
                                      <p:by x="50000" y="50000"/>
                                    </p:animScale>
                                  </p:childTnLst>
                                </p:cTn>
                              </p:par>
                            </p:childTnLst>
                          </p:cTn>
                        </p:par>
                        <p:par>
                          <p:cTn id="16" fill="hold">
                            <p:stCondLst>
                              <p:cond delay="4500"/>
                            </p:stCondLst>
                            <p:childTnLst>
                              <p:par>
                                <p:cTn id="17" presetID="6" presetClass="emph" presetSubtype="0" fill="hold" nodeType="afterEffect">
                                  <p:stCondLst>
                                    <p:cond delay="0"/>
                                  </p:stCondLst>
                                  <p:childTnLst>
                                    <p:animScale>
                                      <p:cBhvr>
                                        <p:cTn id="18" dur="2000" fill="hold"/>
                                        <p:tgtEl>
                                          <p:spTgt spid="281608"/>
                                        </p:tgtEl>
                                      </p:cBhvr>
                                      <p:by x="150000" y="150000"/>
                                    </p:animScale>
                                  </p:childTnLst>
                                </p:cTn>
                              </p:par>
                            </p:childTnLst>
                          </p:cTn>
                        </p:par>
                        <p:par>
                          <p:cTn id="19" fill="hold">
                            <p:stCondLst>
                              <p:cond delay="6500"/>
                            </p:stCondLst>
                            <p:childTnLst>
                              <p:par>
                                <p:cTn id="20" presetID="9" presetClass="entr" presetSubtype="0" fill="hold" grpId="0" nodeType="afterEffect">
                                  <p:stCondLst>
                                    <p:cond delay="0"/>
                                  </p:stCondLst>
                                  <p:childTnLst>
                                    <p:set>
                                      <p:cBhvr>
                                        <p:cTn id="21" dur="1" fill="hold">
                                          <p:stCondLst>
                                            <p:cond delay="0"/>
                                          </p:stCondLst>
                                        </p:cTn>
                                        <p:tgtEl>
                                          <p:spTgt spid="281609"/>
                                        </p:tgtEl>
                                        <p:attrNameLst>
                                          <p:attrName>style.visibility</p:attrName>
                                        </p:attrNameLst>
                                      </p:cBhvr>
                                      <p:to>
                                        <p:strVal val="visible"/>
                                      </p:to>
                                    </p:set>
                                    <p:animEffect transition="in" filter="dissolve">
                                      <p:cBhvr>
                                        <p:cTn id="22" dur="500"/>
                                        <p:tgtEl>
                                          <p:spTgt spid="281609"/>
                                        </p:tgtEl>
                                      </p:cBhvr>
                                    </p:animEffect>
                                  </p:childTnLst>
                                </p:cTn>
                              </p:par>
                            </p:childTnLst>
                          </p:cTn>
                        </p:par>
                        <p:par>
                          <p:cTn id="23" fill="hold">
                            <p:stCondLst>
                              <p:cond delay="7000"/>
                            </p:stCondLst>
                            <p:childTnLst>
                              <p:par>
                                <p:cTn id="24" presetID="2" presetClass="entr" presetSubtype="4" fill="hold" nodeType="afterEffect">
                                  <p:stCondLst>
                                    <p:cond delay="0"/>
                                  </p:stCondLst>
                                  <p:childTnLst>
                                    <p:set>
                                      <p:cBhvr>
                                        <p:cTn id="25" dur="1" fill="hold">
                                          <p:stCondLst>
                                            <p:cond delay="0"/>
                                          </p:stCondLst>
                                        </p:cTn>
                                        <p:tgtEl>
                                          <p:spTgt spid="281610">
                                            <p:txEl>
                                              <p:pRg st="0" end="0"/>
                                            </p:txEl>
                                          </p:spTgt>
                                        </p:tgtEl>
                                        <p:attrNameLst>
                                          <p:attrName>style.visibility</p:attrName>
                                        </p:attrNameLst>
                                      </p:cBhvr>
                                      <p:to>
                                        <p:strVal val="visible"/>
                                      </p:to>
                                    </p:set>
                                    <p:anim calcmode="lin" valueType="num">
                                      <p:cBhvr additive="base">
                                        <p:cTn id="26" dur="2000" fill="hold"/>
                                        <p:tgtEl>
                                          <p:spTgt spid="281610">
                                            <p:txEl>
                                              <p:pRg st="0" end="0"/>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281610">
                                            <p:txEl>
                                              <p:pRg st="0" end="0"/>
                                            </p:txEl>
                                          </p:spTgt>
                                        </p:tgtEl>
                                        <p:attrNameLst>
                                          <p:attrName>ppt_y</p:attrName>
                                        </p:attrNameLst>
                                      </p:cBhvr>
                                      <p:tavLst>
                                        <p:tav tm="0">
                                          <p:val>
                                            <p:strVal val="1+#ppt_h/2"/>
                                          </p:val>
                                        </p:tav>
                                        <p:tav tm="100000">
                                          <p:val>
                                            <p:strVal val="#ppt_y"/>
                                          </p:val>
                                        </p:tav>
                                      </p:tavLst>
                                    </p:anim>
                                  </p:childTnLst>
                                </p:cTn>
                              </p:par>
                            </p:childTnLst>
                          </p:cTn>
                        </p:par>
                        <p:par>
                          <p:cTn id="28" fill="hold">
                            <p:stCondLst>
                              <p:cond delay="9000"/>
                            </p:stCondLst>
                            <p:childTnLst>
                              <p:par>
                                <p:cTn id="29" presetID="2" presetClass="entr" presetSubtype="8" fill="hold" nodeType="afterEffect">
                                  <p:stCondLst>
                                    <p:cond delay="1000"/>
                                  </p:stCondLst>
                                  <p:childTnLst>
                                    <p:set>
                                      <p:cBhvr>
                                        <p:cTn id="30" dur="1" fill="hold">
                                          <p:stCondLst>
                                            <p:cond delay="0"/>
                                          </p:stCondLst>
                                        </p:cTn>
                                        <p:tgtEl>
                                          <p:spTgt spid="281611"/>
                                        </p:tgtEl>
                                        <p:attrNameLst>
                                          <p:attrName>style.visibility</p:attrName>
                                        </p:attrNameLst>
                                      </p:cBhvr>
                                      <p:to>
                                        <p:strVal val="visible"/>
                                      </p:to>
                                    </p:set>
                                    <p:anim calcmode="lin" valueType="num">
                                      <p:cBhvr additive="base">
                                        <p:cTn id="31" dur="500" fill="hold"/>
                                        <p:tgtEl>
                                          <p:spTgt spid="281611"/>
                                        </p:tgtEl>
                                        <p:attrNameLst>
                                          <p:attrName>ppt_x</p:attrName>
                                        </p:attrNameLst>
                                      </p:cBhvr>
                                      <p:tavLst>
                                        <p:tav tm="0">
                                          <p:val>
                                            <p:strVal val="0-#ppt_w/2"/>
                                          </p:val>
                                        </p:tav>
                                        <p:tav tm="100000">
                                          <p:val>
                                            <p:strVal val="#ppt_x"/>
                                          </p:val>
                                        </p:tav>
                                      </p:tavLst>
                                    </p:anim>
                                    <p:anim calcmode="lin" valueType="num">
                                      <p:cBhvr additive="base">
                                        <p:cTn id="32" dur="500" fill="hold"/>
                                        <p:tgtEl>
                                          <p:spTgt spid="281611"/>
                                        </p:tgtEl>
                                        <p:attrNameLst>
                                          <p:attrName>ppt_y</p:attrName>
                                        </p:attrNameLst>
                                      </p:cBhvr>
                                      <p:tavLst>
                                        <p:tav tm="0">
                                          <p:val>
                                            <p:strVal val="#ppt_y"/>
                                          </p:val>
                                        </p:tav>
                                        <p:tav tm="100000">
                                          <p:val>
                                            <p:strVal val="#ppt_y"/>
                                          </p:val>
                                        </p:tav>
                                      </p:tavLst>
                                    </p:anim>
                                  </p:childTnLst>
                                </p:cTn>
                              </p:par>
                            </p:childTnLst>
                          </p:cTn>
                        </p:par>
                        <p:par>
                          <p:cTn id="33" fill="hold">
                            <p:stCondLst>
                              <p:cond delay="10500"/>
                            </p:stCondLst>
                            <p:childTnLst>
                              <p:par>
                                <p:cTn id="34" presetID="6" presetClass="emph" presetSubtype="0" fill="hold" nodeType="afterEffect">
                                  <p:stCondLst>
                                    <p:cond delay="1500"/>
                                  </p:stCondLst>
                                  <p:childTnLst>
                                    <p:animScale>
                                      <p:cBhvr>
                                        <p:cTn id="35" dur="2000" fill="hold"/>
                                        <p:tgtEl>
                                          <p:spTgt spid="281608"/>
                                        </p:tgtEl>
                                      </p:cBhvr>
                                      <p:by x="150000" y="150000"/>
                                    </p:animScale>
                                  </p:childTnLst>
                                </p:cTn>
                              </p:par>
                            </p:childTnLst>
                          </p:cTn>
                        </p:par>
                        <p:par>
                          <p:cTn id="36" fill="hold">
                            <p:stCondLst>
                              <p:cond delay="14000"/>
                            </p:stCondLst>
                            <p:childTnLst>
                              <p:par>
                                <p:cTn id="37" presetID="9" presetClass="entr" presetSubtype="0" fill="hold" nodeType="afterEffect">
                                  <p:stCondLst>
                                    <p:cond delay="0"/>
                                  </p:stCondLst>
                                  <p:childTnLst>
                                    <p:set>
                                      <p:cBhvr>
                                        <p:cTn id="38" dur="1" fill="hold">
                                          <p:stCondLst>
                                            <p:cond delay="0"/>
                                          </p:stCondLst>
                                        </p:cTn>
                                        <p:tgtEl>
                                          <p:spTgt spid="281612">
                                            <p:txEl>
                                              <p:pRg st="0" end="0"/>
                                            </p:txEl>
                                          </p:spTgt>
                                        </p:tgtEl>
                                        <p:attrNameLst>
                                          <p:attrName>style.visibility</p:attrName>
                                        </p:attrNameLst>
                                      </p:cBhvr>
                                      <p:to>
                                        <p:strVal val="visible"/>
                                      </p:to>
                                    </p:set>
                                    <p:animEffect transition="in" filter="dissolve">
                                      <p:cBhvr>
                                        <p:cTn id="39" dur="1000"/>
                                        <p:tgtEl>
                                          <p:spTgt spid="281612">
                                            <p:txEl>
                                              <p:pRg st="0" end="0"/>
                                            </p:txEl>
                                          </p:spTgt>
                                        </p:tgtEl>
                                      </p:cBhvr>
                                    </p:animEffect>
                                  </p:childTnLst>
                                </p:cTn>
                              </p:par>
                            </p:childTnLst>
                          </p:cTn>
                        </p:par>
                        <p:par>
                          <p:cTn id="40" fill="hold">
                            <p:stCondLst>
                              <p:cond delay="15000"/>
                            </p:stCondLst>
                            <p:childTnLst>
                              <p:par>
                                <p:cTn id="41" presetID="7" presetClass="entr" presetSubtype="4" fill="hold" grpId="0" nodeType="afterEffect">
                                  <p:stCondLst>
                                    <p:cond delay="2000"/>
                                  </p:stCondLst>
                                  <p:childTnLst>
                                    <p:set>
                                      <p:cBhvr>
                                        <p:cTn id="42" dur="1" fill="hold">
                                          <p:stCondLst>
                                            <p:cond delay="0"/>
                                          </p:stCondLst>
                                        </p:cTn>
                                        <p:tgtEl>
                                          <p:spTgt spid="281613"/>
                                        </p:tgtEl>
                                        <p:attrNameLst>
                                          <p:attrName>style.visibility</p:attrName>
                                        </p:attrNameLst>
                                      </p:cBhvr>
                                      <p:to>
                                        <p:strVal val="visible"/>
                                      </p:to>
                                    </p:set>
                                    <p:anim calcmode="lin" valueType="num">
                                      <p:cBhvr additive="base">
                                        <p:cTn id="43" dur="2000" fill="hold"/>
                                        <p:tgtEl>
                                          <p:spTgt spid="281613"/>
                                        </p:tgtEl>
                                        <p:attrNameLst>
                                          <p:attrName>ppt_x</p:attrName>
                                        </p:attrNameLst>
                                      </p:cBhvr>
                                      <p:tavLst>
                                        <p:tav tm="0">
                                          <p:val>
                                            <p:strVal val="#ppt_x"/>
                                          </p:val>
                                        </p:tav>
                                        <p:tav tm="100000">
                                          <p:val>
                                            <p:strVal val="#ppt_x"/>
                                          </p:val>
                                        </p:tav>
                                      </p:tavLst>
                                    </p:anim>
                                    <p:anim calcmode="lin" valueType="num">
                                      <p:cBhvr additive="base">
                                        <p:cTn id="44" dur="2000" fill="hold"/>
                                        <p:tgtEl>
                                          <p:spTgt spid="2816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9" grpId="0"/>
      <p:bldP spid="281603" grpId="0"/>
      <p:bldP spid="2816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1" name="Rectangle 3"/>
          <p:cNvSpPr>
            <a:spLocks noGrp="1" noChangeArrowheads="1"/>
          </p:cNvSpPr>
          <p:nvPr>
            <p:ph type="title"/>
          </p:nvPr>
        </p:nvSpPr>
        <p:spPr>
          <a:xfrm>
            <a:off x="457200" y="277813"/>
            <a:ext cx="8382000" cy="788987"/>
          </a:xfrm>
        </p:spPr>
        <p:txBody>
          <a:bodyPr/>
          <a:lstStyle/>
          <a:p>
            <a:pPr eaLnBrk="1" hangingPunct="1">
              <a:defRPr/>
            </a:pPr>
            <a:r>
              <a:rPr lang="en-US" smtClean="0"/>
              <a:t>Moons of Pluto</a:t>
            </a:r>
          </a:p>
        </p:txBody>
      </p:sp>
      <p:pic>
        <p:nvPicPr>
          <p:cNvPr id="73731" name="Picture 10" descr="051101_plutomoons Nix &amp; Hydra"/>
          <p:cNvPicPr>
            <a:picLocks noChangeAspect="1" noChangeArrowheads="1"/>
          </p:cNvPicPr>
          <p:nvPr/>
        </p:nvPicPr>
        <p:blipFill>
          <a:blip r:embed="rId3"/>
          <a:srcRect/>
          <a:stretch>
            <a:fillRect/>
          </a:stretch>
        </p:blipFill>
        <p:spPr bwMode="auto">
          <a:xfrm>
            <a:off x="1066800" y="1219200"/>
            <a:ext cx="7010400" cy="3922713"/>
          </a:xfrm>
          <a:prstGeom prst="rect">
            <a:avLst/>
          </a:prstGeom>
          <a:noFill/>
          <a:ln w="9525">
            <a:noFill/>
            <a:miter lim="800000"/>
            <a:headEnd/>
            <a:tailEnd/>
          </a:ln>
        </p:spPr>
      </p:pic>
      <p:sp>
        <p:nvSpPr>
          <p:cNvPr id="283659" name="Text Box 11"/>
          <p:cNvSpPr txBox="1">
            <a:spLocks noChangeArrowheads="1"/>
          </p:cNvSpPr>
          <p:nvPr/>
        </p:nvSpPr>
        <p:spPr bwMode="auto">
          <a:xfrm>
            <a:off x="1295400" y="5181600"/>
            <a:ext cx="7162800" cy="396875"/>
          </a:xfrm>
          <a:prstGeom prst="rect">
            <a:avLst/>
          </a:prstGeom>
          <a:noFill/>
          <a:ln w="12700">
            <a:noFill/>
            <a:miter lim="800000"/>
            <a:headEnd type="none" w="sm" len="sm"/>
            <a:tailEnd type="none" w="sm" len="sm"/>
          </a:ln>
        </p:spPr>
        <p:txBody>
          <a:bodyPr>
            <a:spAutoFit/>
          </a:bodyPr>
          <a:lstStyle/>
          <a:p>
            <a:pPr>
              <a:spcBef>
                <a:spcPct val="50000"/>
              </a:spcBef>
            </a:pPr>
            <a:r>
              <a:rPr lang="en-US"/>
              <a:t>They were intially called “candidate” moons . . .</a:t>
            </a:r>
          </a:p>
        </p:txBody>
      </p:sp>
      <p:sp>
        <p:nvSpPr>
          <p:cNvPr id="283660" name="Text Box 12"/>
          <p:cNvSpPr txBox="1">
            <a:spLocks noChangeArrowheads="1"/>
          </p:cNvSpPr>
          <p:nvPr/>
        </p:nvSpPr>
        <p:spPr bwMode="auto">
          <a:xfrm>
            <a:off x="609600" y="5943600"/>
            <a:ext cx="7924800" cy="701675"/>
          </a:xfrm>
          <a:prstGeom prst="rect">
            <a:avLst/>
          </a:prstGeom>
          <a:noFill/>
          <a:ln w="12700">
            <a:noFill/>
            <a:miter lim="800000"/>
            <a:headEnd type="none" w="sm" len="sm"/>
            <a:tailEnd type="none" w="sm" len="sm"/>
          </a:ln>
        </p:spPr>
        <p:txBody>
          <a:bodyPr>
            <a:spAutoFit/>
          </a:bodyPr>
          <a:lstStyle/>
          <a:p>
            <a:pPr algn="ctr">
              <a:spcBef>
                <a:spcPct val="50000"/>
              </a:spcBef>
            </a:pPr>
            <a:r>
              <a:rPr lang="en-US"/>
              <a:t>After being verified by the Hubble Space Telescope, They were given the names “Nix” and “Hydra”.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83659"/>
                                        </p:tgtEl>
                                        <p:attrNameLst>
                                          <p:attrName>style.visibility</p:attrName>
                                        </p:attrNameLst>
                                      </p:cBhvr>
                                      <p:to>
                                        <p:strVal val="visible"/>
                                      </p:to>
                                    </p:set>
                                    <p:anim calcmode="lin" valueType="num">
                                      <p:cBhvr additive="base">
                                        <p:cTn id="7" dur="1000" fill="hold"/>
                                        <p:tgtEl>
                                          <p:spTgt spid="283659"/>
                                        </p:tgtEl>
                                        <p:attrNameLst>
                                          <p:attrName>ppt_x</p:attrName>
                                        </p:attrNameLst>
                                      </p:cBhvr>
                                      <p:tavLst>
                                        <p:tav tm="0">
                                          <p:val>
                                            <p:strVal val="#ppt_x"/>
                                          </p:val>
                                        </p:tav>
                                        <p:tav tm="100000">
                                          <p:val>
                                            <p:strVal val="#ppt_x"/>
                                          </p:val>
                                        </p:tav>
                                      </p:tavLst>
                                    </p:anim>
                                    <p:anim calcmode="lin" valueType="num">
                                      <p:cBhvr additive="base">
                                        <p:cTn id="8" dur="1000" fill="hold"/>
                                        <p:tgtEl>
                                          <p:spTgt spid="2836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283660"/>
                                        </p:tgtEl>
                                        <p:attrNameLst>
                                          <p:attrName>style.visibility</p:attrName>
                                        </p:attrNameLst>
                                      </p:cBhvr>
                                      <p:to>
                                        <p:strVal val="visible"/>
                                      </p:to>
                                    </p:set>
                                    <p:anim calcmode="lin" valueType="num">
                                      <p:cBhvr>
                                        <p:cTn id="13" dur="5000" fill="hold"/>
                                        <p:tgtEl>
                                          <p:spTgt spid="283660"/>
                                        </p:tgtEl>
                                        <p:attrNameLst>
                                          <p:attrName>ppt_w</p:attrName>
                                        </p:attrNameLst>
                                      </p:cBhvr>
                                      <p:tavLst>
                                        <p:tav tm="0" fmla="#ppt_w*sin(2.5*pi*$)">
                                          <p:val>
                                            <p:fltVal val="0"/>
                                          </p:val>
                                        </p:tav>
                                        <p:tav tm="100000">
                                          <p:val>
                                            <p:fltVal val="1"/>
                                          </p:val>
                                        </p:tav>
                                      </p:tavLst>
                                    </p:anim>
                                    <p:anim calcmode="lin" valueType="num">
                                      <p:cBhvr>
                                        <p:cTn id="14" dur="5000" fill="hold"/>
                                        <p:tgtEl>
                                          <p:spTgt spid="2836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9" grpId="0"/>
      <p:bldP spid="28366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3"/>
          <p:cNvSpPr>
            <a:spLocks noGrp="1" noChangeArrowheads="1"/>
          </p:cNvSpPr>
          <p:nvPr>
            <p:ph type="body" idx="1"/>
          </p:nvPr>
        </p:nvSpPr>
        <p:spPr/>
        <p:txBody>
          <a:bodyPr/>
          <a:lstStyle/>
          <a:p>
            <a:pPr eaLnBrk="1" hangingPunct="1">
              <a:defRPr/>
            </a:pPr>
            <a:r>
              <a:rPr lang="en-US" smtClean="0"/>
              <a:t>There are at least 103 moons orbiting planets (and dwarf planets)</a:t>
            </a:r>
          </a:p>
          <a:p>
            <a:pPr eaLnBrk="1" hangingPunct="1">
              <a:defRPr/>
            </a:pPr>
            <a:r>
              <a:rPr lang="en-US" smtClean="0"/>
              <a:t>Some have been discovered by earth-bound telescopes</a:t>
            </a:r>
          </a:p>
          <a:p>
            <a:pPr eaLnBrk="1" hangingPunct="1">
              <a:defRPr/>
            </a:pPr>
            <a:r>
              <a:rPr lang="en-US" smtClean="0"/>
              <a:t>Some have been seen by the Hubble Space Telescope</a:t>
            </a:r>
          </a:p>
          <a:p>
            <a:pPr eaLnBrk="1" hangingPunct="1">
              <a:defRPr/>
            </a:pPr>
            <a:r>
              <a:rPr lang="en-US" smtClean="0"/>
              <a:t>Many have been discovered by spacecraft, exploring the heavens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p:cNvSpPr>
            <a:spLocks noChangeArrowheads="1" noChangeShapeType="1" noTextEdit="1"/>
          </p:cNvSpPr>
          <p:nvPr/>
        </p:nvSpPr>
        <p:spPr bwMode="auto">
          <a:xfrm>
            <a:off x="2036763" y="1816100"/>
            <a:ext cx="5257800" cy="3962400"/>
          </a:xfrm>
          <a:prstGeom prst="rect">
            <a:avLst/>
          </a:prstGeom>
        </p:spPr>
        <p:txBody>
          <a:bodyPr wrap="none" fromWordArt="1">
            <a:prstTxWarp prst="textCascadeUp">
              <a:avLst>
                <a:gd name="adj" fmla="val 44444"/>
              </a:avLst>
            </a:prstTxWarp>
            <a:scene3d>
              <a:camera prst="legacyPerspectiveFront">
                <a:rot lat="20519990"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Space Exploration . . . </a:t>
            </a:r>
          </a:p>
          <a:p>
            <a:pPr algn="ctr"/>
            <a:r>
              <a:rPr lang="en-US" sz="3600" kern="10">
                <a:ln w="9525">
                  <a:round/>
                  <a:headEnd/>
                  <a:tailEnd/>
                </a:ln>
                <a:gradFill rotWithShape="1">
                  <a:gsLst>
                    <a:gs pos="0">
                      <a:srgbClr val="FFE701"/>
                    </a:gs>
                    <a:gs pos="100000">
                      <a:srgbClr val="FE3E02"/>
                    </a:gs>
                  </a:gsLst>
                  <a:lin ang="5400000" scaled="1"/>
                </a:gradFill>
                <a:latin typeface="Impact"/>
              </a:rPr>
              <a:t>The Final Frontier</a:t>
            </a:r>
          </a:p>
        </p:txBody>
      </p:sp>
      <p:pic>
        <p:nvPicPr>
          <p:cNvPr id="57349" name="Picture 5">
            <a:hlinkClick r:id="" action="ppaction://media"/>
          </p:cNvPr>
          <p:cNvPicPr>
            <a:picLocks noRot="1" noChangeAspect="1" noChangeArrowheads="1"/>
          </p:cNvPicPr>
          <p:nvPr>
            <a:wavAudioFile r:embed="rId1" name="space.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57346"/>
                                        </p:tgtEl>
                                      </p:cBhvr>
                                      <p:by x="150000" y="150000"/>
                                    </p:animScale>
                                  </p:childTnLst>
                                </p:cTn>
                              </p:par>
                              <p:par>
                                <p:cTn id="7" presetID="1" presetClass="mediacall" presetSubtype="0" fill="hold" nodeType="withEffect">
                                  <p:stCondLst>
                                    <p:cond delay="500"/>
                                  </p:stCondLst>
                                  <p:childTnLst>
                                    <p:cmd type="call" cmd="playFrom(0.0)">
                                      <p:cBhvr>
                                        <p:cTn id="8" dur="7007" fill="hold"/>
                                        <p:tgtEl>
                                          <p:spTgt spid="573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57349"/>
                </p:tgtEl>
              </p:cMediaNode>
            </p:audio>
          </p:childTnLst>
        </p:cTn>
      </p:par>
    </p:tnLst>
    <p:bldLst>
      <p:bldP spid="5734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57200" y="92075"/>
            <a:ext cx="6027738"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Current Events in Astronomy</a:t>
            </a:r>
          </a:p>
        </p:txBody>
      </p:sp>
      <p:sp>
        <p:nvSpPr>
          <p:cNvPr id="62468" name="Text Box 4"/>
          <p:cNvSpPr txBox="1">
            <a:spLocks noChangeArrowheads="1"/>
          </p:cNvSpPr>
          <p:nvPr/>
        </p:nvSpPr>
        <p:spPr bwMode="auto">
          <a:xfrm>
            <a:off x="482600" y="893763"/>
            <a:ext cx="8458200" cy="4094162"/>
          </a:xfrm>
          <a:prstGeom prst="rect">
            <a:avLst/>
          </a:prstGeom>
          <a:noFill/>
          <a:ln w="9525">
            <a:noFill/>
            <a:miter lim="800000"/>
            <a:headEnd/>
            <a:tailEnd/>
          </a:ln>
        </p:spPr>
        <p:txBody>
          <a:bodyPr>
            <a:spAutoFit/>
          </a:bodyPr>
          <a:lstStyle/>
          <a:p>
            <a:pPr>
              <a:buFontTx/>
              <a:buChar char="•"/>
            </a:pPr>
            <a:r>
              <a:rPr lang="en-US" b="1" i="1">
                <a:solidFill>
                  <a:srgbClr val="FFFF66"/>
                </a:solidFill>
                <a:latin typeface="OCR A Extended" pitchFamily="50" charset="0"/>
              </a:rPr>
              <a:t>TONIGHT . . . </a:t>
            </a:r>
          </a:p>
          <a:p>
            <a:pPr>
              <a:buFontTx/>
              <a:buChar char="•"/>
            </a:pPr>
            <a:r>
              <a:rPr lang="en-US" b="1">
                <a:solidFill>
                  <a:srgbClr val="FFFF66"/>
                </a:solidFill>
                <a:latin typeface="OCR A Extended" pitchFamily="50" charset="0"/>
              </a:rPr>
              <a:t>PLANETS – Most of them now are up in the DAYTIME!</a:t>
            </a:r>
          </a:p>
          <a:p>
            <a:pPr>
              <a:buFontTx/>
              <a:buChar char="•"/>
            </a:pPr>
            <a:r>
              <a:rPr lang="en-US" b="1">
                <a:solidFill>
                  <a:srgbClr val="FFFF66"/>
                </a:solidFill>
                <a:latin typeface="OCR A Extended" pitchFamily="50" charset="0"/>
              </a:rPr>
              <a:t>Mars, Jupiter, Mercury, Venus, Uranus, Neptune &amp; Pluto</a:t>
            </a:r>
          </a:p>
          <a:p>
            <a:pPr>
              <a:buFontTx/>
              <a:buChar char="•"/>
            </a:pPr>
            <a:r>
              <a:rPr lang="en-US" b="1">
                <a:solidFill>
                  <a:srgbClr val="FFFF66"/>
                </a:solidFill>
                <a:latin typeface="OCR A Extended" pitchFamily="50" charset="0"/>
              </a:rPr>
              <a:t>Moon – In Leo in the East, a Waxing Gibbous setting 6:15 a.m. tomorrow.</a:t>
            </a:r>
          </a:p>
          <a:p>
            <a:pPr>
              <a:buFontTx/>
              <a:buChar char="•"/>
            </a:pPr>
            <a:r>
              <a:rPr lang="en-US" b="1">
                <a:solidFill>
                  <a:srgbClr val="FFFF66"/>
                </a:solidFill>
                <a:latin typeface="OCR A Extended" pitchFamily="50" charset="0"/>
              </a:rPr>
              <a:t>Saturn – in the East setting at 4:47 a.m. tomorrow</a:t>
            </a:r>
          </a:p>
          <a:p>
            <a:pPr>
              <a:buFontTx/>
              <a:buChar char="•"/>
            </a:pPr>
            <a:endParaRPr lang="en-US" b="1">
              <a:solidFill>
                <a:srgbClr val="FFFF66"/>
              </a:solidFill>
              <a:latin typeface="OCR A Extended" pitchFamily="50" charset="0"/>
            </a:endParaRPr>
          </a:p>
          <a:p>
            <a:pPr>
              <a:buFontTx/>
              <a:buChar char="•"/>
            </a:pPr>
            <a:r>
              <a:rPr lang="en-US" b="1">
                <a:solidFill>
                  <a:srgbClr val="FFFF66"/>
                </a:solidFill>
                <a:latin typeface="OCR A Extended" pitchFamily="50" charset="0"/>
              </a:rPr>
              <a:t>Open Cluster M45 “The Pleiades” - In Taurus the Bull</a:t>
            </a:r>
          </a:p>
          <a:p>
            <a:pPr>
              <a:buFontTx/>
              <a:buChar char="•"/>
            </a:pPr>
            <a:r>
              <a:rPr lang="en-US" b="1">
                <a:solidFill>
                  <a:srgbClr val="FFFF66"/>
                </a:solidFill>
                <a:latin typeface="OCR A Extended" pitchFamily="50" charset="0"/>
              </a:rPr>
              <a:t>Double Cluster in Perseus</a:t>
            </a:r>
          </a:p>
          <a:p>
            <a:pPr>
              <a:buFontTx/>
              <a:buChar char="•"/>
            </a:pPr>
            <a:r>
              <a:rPr lang="en-US" b="1">
                <a:solidFill>
                  <a:srgbClr val="FFFF66"/>
                </a:solidFill>
                <a:latin typeface="OCR A Extended" pitchFamily="50" charset="0"/>
              </a:rPr>
              <a:t>M15 Globular Cluster – In Pegasus</a:t>
            </a:r>
          </a:p>
          <a:p>
            <a:pPr>
              <a:buFontTx/>
              <a:buChar char="•"/>
            </a:pPr>
            <a:r>
              <a:rPr lang="en-US" b="1">
                <a:solidFill>
                  <a:srgbClr val="FFFF66"/>
                </a:solidFill>
                <a:latin typeface="OCR A Extended" pitchFamily="50" charset="0"/>
              </a:rPr>
              <a:t>The Beehive cluster - In Cancer</a:t>
            </a:r>
          </a:p>
          <a:p>
            <a:pPr>
              <a:buFontTx/>
              <a:buChar char="•"/>
            </a:pPr>
            <a:r>
              <a:rPr lang="en-US" b="1">
                <a:solidFill>
                  <a:srgbClr val="FFFF66"/>
                </a:solidFill>
                <a:latin typeface="OCR A Extended" pitchFamily="50" charset="0"/>
              </a:rPr>
              <a:t>Orion Nebula – In Orion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2466"/>
                                        </p:tgtEl>
                                        <p:attrNameLst>
                                          <p:attrName>style.visibility</p:attrName>
                                        </p:attrNameLst>
                                      </p:cBhvr>
                                      <p:to>
                                        <p:strVal val="visible"/>
                                      </p:to>
                                    </p:set>
                                    <p:anim calcmode="discrete" valueType="clr">
                                      <p:cBhvr override="childStyle">
                                        <p:cTn id="7" dur="80"/>
                                        <p:tgtEl>
                                          <p:spTgt spid="6246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66"/>
                                        </p:tgtEl>
                                        <p:attrNameLst>
                                          <p:attrName>fillcolor</p:attrName>
                                        </p:attrNameLst>
                                      </p:cBhvr>
                                      <p:tavLst>
                                        <p:tav tm="0">
                                          <p:val>
                                            <p:clrVal>
                                              <a:schemeClr val="accent2"/>
                                            </p:clrVal>
                                          </p:val>
                                        </p:tav>
                                        <p:tav tm="50000">
                                          <p:val>
                                            <p:clrVal>
                                              <a:schemeClr val="hlink"/>
                                            </p:clrVal>
                                          </p:val>
                                        </p:tav>
                                      </p:tavLst>
                                    </p:anim>
                                    <p:set>
                                      <p:cBhvr>
                                        <p:cTn id="9" dur="80"/>
                                        <p:tgtEl>
                                          <p:spTgt spid="62466"/>
                                        </p:tgtEl>
                                        <p:attrNameLst>
                                          <p:attrName>fill.type</p:attrName>
                                        </p:attrNameLst>
                                      </p:cBhvr>
                                      <p:to>
                                        <p:strVal val="solid"/>
                                      </p:to>
                                    </p:se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2468"/>
                                        </p:tgtEl>
                                        <p:attrNameLst>
                                          <p:attrName>style.visibility</p:attrName>
                                        </p:attrNameLst>
                                      </p:cBhvr>
                                      <p:to>
                                        <p:strVal val="visible"/>
                                      </p:to>
                                    </p:set>
                                    <p:anim calcmode="discrete" valueType="clr">
                                      <p:cBhvr override="childStyle">
                                        <p:cTn id="13" dur="80"/>
                                        <p:tgtEl>
                                          <p:spTgt spid="6246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2468"/>
                                        </p:tgtEl>
                                        <p:attrNameLst>
                                          <p:attrName>fillcolor</p:attrName>
                                        </p:attrNameLst>
                                      </p:cBhvr>
                                      <p:tavLst>
                                        <p:tav tm="0">
                                          <p:val>
                                            <p:clrVal>
                                              <a:schemeClr val="accent2"/>
                                            </p:clrVal>
                                          </p:val>
                                        </p:tav>
                                        <p:tav tm="50000">
                                          <p:val>
                                            <p:clrVal>
                                              <a:schemeClr val="hlink"/>
                                            </p:clrVal>
                                          </p:val>
                                        </p:tav>
                                      </p:tavLst>
                                    </p:anim>
                                    <p:set>
                                      <p:cBhvr>
                                        <p:cTn id="15" dur="80"/>
                                        <p:tgtEl>
                                          <p:spTgt spid="624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8" grpId="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srcRect/>
          <a:stretch>
            <a:fillRect/>
          </a:stretch>
        </p:blipFill>
        <p:spPr bwMode="auto">
          <a:xfrm>
            <a:off x="1265238" y="685800"/>
            <a:ext cx="6613525" cy="6019800"/>
          </a:xfrm>
          <a:prstGeom prst="rect">
            <a:avLst/>
          </a:prstGeom>
          <a:noFill/>
          <a:ln w="12700">
            <a:noFill/>
            <a:miter lim="800000"/>
            <a:headEnd type="none" w="sm" len="sm"/>
            <a:tailEnd type="none" w="sm" len="sm"/>
          </a:ln>
        </p:spPr>
      </p:pic>
      <p:sp>
        <p:nvSpPr>
          <p:cNvPr id="19459" name="Rectangle 2"/>
          <p:cNvSpPr>
            <a:spLocks noGrp="1" noChangeArrowheads="1"/>
          </p:cNvSpPr>
          <p:nvPr>
            <p:ph type="title" idx="4294967295"/>
          </p:nvPr>
        </p:nvSpPr>
        <p:spPr>
          <a:xfrm>
            <a:off x="619125" y="0"/>
            <a:ext cx="7974013" cy="792163"/>
          </a:xfrm>
        </p:spPr>
        <p:txBody>
          <a:bodyPr/>
          <a:lstStyle/>
          <a:p>
            <a:pPr eaLnBrk="1" hangingPunct="1">
              <a:defRPr/>
            </a:pPr>
            <a:r>
              <a:rPr lang="en-US" b="1" i="1" dirty="0" smtClean="0">
                <a:solidFill>
                  <a:srgbClr val="FFFF66"/>
                </a:solidFill>
              </a:rPr>
              <a:t>TONIGHT’S SKY</a:t>
            </a:r>
          </a:p>
        </p:txBody>
      </p:sp>
      <p:sp>
        <p:nvSpPr>
          <p:cNvPr id="77828" name="Text Box 17"/>
          <p:cNvSpPr txBox="1">
            <a:spLocks noChangeArrowheads="1"/>
          </p:cNvSpPr>
          <p:nvPr/>
        </p:nvSpPr>
        <p:spPr bwMode="auto">
          <a:xfrm>
            <a:off x="6172200" y="6019800"/>
            <a:ext cx="1543050" cy="523875"/>
          </a:xfrm>
          <a:prstGeom prst="rect">
            <a:avLst/>
          </a:prstGeom>
          <a:noFill/>
          <a:ln w="9525">
            <a:noFill/>
            <a:miter lim="800000"/>
            <a:headEnd/>
            <a:tailEnd/>
          </a:ln>
        </p:spPr>
        <p:txBody>
          <a:bodyPr>
            <a:spAutoFit/>
          </a:bodyPr>
          <a:lstStyle/>
          <a:p>
            <a:pPr algn="ctr">
              <a:spcBef>
                <a:spcPct val="50000"/>
              </a:spcBef>
            </a:pPr>
            <a:r>
              <a:rPr lang="en-US" sz="1400" b="1">
                <a:solidFill>
                  <a:schemeClr val="hlink"/>
                </a:solidFill>
              </a:rPr>
              <a:t>March 31</a:t>
            </a:r>
            <a:r>
              <a:rPr lang="en-US" sz="1400" b="1" baseline="30000">
                <a:solidFill>
                  <a:schemeClr val="hlink"/>
                </a:solidFill>
              </a:rPr>
              <a:t>th</a:t>
            </a:r>
            <a:br>
              <a:rPr lang="en-US" sz="1400" b="1" baseline="30000">
                <a:solidFill>
                  <a:schemeClr val="hlink"/>
                </a:solidFill>
              </a:rPr>
            </a:br>
            <a:r>
              <a:rPr lang="en-US" sz="1400" b="1">
                <a:solidFill>
                  <a:schemeClr val="hlink"/>
                </a:solidFill>
              </a:rPr>
              <a:t>at 8:00 P.M.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92075"/>
            <a:ext cx="2132013"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a:solidFill>
                  <a:srgbClr val="FFFF66"/>
                </a:solidFill>
                <a:latin typeface="OCR A Extended" pitchFamily="50" charset="0"/>
              </a:rPr>
              <a:t>Questions</a:t>
            </a:r>
          </a:p>
          <a:p>
            <a:pPr algn="ctr"/>
            <a:r>
              <a:rPr lang="en-US" sz="10600" b="1">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0000"/>
              </a:solidFill>
              <a:latin typeface="OCR A Extended" pitchFamily="50" charset="0"/>
            </a:endParaRPr>
          </a:p>
          <a:p>
            <a:pPr algn="ctr"/>
            <a:r>
              <a:rPr lang="en-US" sz="3200" b="1">
                <a:solidFill>
                  <a:srgbClr val="FF0000"/>
                </a:solidFill>
                <a:latin typeface="OCR A Extended" pitchFamily="50" charset="0"/>
              </a:rPr>
              <a:t>Please remember, </a:t>
            </a:r>
            <a:r>
              <a:rPr lang="en-US" sz="3200" b="1" u="sng">
                <a:solidFill>
                  <a:srgbClr val="FF0000"/>
                </a:solidFill>
                <a:latin typeface="OCR A Extended" pitchFamily="50" charset="0"/>
              </a:rPr>
              <a:t>Safety First!</a:t>
            </a:r>
          </a:p>
          <a:p>
            <a:endParaRPr lang="en-US" sz="3200" b="1">
              <a:solidFill>
                <a:srgbClr val="FF0000"/>
              </a:solidFill>
              <a:latin typeface="OCR A Extended" pitchFamily="50" charset="0"/>
            </a:endParaRPr>
          </a:p>
          <a:p>
            <a:r>
              <a:rPr lang="en-US" sz="2400" b="1">
                <a:solidFill>
                  <a:srgbClr val="FF0000"/>
                </a:solidFill>
                <a:latin typeface="OCR A Extended" pitchFamily="50" charset="0"/>
              </a:rPr>
              <a:t>Please do not run or horseplay around the water fountains and telescopes.</a:t>
            </a:r>
          </a:p>
        </p:txBody>
      </p:sp>
      <p:sp>
        <p:nvSpPr>
          <p:cNvPr id="60422" name="Text Box 6"/>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FF00"/>
              </a:solidFill>
              <a:latin typeface="OCR A Extended" pitchFamily="50" charset="0"/>
            </a:endParaRPr>
          </a:p>
          <a:p>
            <a:pPr algn="ctr"/>
            <a:r>
              <a:rPr lang="en-US" sz="3200" b="1">
                <a:solidFill>
                  <a:srgbClr val="FFFF00"/>
                </a:solidFill>
                <a:latin typeface="OCR A Extended" pitchFamily="50" charset="0"/>
              </a:rPr>
              <a:t>Please remember, </a:t>
            </a:r>
            <a:r>
              <a:rPr lang="en-US" sz="3200" b="1" u="sng">
                <a:solidFill>
                  <a:srgbClr val="FFFF00"/>
                </a:solidFill>
                <a:latin typeface="OCR A Extended" pitchFamily="50" charset="0"/>
              </a:rPr>
              <a:t>Safety First!</a:t>
            </a:r>
          </a:p>
          <a:p>
            <a:endParaRPr lang="en-US" sz="3200" b="1">
              <a:solidFill>
                <a:srgbClr val="FFFF00"/>
              </a:solidFill>
              <a:latin typeface="OCR A Extended" pitchFamily="50" charset="0"/>
            </a:endParaRPr>
          </a:p>
          <a:p>
            <a:r>
              <a:rPr lang="en-US" sz="2400" b="1">
                <a:solidFill>
                  <a:srgbClr val="FFFF00"/>
                </a:solidFill>
                <a:latin typeface="OCR A Extended" pitchFamily="50" charset="0"/>
              </a:rPr>
              <a:t>Please do not run or horseplay around the water fountains and telescopes.</a:t>
            </a:r>
          </a:p>
        </p:txBody>
      </p:sp>
      <p:sp>
        <p:nvSpPr>
          <p:cNvPr id="60418"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a:solidFill>
                  <a:srgbClr val="33CC33"/>
                </a:solidFill>
                <a:latin typeface="OCR A Extended" pitchFamily="50" charset="0"/>
              </a:rPr>
              <a:t>Safety First!</a:t>
            </a:r>
          </a:p>
        </p:txBody>
      </p:sp>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p:spPr>
        <p:txBody>
          <a:bodyPr>
            <a:spAutoFit/>
          </a:bodyPr>
          <a:lstStyle/>
          <a:p>
            <a:pPr algn="ctr">
              <a:spcBef>
                <a:spcPct val="50000"/>
              </a:spcBef>
            </a:pPr>
            <a:r>
              <a:rPr lang="en-US" sz="3600" b="1">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r>
              <a:rPr lang="en-US" sz="7200" i="1">
                <a:solidFill>
                  <a:srgbClr val="FFFF00"/>
                </a:solidFill>
                <a:latin typeface="Impact" pitchFamily="34" charset="0"/>
              </a:rPr>
              <a:t>Boldly GO!</a:t>
            </a:r>
          </a:p>
        </p:txBody>
      </p:sp>
      <p:pic>
        <p:nvPicPr>
          <p:cNvPr id="59396" name="Picture 4">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
        <p:nvSpPr>
          <p:cNvPr id="59397" name="Rectangle 5"/>
          <p:cNvSpPr>
            <a:spLocks noChangeArrowheads="1"/>
          </p:cNvSpPr>
          <p:nvPr/>
        </p:nvSpPr>
        <p:spPr bwMode="auto">
          <a:xfrm>
            <a:off x="596900" y="1585913"/>
            <a:ext cx="8237538" cy="3751262"/>
          </a:xfrm>
          <a:prstGeom prst="rect">
            <a:avLst/>
          </a:prstGeom>
          <a:noFill/>
          <a:ln w="9525">
            <a:noFill/>
            <a:miter lim="800000"/>
            <a:headEnd/>
            <a:tailEnd/>
          </a:ln>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81925" name="Text Box 6"/>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59396"/>
                                        </p:tgtEl>
                                      </p:cBhvr>
                                    </p:cmd>
                                  </p:childTnLst>
                                </p:cTn>
                              </p:par>
                              <p:par>
                                <p:cTn id="7" presetID="23" presetClass="entr" presetSubtype="16" fill="hold" grpId="0" nodeType="withEffect">
                                  <p:stCondLst>
                                    <p:cond delay="500"/>
                                  </p:stCondLst>
                                  <p:childTnLst>
                                    <p:set>
                                      <p:cBhvr>
                                        <p:cTn id="8" dur="1" fill="hold">
                                          <p:stCondLst>
                                            <p:cond delay="0"/>
                                          </p:stCondLst>
                                        </p:cTn>
                                        <p:tgtEl>
                                          <p:spTgt spid="59394"/>
                                        </p:tgtEl>
                                        <p:attrNameLst>
                                          <p:attrName>style.visibility</p:attrName>
                                        </p:attrNameLst>
                                      </p:cBhvr>
                                      <p:to>
                                        <p:strVal val="visible"/>
                                      </p:to>
                                    </p:set>
                                    <p:anim calcmode="lin" valueType="num">
                                      <p:cBhvr>
                                        <p:cTn id="9" dur="500" fill="hold"/>
                                        <p:tgtEl>
                                          <p:spTgt spid="59394"/>
                                        </p:tgtEl>
                                        <p:attrNameLst>
                                          <p:attrName>ppt_w</p:attrName>
                                        </p:attrNameLst>
                                      </p:cBhvr>
                                      <p:tavLst>
                                        <p:tav tm="0">
                                          <p:val>
                                            <p:fltVal val="0"/>
                                          </p:val>
                                        </p:tav>
                                        <p:tav tm="100000">
                                          <p:val>
                                            <p:strVal val="#ppt_w"/>
                                          </p:val>
                                        </p:tav>
                                      </p:tavLst>
                                    </p:anim>
                                    <p:anim calcmode="lin" valueType="num">
                                      <p:cBhvr>
                                        <p:cTn id="10" dur="500" fill="hold"/>
                                        <p:tgtEl>
                                          <p:spTgt spid="59394"/>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59394"/>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59394"/>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59394"/>
                                        </p:tgtEl>
                                      </p:cBhvr>
                                    </p:animEffect>
                                    <p:set>
                                      <p:cBhvr>
                                        <p:cTn id="17" dur="1" fill="hold">
                                          <p:stCondLst>
                                            <p:cond delay="4999"/>
                                          </p:stCondLst>
                                        </p:cTn>
                                        <p:tgtEl>
                                          <p:spTgt spid="59394"/>
                                        </p:tgtEl>
                                        <p:attrNameLst>
                                          <p:attrName>style.visibility</p:attrName>
                                        </p:attrNameLst>
                                      </p:cBhvr>
                                      <p:to>
                                        <p:strVal val="hidden"/>
                                      </p:to>
                                    </p:set>
                                  </p:childTnLst>
                                </p:cTn>
                              </p:par>
                              <p:par>
                                <p:cTn id="18" presetID="10" presetClass="entr" presetSubtype="0" fill="hold" grpId="0" nodeType="withEffect">
                                  <p:stCondLst>
                                    <p:cond delay="5000"/>
                                  </p:stCondLst>
                                  <p:childTnLst>
                                    <p:set>
                                      <p:cBhvr>
                                        <p:cTn id="19" dur="1" fill="hold">
                                          <p:stCondLst>
                                            <p:cond delay="0"/>
                                          </p:stCondLst>
                                        </p:cTn>
                                        <p:tgtEl>
                                          <p:spTgt spid="59397"/>
                                        </p:tgtEl>
                                        <p:attrNameLst>
                                          <p:attrName>style.visibility</p:attrName>
                                        </p:attrNameLst>
                                      </p:cBhvr>
                                      <p:to>
                                        <p:strVal val="visible"/>
                                      </p:to>
                                    </p:set>
                                    <p:animEffect transition="in" filter="fade">
                                      <p:cBhvr>
                                        <p:cTn id="20" dur="2000"/>
                                        <p:tgtEl>
                                          <p:spTgt spid="5939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59397"/>
                                        </p:tgtEl>
                                      </p:cBhvr>
                                    </p:animEffect>
                                    <p:set>
                                      <p:cBhvr>
                                        <p:cTn id="25" dur="1" fill="hold">
                                          <p:stCondLst>
                                            <p:cond delay="1999"/>
                                          </p:stCondLst>
                                        </p:cTn>
                                        <p:tgtEl>
                                          <p:spTgt spid="593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6" fill="hold" display="0">
                  <p:stCondLst>
                    <p:cond delay="indefinite"/>
                  </p:stCondLst>
                  <p:endCondLst>
                    <p:cond evt="onNext" delay="0">
                      <p:tgtEl>
                        <p:sldTgt/>
                      </p:tgtEl>
                    </p:cond>
                    <p:cond evt="onPrev" delay="0">
                      <p:tgtEl>
                        <p:sldTgt/>
                      </p:tgtEl>
                    </p:cond>
                    <p:cond evt="onStopAudio" delay="0">
                      <p:tgtEl>
                        <p:sldTgt/>
                      </p:tgtEl>
                    </p:cond>
                  </p:endCondLst>
                </p:cTn>
                <p:tgtEl>
                  <p:spTgt spid="59396"/>
                </p:tgtEl>
              </p:cMediaNode>
            </p:audio>
          </p:childTnLst>
        </p:cTn>
      </p:par>
    </p:tnLst>
    <p:bldLst>
      <p:bldP spid="59394" grpId="0"/>
      <p:bldP spid="59394" grpId="1"/>
      <p:bldP spid="59394" grpId="2"/>
      <p:bldP spid="59394" grpId="3"/>
      <p:bldP spid="59397" grpId="0"/>
      <p:bldP spid="59397"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838200" y="1524000"/>
            <a:ext cx="7532688" cy="2286000"/>
          </a:xfrm>
          <a:prstGeom prst="rect">
            <a:avLst/>
          </a:prstGeom>
          <a:noFill/>
          <a:ln w="12700">
            <a:noFill/>
            <a:miter lim="800000"/>
            <a:headEnd type="none" w="sm" len="sm"/>
            <a:tailEnd type="none" w="sm" len="sm"/>
          </a:ln>
        </p:spPr>
        <p:txBody>
          <a:bodyPr wrap="none">
            <a:spAutoFit/>
          </a:bodyPr>
          <a:lstStyle/>
          <a:p>
            <a:r>
              <a:rPr lang="en-US" sz="7200" i="1">
                <a:solidFill>
                  <a:srgbClr val="FFFF00"/>
                </a:solidFill>
                <a:latin typeface="Impact" pitchFamily="34" charset="0"/>
              </a:rPr>
              <a:t>Go  out and look </a:t>
            </a:r>
          </a:p>
          <a:p>
            <a:r>
              <a:rPr lang="en-US" sz="7200" i="1">
                <a:solidFill>
                  <a:srgbClr val="FFFF00"/>
                </a:solidFill>
                <a:latin typeface="Impact" pitchFamily="34" charset="0"/>
              </a:rPr>
              <a:t>. . . for  some Moons!</a:t>
            </a:r>
          </a:p>
        </p:txBody>
      </p:sp>
      <p:sp>
        <p:nvSpPr>
          <p:cNvPr id="148484" name="Text Box 4"/>
          <p:cNvSpPr txBox="1">
            <a:spLocks noChangeArrowheads="1"/>
          </p:cNvSpPr>
          <p:nvPr/>
        </p:nvSpPr>
        <p:spPr bwMode="auto">
          <a:xfrm>
            <a:off x="2071688" y="5715000"/>
            <a:ext cx="4806950" cy="519113"/>
          </a:xfrm>
          <a:prstGeom prst="rect">
            <a:avLst/>
          </a:prstGeom>
          <a:noFill/>
          <a:ln w="12700">
            <a:noFill/>
            <a:miter lim="800000"/>
            <a:headEnd type="none" w="sm" len="sm"/>
            <a:tailEnd type="none" w="sm" len="sm"/>
          </a:ln>
        </p:spPr>
        <p:txBody>
          <a:bodyPr wrap="none">
            <a:spAutoFit/>
          </a:bodyPr>
          <a:lstStyle/>
          <a:p>
            <a:pPr algn="ctr">
              <a:spcBef>
                <a:spcPct val="50000"/>
              </a:spcBef>
            </a:pPr>
            <a:r>
              <a:rPr lang="en-US" sz="2800" b="1">
                <a:solidFill>
                  <a:srgbClr val="FF7C80"/>
                </a:solidFill>
                <a:latin typeface="Bradley Hand ITC" pitchFamily="66" charset="0"/>
              </a:rPr>
              <a:t>Garden Stars, March 31, 2007</a:t>
            </a:r>
          </a:p>
        </p:txBody>
      </p:sp>
      <p:pic>
        <p:nvPicPr>
          <p:cNvPr id="148485" name="Picture 5" descr="m088 1st Qtr Moon"/>
          <p:cNvPicPr>
            <a:picLocks noChangeAspect="1" noChangeArrowheads="1"/>
          </p:cNvPicPr>
          <p:nvPr/>
        </p:nvPicPr>
        <p:blipFill>
          <a:blip r:embed="rId3"/>
          <a:srcRect/>
          <a:stretch>
            <a:fillRect/>
          </a:stretch>
        </p:blipFill>
        <p:spPr bwMode="auto">
          <a:xfrm>
            <a:off x="2895600" y="3657600"/>
            <a:ext cx="2133600" cy="2133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48482"/>
                                        </p:tgtEl>
                                        <p:attrNameLst>
                                          <p:attrName>style.visibility</p:attrName>
                                        </p:attrNameLst>
                                      </p:cBhvr>
                                      <p:to>
                                        <p:strVal val="visible"/>
                                      </p:to>
                                    </p:set>
                                    <p:anim calcmode="lin" valueType="num">
                                      <p:cBhvr>
                                        <p:cTn id="7" dur="500" fill="hold"/>
                                        <p:tgtEl>
                                          <p:spTgt spid="148482"/>
                                        </p:tgtEl>
                                        <p:attrNameLst>
                                          <p:attrName>ppt_w</p:attrName>
                                        </p:attrNameLst>
                                      </p:cBhvr>
                                      <p:tavLst>
                                        <p:tav tm="0">
                                          <p:val>
                                            <p:fltVal val="0"/>
                                          </p:val>
                                        </p:tav>
                                        <p:tav tm="100000">
                                          <p:val>
                                            <p:strVal val="#ppt_w"/>
                                          </p:val>
                                        </p:tav>
                                      </p:tavLst>
                                    </p:anim>
                                    <p:anim calcmode="lin" valueType="num">
                                      <p:cBhvr>
                                        <p:cTn id="8" dur="500" fill="hold"/>
                                        <p:tgtEl>
                                          <p:spTgt spid="1484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6" presetClass="emph" presetSubtype="0" fill="hold" grpId="1" nodeType="afterEffect">
                                  <p:stCondLst>
                                    <p:cond delay="0"/>
                                  </p:stCondLst>
                                  <p:childTnLst>
                                    <p:animScale>
                                      <p:cBhvr>
                                        <p:cTn id="11" dur="2000" fill="hold"/>
                                        <p:tgtEl>
                                          <p:spTgt spid="148482"/>
                                        </p:tgtEl>
                                      </p:cBhvr>
                                      <p:by x="25000" y="25000"/>
                                    </p:animScale>
                                  </p:childTnLst>
                                </p:cTn>
                              </p:par>
                            </p:childTnLst>
                          </p:cTn>
                        </p:par>
                        <p:par>
                          <p:cTn id="12" fill="hold">
                            <p:stCondLst>
                              <p:cond delay="2500"/>
                            </p:stCondLst>
                            <p:childTnLst>
                              <p:par>
                                <p:cTn id="13" presetID="64" presetClass="path" presetSubtype="0" accel="50000" decel="50000" fill="hold" nodeType="afterEffect">
                                  <p:stCondLst>
                                    <p:cond delay="0"/>
                                  </p:stCondLst>
                                  <p:childTnLst>
                                    <p:animMotion origin="layout" path="M 0.0 0.0  L 0.0 -0.33387  E" pathEditMode="relative" ptsTypes="">
                                      <p:cBhvr>
                                        <p:cTn id="14" dur="2000" fill="hold"/>
                                        <p:tgtEl>
                                          <p:spTgt spid="148485"/>
                                        </p:tgtEl>
                                        <p:attrNameLst>
                                          <p:attrName>ppt_x</p:attrName>
                                          <p:attrName>ppt_y</p:attrName>
                                        </p:attrNameLst>
                                      </p:cBhvr>
                                    </p:animMotion>
                                  </p:childTnLst>
                                </p:cTn>
                              </p:par>
                              <p:par>
                                <p:cTn id="15" presetID="6" presetClass="emph" presetSubtype="0" fill="hold" nodeType="withEffect">
                                  <p:stCondLst>
                                    <p:cond delay="0"/>
                                  </p:stCondLst>
                                  <p:childTnLst>
                                    <p:animScale>
                                      <p:cBhvr>
                                        <p:cTn id="16" dur="2000" fill="hold"/>
                                        <p:tgtEl>
                                          <p:spTgt spid="148485"/>
                                        </p:tgtEl>
                                      </p:cBhvr>
                                      <p:by x="150000" y="150000"/>
                                    </p:animScale>
                                  </p:childTnLst>
                                </p:cTn>
                              </p:par>
                              <p:par>
                                <p:cTn id="17" presetID="6" presetClass="emph" presetSubtype="0" fill="hold" nodeType="withEffect">
                                  <p:stCondLst>
                                    <p:cond delay="0"/>
                                  </p:stCondLst>
                                  <p:childTnLst>
                                    <p:animScale>
                                      <p:cBhvr>
                                        <p:cTn id="18" dur="2000" fill="hold"/>
                                        <p:tgtEl>
                                          <p:spTgt spid="148485"/>
                                        </p:tgtEl>
                                      </p:cBhvr>
                                      <p:by x="150000" y="150000"/>
                                    </p:animScale>
                                  </p:childTnLst>
                                </p:cTn>
                              </p:par>
                              <p:par>
                                <p:cTn id="19" presetID="2" presetClass="entr" presetSubtype="8" fill="hold" grpId="0" nodeType="withEffect">
                                  <p:stCondLst>
                                    <p:cond delay="0"/>
                                  </p:stCondLst>
                                  <p:childTnLst>
                                    <p:set>
                                      <p:cBhvr>
                                        <p:cTn id="20" dur="1" fill="hold">
                                          <p:stCondLst>
                                            <p:cond delay="0"/>
                                          </p:stCondLst>
                                        </p:cTn>
                                        <p:tgtEl>
                                          <p:spTgt spid="148484"/>
                                        </p:tgtEl>
                                        <p:attrNameLst>
                                          <p:attrName>style.visibility</p:attrName>
                                        </p:attrNameLst>
                                      </p:cBhvr>
                                      <p:to>
                                        <p:strVal val="visible"/>
                                      </p:to>
                                    </p:set>
                                    <p:anim calcmode="lin" valueType="num">
                                      <p:cBhvr additive="base">
                                        <p:cTn id="21" dur="3000" fill="hold"/>
                                        <p:tgtEl>
                                          <p:spTgt spid="148484"/>
                                        </p:tgtEl>
                                        <p:attrNameLst>
                                          <p:attrName>ppt_x</p:attrName>
                                        </p:attrNameLst>
                                      </p:cBhvr>
                                      <p:tavLst>
                                        <p:tav tm="0">
                                          <p:val>
                                            <p:strVal val="0-#ppt_w/2"/>
                                          </p:val>
                                        </p:tav>
                                        <p:tav tm="100000">
                                          <p:val>
                                            <p:strVal val="#ppt_x"/>
                                          </p:val>
                                        </p:tav>
                                      </p:tavLst>
                                    </p:anim>
                                    <p:anim calcmode="lin" valueType="num">
                                      <p:cBhvr additive="base">
                                        <p:cTn id="22" dur="3000" fill="hold"/>
                                        <p:tgtEl>
                                          <p:spTgt spid="1484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2" grpId="1"/>
      <p:bldP spid="148484" grpId="0"/>
    </p:bldLst>
  </p:timing>
</p:sld>
</file>

<file path=ppt/theme/theme1.xml><?xml version="1.0" encoding="utf-8"?>
<a:theme xmlns:a="http://schemas.openxmlformats.org/drawingml/2006/main" name="Globe">
  <a:themeElements>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clrMap bg1="dk2" tx1="lt1" bg2="dk1" tx2="lt2" accent1="accent1" accent2="accent2" accent3="accent3" accent4="accent4" accent5="accent5" accent6="accent6" hlink="hlink" folHlink="folHlink"/>
    </a:extraClrScheme>
    <a:extraClrScheme>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9129</TotalTime>
  <Words>1622</Words>
  <Application>Microsoft PowerPoint</Application>
  <PresentationFormat>On-screen Show (4:3)</PresentationFormat>
  <Paragraphs>327</Paragraphs>
  <Slides>64</Slides>
  <Notes>30</Notes>
  <HiddenSlides>0</HiddenSlides>
  <MMClips>3</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64</vt:i4>
      </vt:variant>
    </vt:vector>
  </HeadingPairs>
  <TitlesOfParts>
    <vt:vector size="77" baseType="lpstr">
      <vt:lpstr>Verdana</vt:lpstr>
      <vt:lpstr>Arial</vt:lpstr>
      <vt:lpstr>Wingdings</vt:lpstr>
      <vt:lpstr>Times New Roman</vt:lpstr>
      <vt:lpstr>Bermuda Solid</vt:lpstr>
      <vt:lpstr>Bradley Hand ITC</vt:lpstr>
      <vt:lpstr>Book Antiqua</vt:lpstr>
      <vt:lpstr>Tahoma</vt:lpstr>
      <vt:lpstr>Final Frontier</vt:lpstr>
      <vt:lpstr>Wide Latin</vt:lpstr>
      <vt:lpstr>OCR A Extended</vt:lpstr>
      <vt:lpstr>Impact</vt:lpstr>
      <vt:lpstr>Globe</vt:lpstr>
      <vt:lpstr>Slide 1</vt:lpstr>
      <vt:lpstr>MOONS</vt:lpstr>
      <vt:lpstr>MOONS</vt:lpstr>
      <vt:lpstr>The Back Bay Amateur Astronomers </vt:lpstr>
      <vt:lpstr>Your “Solar System Ambassador”</vt:lpstr>
      <vt:lpstr>Slide 6</vt:lpstr>
      <vt:lpstr>Slide 7</vt:lpstr>
      <vt:lpstr>Our Solar System</vt:lpstr>
      <vt:lpstr>Planets with moons in our Solar System</vt:lpstr>
      <vt:lpstr>Our Moon, Luna</vt:lpstr>
      <vt:lpstr>Slide 11</vt:lpstr>
      <vt:lpstr>Slide 12</vt:lpstr>
      <vt:lpstr>Slide 13</vt:lpstr>
      <vt:lpstr>Slide 14</vt:lpstr>
      <vt:lpstr>Slide 15</vt:lpstr>
      <vt:lpstr>Slide 16</vt:lpstr>
      <vt:lpstr>Slide 17</vt:lpstr>
      <vt:lpstr>More “Moon Shots”</vt:lpstr>
      <vt:lpstr>More “Moon Shots”</vt:lpstr>
      <vt:lpstr>Moon Exploration</vt:lpstr>
      <vt:lpstr>But our Moon, Luna, is just one of many moons in our solar system</vt:lpstr>
      <vt:lpstr>Planets with moons in our Solar System</vt:lpstr>
      <vt:lpstr>Mars has two moons . . .</vt:lpstr>
      <vt:lpstr>Mars’s Moons</vt:lpstr>
      <vt:lpstr>Mars’s Moons</vt:lpstr>
      <vt:lpstr>Planets with moons in our Solar System</vt:lpstr>
      <vt:lpstr>Slide 27</vt:lpstr>
      <vt:lpstr>Slide 28</vt:lpstr>
      <vt:lpstr>Galileo Galilei discovered the first four of them in 1610</vt:lpstr>
      <vt:lpstr>Jupiter’s 4 Largest (Galilean) Moons</vt:lpstr>
      <vt:lpstr>Jupiter’s Moons</vt:lpstr>
      <vt:lpstr>Others were discovered by . . .  </vt:lpstr>
      <vt:lpstr>and . . .  </vt:lpstr>
      <vt:lpstr>Planets with moons in our Solar System</vt:lpstr>
      <vt:lpstr>Slide 35</vt:lpstr>
      <vt:lpstr>Slide 36</vt:lpstr>
      <vt:lpstr>. . . famous for its rings . . .</vt:lpstr>
      <vt:lpstr>Moons of Saturn</vt:lpstr>
      <vt:lpstr>Moons of Saturn</vt:lpstr>
      <vt:lpstr>Slide 40</vt:lpstr>
      <vt:lpstr>Slide 41</vt:lpstr>
      <vt:lpstr>Slide 42</vt:lpstr>
      <vt:lpstr>Slide 43</vt:lpstr>
      <vt:lpstr>Other Moons of Saturn</vt:lpstr>
      <vt:lpstr>Planets with moons in our Solar System</vt:lpstr>
      <vt:lpstr>Slide 46</vt:lpstr>
      <vt:lpstr>Slide 47</vt:lpstr>
      <vt:lpstr>Uranus, the 7th Planet</vt:lpstr>
      <vt:lpstr>Moons of Uranus</vt:lpstr>
      <vt:lpstr>Planets with moons in our Solar System</vt:lpstr>
      <vt:lpstr>Moons of Neptune</vt:lpstr>
      <vt:lpstr>Moons of Neptune</vt:lpstr>
      <vt:lpstr>Planets with moons in our Solar System</vt:lpstr>
      <vt:lpstr>Moons of Pluto</vt:lpstr>
      <vt:lpstr>Moons of Pluto</vt:lpstr>
      <vt:lpstr>Slide 56</vt:lpstr>
      <vt:lpstr>Slide 57</vt:lpstr>
      <vt:lpstr>Slide 58</vt:lpstr>
      <vt:lpstr>TONIGHT’S SKY</vt:lpstr>
      <vt:lpstr>Slide 60</vt:lpstr>
      <vt:lpstr>Slide 61</vt:lpstr>
      <vt:lpstr>Slide 62</vt:lpstr>
      <vt:lpstr>Slide 63</vt:lpstr>
      <vt:lpstr>Slide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Many Moons</dc:title>
  <dc:creator>George Reynolds;Kevin Weiner</dc:creator>
  <cp:lastModifiedBy>Kevin Weiner</cp:lastModifiedBy>
  <cp:revision>120</cp:revision>
  <dcterms:created xsi:type="dcterms:W3CDTF">2004-11-02T06:46:09Z</dcterms:created>
  <dcterms:modified xsi:type="dcterms:W3CDTF">2008-09-30T01:42:43Z</dcterms:modified>
</cp:coreProperties>
</file>