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Default Extension="wav" ContentType="audio/wav"/>
  <Override PartName="/ppt/notesSlides/notesSlide15.xml" ContentType="application/vnd.openxmlformats-officedocument.presentationml.notesSl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30"/>
  </p:notesMasterIdLst>
  <p:handoutMasterIdLst>
    <p:handoutMasterId r:id="rId31"/>
  </p:handoutMasterIdLst>
  <p:sldIdLst>
    <p:sldId id="285" r:id="rId2"/>
    <p:sldId id="256" r:id="rId3"/>
    <p:sldId id="345" r:id="rId4"/>
    <p:sldId id="287" r:id="rId5"/>
    <p:sldId id="344" r:id="rId6"/>
    <p:sldId id="291" r:id="rId7"/>
    <p:sldId id="337" r:id="rId8"/>
    <p:sldId id="338" r:id="rId9"/>
    <p:sldId id="349" r:id="rId10"/>
    <p:sldId id="346" r:id="rId11"/>
    <p:sldId id="353" r:id="rId12"/>
    <p:sldId id="347" r:id="rId13"/>
    <p:sldId id="339" r:id="rId14"/>
    <p:sldId id="348" r:id="rId15"/>
    <p:sldId id="354" r:id="rId16"/>
    <p:sldId id="358" r:id="rId17"/>
    <p:sldId id="350" r:id="rId18"/>
    <p:sldId id="356" r:id="rId19"/>
    <p:sldId id="351" r:id="rId20"/>
    <p:sldId id="355" r:id="rId21"/>
    <p:sldId id="352" r:id="rId22"/>
    <p:sldId id="341" r:id="rId23"/>
    <p:sldId id="277" r:id="rId24"/>
    <p:sldId id="292" r:id="rId25"/>
    <p:sldId id="283" r:id="rId26"/>
    <p:sldId id="302" r:id="rId27"/>
    <p:sldId id="343" r:id="rId28"/>
    <p:sldId id="318" r:id="rId2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Bradley Hand ITC" pitchFamily="66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Bradley Hand ITC" pitchFamily="66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Bradley Hand ITC" pitchFamily="66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Bradley Hand ITC" pitchFamily="66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Bradley Hand ITC" pitchFamily="66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Bradley Hand ITC" pitchFamily="66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Bradley Hand ITC" pitchFamily="66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Bradley Hand ITC" pitchFamily="66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Bradley Hand ITC" pitchFamily="6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9900"/>
    <a:srgbClr val="FF7C80"/>
    <a:srgbClr val="CC3300"/>
    <a:srgbClr val="312D2E"/>
    <a:srgbClr val="060606"/>
    <a:srgbClr val="00CC00"/>
    <a:srgbClr val="00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3949" autoAdjust="0"/>
    <p:restoredTop sz="80344" autoAdjust="0"/>
  </p:normalViewPr>
  <p:slideViewPr>
    <p:cSldViewPr>
      <p:cViewPr varScale="1">
        <p:scale>
          <a:sx n="58" d="100"/>
          <a:sy n="58" d="100"/>
        </p:scale>
        <p:origin x="-1234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36" d="100"/>
          <a:sy n="36" d="100"/>
        </p:scale>
        <p:origin x="-1347" y="-86"/>
      </p:cViewPr>
      <p:guideLst>
        <p:guide orient="horz" pos="2160"/>
        <p:guide pos="288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>
              <a:defRPr sz="1000" i="1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>
              <a:defRPr sz="1000" i="1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052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>
              <a:defRPr sz="1000" i="1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>
              <a:defRPr sz="1000" i="1">
                <a:latin typeface="Times New Roman" pitchFamily="18" charset="0"/>
              </a:defRPr>
            </a:lvl1pPr>
          </a:lstStyle>
          <a:p>
            <a:fld id="{4D7555EE-BB0E-4478-B1D8-C6119872985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EEAF5A0-51B3-4269-8805-460D339B637C}" type="slidenum">
              <a:rPr lang="en-US"/>
              <a:pPr/>
              <a:t>1</a:t>
            </a:fld>
            <a:endParaRPr lang="en-US"/>
          </a:p>
        </p:txBody>
      </p:sp>
      <p:sp>
        <p:nvSpPr>
          <p:cNvPr id="158722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58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7E7D85-F2AF-4BF9-AF6A-111BA2DD7C0D}" type="slidenum">
              <a:rPr lang="en-US"/>
              <a:pPr/>
              <a:t>2</a:t>
            </a:fld>
            <a:endParaRPr lang="en-US"/>
          </a:p>
        </p:txBody>
      </p:sp>
      <p:sp>
        <p:nvSpPr>
          <p:cNvPr id="4098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648ABE-28EF-4963-8ECD-493A951BD709}" type="slidenum">
              <a:rPr lang="en-US"/>
              <a:pPr/>
              <a:t>3</a:t>
            </a:fld>
            <a:endParaRPr lang="en-US"/>
          </a:p>
        </p:txBody>
      </p:sp>
      <p:sp>
        <p:nvSpPr>
          <p:cNvPr id="190466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190467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14AC30-6229-4F95-B708-6851EA3B903B}" type="slidenum">
              <a:rPr lang="en-US"/>
              <a:pPr/>
              <a:t>4</a:t>
            </a:fld>
            <a:endParaRPr lang="en-US"/>
          </a:p>
        </p:txBody>
      </p:sp>
      <p:sp>
        <p:nvSpPr>
          <p:cNvPr id="159746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403D1F7-FCDB-4567-8C26-329ED17F781D}" type="slidenum">
              <a:rPr lang="en-US"/>
              <a:pPr/>
              <a:t>5</a:t>
            </a:fld>
            <a:endParaRPr lang="en-US"/>
          </a:p>
        </p:txBody>
      </p:sp>
      <p:sp>
        <p:nvSpPr>
          <p:cNvPr id="160770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F2561B-DA48-492A-8D13-FE05F3DB31C3}" type="slidenum">
              <a:rPr lang="en-US"/>
              <a:pPr/>
              <a:t>6</a:t>
            </a:fld>
            <a:endParaRPr lang="en-US"/>
          </a:p>
        </p:txBody>
      </p:sp>
      <p:sp>
        <p:nvSpPr>
          <p:cNvPr id="161794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61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AB39FE-A13E-4ADA-A6C2-0AD41EEBF4BE}" type="slidenum">
              <a:rPr lang="en-US"/>
              <a:pPr/>
              <a:t>7</a:t>
            </a:fld>
            <a:endParaRPr lang="en-US"/>
          </a:p>
        </p:txBody>
      </p:sp>
      <p:sp>
        <p:nvSpPr>
          <p:cNvPr id="167938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D4BF7E-CEC7-4161-9776-80E1463DCB00}" type="slidenum">
              <a:rPr lang="en-US"/>
              <a:pPr/>
              <a:t>8</a:t>
            </a:fld>
            <a:endParaRPr lang="en-US"/>
          </a:p>
        </p:txBody>
      </p:sp>
      <p:sp>
        <p:nvSpPr>
          <p:cNvPr id="168962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68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B9AA41-BB14-402D-9A94-2D26849718E6}" type="slidenum">
              <a:rPr lang="en-US"/>
              <a:pPr/>
              <a:t>9</a:t>
            </a:fld>
            <a:endParaRPr lang="en-US"/>
          </a:p>
        </p:txBody>
      </p:sp>
      <p:sp>
        <p:nvSpPr>
          <p:cNvPr id="198658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98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95ADF8-A394-4E18-9E8C-2EFEEE3EA623}" type="slidenum">
              <a:rPr lang="en-US"/>
              <a:pPr/>
              <a:t>10</a:t>
            </a:fld>
            <a:endParaRPr lang="en-US"/>
          </a:p>
        </p:txBody>
      </p:sp>
      <p:sp>
        <p:nvSpPr>
          <p:cNvPr id="192514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92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66A81D-D2BF-4992-809D-C34DE639DACA}" type="slidenum">
              <a:rPr lang="en-US"/>
              <a:pPr/>
              <a:t>11</a:t>
            </a:fld>
            <a:endParaRPr lang="en-US"/>
          </a:p>
        </p:txBody>
      </p:sp>
      <p:sp>
        <p:nvSpPr>
          <p:cNvPr id="204802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04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7100AAE-6CA1-46E7-84EE-FDBA9CB74F5F}" type="slidenum">
              <a:rPr lang="en-US"/>
              <a:pPr/>
              <a:t>12</a:t>
            </a:fld>
            <a:endParaRPr lang="en-US"/>
          </a:p>
        </p:txBody>
      </p:sp>
      <p:sp>
        <p:nvSpPr>
          <p:cNvPr id="194562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81FB70-C2A6-4067-8A05-B595F0438934}" type="slidenum">
              <a:rPr lang="en-US"/>
              <a:pPr/>
              <a:t>13</a:t>
            </a:fld>
            <a:endParaRPr lang="en-US"/>
          </a:p>
        </p:txBody>
      </p:sp>
      <p:sp>
        <p:nvSpPr>
          <p:cNvPr id="169986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69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8FA4C8-33C4-48CF-9FCD-1001C3F3F927}" type="slidenum">
              <a:rPr lang="en-US"/>
              <a:pPr/>
              <a:t>14</a:t>
            </a:fld>
            <a:endParaRPr lang="en-US"/>
          </a:p>
        </p:txBody>
      </p:sp>
      <p:sp>
        <p:nvSpPr>
          <p:cNvPr id="196610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96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43A7D3-05BE-4597-BE51-919353385B65}" type="slidenum">
              <a:rPr lang="en-US"/>
              <a:pPr/>
              <a:t>15</a:t>
            </a:fld>
            <a:endParaRPr lang="en-US"/>
          </a:p>
        </p:txBody>
      </p:sp>
      <p:sp>
        <p:nvSpPr>
          <p:cNvPr id="206850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06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201346E-CFD4-46CD-AAF8-6EFA6DDB4FC0}" type="slidenum">
              <a:rPr lang="en-US"/>
              <a:pPr/>
              <a:t>16</a:t>
            </a:fld>
            <a:endParaRPr lang="en-US"/>
          </a:p>
        </p:txBody>
      </p:sp>
      <p:sp>
        <p:nvSpPr>
          <p:cNvPr id="215042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B77227-5331-4A9F-8212-26FF3DC65231}" type="slidenum">
              <a:rPr lang="en-US"/>
              <a:pPr/>
              <a:t>22</a:t>
            </a:fld>
            <a:endParaRPr lang="en-US"/>
          </a:p>
        </p:txBody>
      </p:sp>
      <p:sp>
        <p:nvSpPr>
          <p:cNvPr id="153602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5DDFCCE-D8E8-4FBC-BA2F-B2F439CA4758}" type="slidenum">
              <a:rPr lang="en-US"/>
              <a:pPr/>
              <a:t>23</a:t>
            </a:fld>
            <a:endParaRPr lang="en-US"/>
          </a:p>
        </p:txBody>
      </p:sp>
      <p:sp>
        <p:nvSpPr>
          <p:cNvPr id="154626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PLANETS:  SATURN rises at 9:44 AM, will be high in the sky between 8 and 11 PM, and will set at 2:00 AM.</a:t>
            </a:r>
          </a:p>
          <a:p>
            <a:r>
              <a:rPr lang="en-US"/>
              <a:t>MARS rises at 9:47 AM, will be high in the sky between 8 and 10 PM, and will set at 12:34 AM.  </a:t>
            </a:r>
          </a:p>
          <a:p>
            <a:r>
              <a:rPr lang="en-US"/>
              <a:t>JUPITER rises at 7:57 PM, and will be visible all night, setting at 6:29 AM.</a:t>
            </a:r>
          </a:p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2D320C0-60DC-4A73-9363-DB397AEF89EF}" type="slidenum">
              <a:rPr lang="en-US"/>
              <a:pPr/>
              <a:t>24</a:t>
            </a:fld>
            <a:endParaRPr lang="en-US"/>
          </a:p>
        </p:txBody>
      </p:sp>
      <p:sp>
        <p:nvSpPr>
          <p:cNvPr id="176130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76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208F16-1E5D-42D0-B7DA-4D1946DFA3F6}" type="slidenum">
              <a:rPr lang="en-US"/>
              <a:pPr/>
              <a:t>25</a:t>
            </a:fld>
            <a:endParaRPr lang="en-US"/>
          </a:p>
        </p:txBody>
      </p:sp>
      <p:sp>
        <p:nvSpPr>
          <p:cNvPr id="182274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82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C7050FD-3464-489F-B99A-A7981668C56E}" type="slidenum">
              <a:rPr lang="en-US"/>
              <a:pPr/>
              <a:t>26</a:t>
            </a:fld>
            <a:endParaRPr lang="en-US"/>
          </a:p>
        </p:txBody>
      </p:sp>
      <p:sp>
        <p:nvSpPr>
          <p:cNvPr id="184322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215F6A-6074-4622-8DC3-2E1F4A5304F3}" type="slidenum">
              <a:rPr lang="en-US"/>
              <a:pPr/>
              <a:t>27</a:t>
            </a:fld>
            <a:endParaRPr lang="en-US"/>
          </a:p>
        </p:txBody>
      </p:sp>
      <p:sp>
        <p:nvSpPr>
          <p:cNvPr id="185346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85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3ADA89-1D27-435D-B22D-0BE2492CE478}" type="slidenum">
              <a:rPr lang="en-US"/>
              <a:pPr/>
              <a:t>28</a:t>
            </a:fld>
            <a:endParaRPr lang="en-US"/>
          </a:p>
        </p:txBody>
      </p:sp>
      <p:sp>
        <p:nvSpPr>
          <p:cNvPr id="186370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2"/>
          <p:cNvGrpSpPr>
            <a:grpSpLocks/>
          </p:cNvGrpSpPr>
          <p:nvPr/>
        </p:nvGrpSpPr>
        <p:grpSpPr bwMode="auto">
          <a:xfrm>
            <a:off x="0" y="0"/>
            <a:ext cx="9148763" cy="6851650"/>
            <a:chOff x="1" y="0"/>
            <a:chExt cx="5763" cy="4316"/>
          </a:xfrm>
        </p:grpSpPr>
        <p:sp>
          <p:nvSpPr>
            <p:cNvPr id="22531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32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33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2534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22535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36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37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38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39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40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41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42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43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44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45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46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47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2548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49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50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51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/>
              <a:ahLst/>
              <a:cxnLst>
                <a:cxn ang="0">
                  <a:pos x="717" y="845"/>
                </a:cxn>
                <a:cxn ang="0">
                  <a:pos x="717" y="821"/>
                </a:cxn>
                <a:cxn ang="0">
                  <a:pos x="574" y="605"/>
                </a:cxn>
                <a:cxn ang="0">
                  <a:pos x="406" y="396"/>
                </a:cxn>
                <a:cxn ang="0">
                  <a:pos x="221" y="192"/>
                </a:cxn>
                <a:cxn ang="0">
                  <a:pos x="17" y="0"/>
                </a:cxn>
                <a:cxn ang="0">
                  <a:pos x="0" y="0"/>
                </a:cxn>
                <a:cxn ang="0">
                  <a:pos x="209" y="198"/>
                </a:cxn>
                <a:cxn ang="0">
                  <a:pos x="400" y="408"/>
                </a:cxn>
                <a:cxn ang="0">
                  <a:pos x="568" y="623"/>
                </a:cxn>
                <a:cxn ang="0">
                  <a:pos x="717" y="845"/>
                </a:cxn>
                <a:cxn ang="0">
                  <a:pos x="717" y="845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52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/>
              <a:ahLst/>
              <a:cxnLst>
                <a:cxn ang="0">
                  <a:pos x="407" y="414"/>
                </a:cxn>
                <a:cxn ang="0">
                  <a:pos x="407" y="396"/>
                </a:cxn>
                <a:cxn ang="0">
                  <a:pos x="222" y="192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08" y="102"/>
                </a:cxn>
                <a:cxn ang="0">
                  <a:pos x="216" y="204"/>
                </a:cxn>
                <a:cxn ang="0">
                  <a:pos x="407" y="414"/>
                </a:cxn>
                <a:cxn ang="0">
                  <a:pos x="407" y="414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53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54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/>
              <a:ahLst/>
              <a:cxnLst>
                <a:cxn ang="0">
                  <a:pos x="586" y="0"/>
                </a:cxn>
                <a:cxn ang="0">
                  <a:pos x="568" y="0"/>
                </a:cxn>
                <a:cxn ang="0">
                  <a:pos x="407" y="132"/>
                </a:cxn>
                <a:cxn ang="0">
                  <a:pos x="257" y="270"/>
                </a:cxn>
                <a:cxn ang="0">
                  <a:pos x="120" y="420"/>
                </a:cxn>
                <a:cxn ang="0">
                  <a:pos x="0" y="575"/>
                </a:cxn>
                <a:cxn ang="0">
                  <a:pos x="0" y="599"/>
                </a:cxn>
                <a:cxn ang="0">
                  <a:pos x="120" y="432"/>
                </a:cxn>
                <a:cxn ang="0">
                  <a:pos x="257" y="282"/>
                </a:cxn>
                <a:cxn ang="0">
                  <a:pos x="413" y="138"/>
                </a:cxn>
                <a:cxn ang="0">
                  <a:pos x="586" y="0"/>
                </a:cxn>
                <a:cxn ang="0">
                  <a:pos x="586" y="0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55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251" y="0"/>
                </a:cxn>
                <a:cxn ang="0">
                  <a:pos x="120" y="114"/>
                </a:cxn>
                <a:cxn ang="0">
                  <a:pos x="60" y="174"/>
                </a:cxn>
                <a:cxn ang="0">
                  <a:pos x="0" y="234"/>
                </a:cxn>
                <a:cxn ang="0">
                  <a:pos x="0" y="252"/>
                </a:cxn>
                <a:cxn ang="0">
                  <a:pos x="126" y="120"/>
                </a:cxn>
                <a:cxn ang="0">
                  <a:pos x="269" y="0"/>
                </a:cxn>
                <a:cxn ang="0">
                  <a:pos x="269" y="0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56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2557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2558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22559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2560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61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62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63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64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2565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2566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567" name="Rectangle 3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568" name="Rectangle 4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2569" name="Rectangle 41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2570" name="Rectangle 42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2571" name="Rectangle 43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0288AC37-922B-4FFB-8C16-A9A19E9AA04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9891B9-BCC5-4C92-AC46-B1817AC87B4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7885D6-2D46-4070-B7FD-F5853022764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42E344-2A04-4BE6-BB0F-D308673DB51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137E4F-21DA-4E0B-95F7-D8BEF8E7B84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BF1BB4-DB6E-4459-920D-F99C3D92461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4E85C0-8A9C-4383-863B-3142FA0653C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49D0FF-FBF4-424D-BBAF-A299625AFBC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091F2B-6208-4331-8A70-A98A7E5C9BE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EA5D8E-157C-42AD-A045-613F0021589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5CE6CE-BECC-4F8D-B686-4D19E6B5E14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92AF0D10-D7C6-47A9-92A2-5E8845CEF33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09ED93E8-453A-498A-A48E-84D0AC70970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184A4CEB-5F51-47E8-ACDE-2F9E19B32FB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Group 2"/>
          <p:cNvGrpSpPr>
            <a:grpSpLocks/>
          </p:cNvGrpSpPr>
          <p:nvPr/>
        </p:nvGrpSpPr>
        <p:grpSpPr bwMode="auto">
          <a:xfrm>
            <a:off x="1588" y="0"/>
            <a:ext cx="9148762" cy="6851650"/>
            <a:chOff x="1" y="0"/>
            <a:chExt cx="5763" cy="4316"/>
          </a:xfrm>
        </p:grpSpPr>
        <p:sp>
          <p:nvSpPr>
            <p:cNvPr id="21507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08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09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1510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21511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12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13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14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15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16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17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18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19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20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21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22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23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1524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25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26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27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/>
              <a:ahLst/>
              <a:cxnLst>
                <a:cxn ang="0">
                  <a:pos x="717" y="845"/>
                </a:cxn>
                <a:cxn ang="0">
                  <a:pos x="717" y="821"/>
                </a:cxn>
                <a:cxn ang="0">
                  <a:pos x="574" y="605"/>
                </a:cxn>
                <a:cxn ang="0">
                  <a:pos x="406" y="396"/>
                </a:cxn>
                <a:cxn ang="0">
                  <a:pos x="221" y="192"/>
                </a:cxn>
                <a:cxn ang="0">
                  <a:pos x="17" y="0"/>
                </a:cxn>
                <a:cxn ang="0">
                  <a:pos x="0" y="0"/>
                </a:cxn>
                <a:cxn ang="0">
                  <a:pos x="209" y="198"/>
                </a:cxn>
                <a:cxn ang="0">
                  <a:pos x="400" y="408"/>
                </a:cxn>
                <a:cxn ang="0">
                  <a:pos x="568" y="623"/>
                </a:cxn>
                <a:cxn ang="0">
                  <a:pos x="717" y="845"/>
                </a:cxn>
                <a:cxn ang="0">
                  <a:pos x="717" y="845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28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/>
              <a:ahLst/>
              <a:cxnLst>
                <a:cxn ang="0">
                  <a:pos x="407" y="414"/>
                </a:cxn>
                <a:cxn ang="0">
                  <a:pos x="407" y="396"/>
                </a:cxn>
                <a:cxn ang="0">
                  <a:pos x="222" y="192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08" y="102"/>
                </a:cxn>
                <a:cxn ang="0">
                  <a:pos x="216" y="204"/>
                </a:cxn>
                <a:cxn ang="0">
                  <a:pos x="407" y="414"/>
                </a:cxn>
                <a:cxn ang="0">
                  <a:pos x="407" y="414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29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30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/>
              <a:ahLst/>
              <a:cxnLst>
                <a:cxn ang="0">
                  <a:pos x="586" y="0"/>
                </a:cxn>
                <a:cxn ang="0">
                  <a:pos x="568" y="0"/>
                </a:cxn>
                <a:cxn ang="0">
                  <a:pos x="407" y="132"/>
                </a:cxn>
                <a:cxn ang="0">
                  <a:pos x="257" y="270"/>
                </a:cxn>
                <a:cxn ang="0">
                  <a:pos x="120" y="420"/>
                </a:cxn>
                <a:cxn ang="0">
                  <a:pos x="0" y="575"/>
                </a:cxn>
                <a:cxn ang="0">
                  <a:pos x="0" y="599"/>
                </a:cxn>
                <a:cxn ang="0">
                  <a:pos x="120" y="432"/>
                </a:cxn>
                <a:cxn ang="0">
                  <a:pos x="257" y="282"/>
                </a:cxn>
                <a:cxn ang="0">
                  <a:pos x="413" y="138"/>
                </a:cxn>
                <a:cxn ang="0">
                  <a:pos x="586" y="0"/>
                </a:cxn>
                <a:cxn ang="0">
                  <a:pos x="586" y="0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31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251" y="0"/>
                </a:cxn>
                <a:cxn ang="0">
                  <a:pos x="120" y="114"/>
                </a:cxn>
                <a:cxn ang="0">
                  <a:pos x="60" y="174"/>
                </a:cxn>
                <a:cxn ang="0">
                  <a:pos x="0" y="234"/>
                </a:cxn>
                <a:cxn ang="0">
                  <a:pos x="0" y="252"/>
                </a:cxn>
                <a:cxn ang="0">
                  <a:pos x="126" y="120"/>
                </a:cxn>
                <a:cxn ang="0">
                  <a:pos x="269" y="0"/>
                </a:cxn>
                <a:cxn ang="0">
                  <a:pos x="269" y="0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32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1533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1534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21535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1536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37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38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39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40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1541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1542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543" name="Rectangle 39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1544" name="Rectangle 4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21545" name="Rectangle 4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21546" name="Rectangle 4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fld id="{CC7D1852-2AED-47B0-AA2A-AFAE44624A3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21547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audio" Target="../media/audio1.wav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jpeg"/><Relationship Id="rId4" Type="http://schemas.openxmlformats.org/officeDocument/2006/relationships/image" Target="../media/image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WordArt 2"/>
          <p:cNvSpPr>
            <a:spLocks noChangeArrowheads="1" noChangeShapeType="1" noTextEdit="1"/>
          </p:cNvSpPr>
          <p:nvPr/>
        </p:nvSpPr>
        <p:spPr bwMode="auto">
          <a:xfrm>
            <a:off x="533400" y="2514600"/>
            <a:ext cx="8229600" cy="1676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spc="72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4D4D4D"/>
                  </a:outerShdw>
                </a:effectLst>
                <a:latin typeface="Arial Black"/>
              </a:rPr>
              <a:t>Please take your seat</a:t>
            </a: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0" y="533400"/>
            <a:ext cx="8686800" cy="9144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5400" b="1" i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muda Solid" pitchFamily="2" charset="0"/>
              </a:rPr>
              <a:t>.Shoot for the . . .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800600" y="1752600"/>
            <a:ext cx="3881438" cy="1189038"/>
          </a:xfrm>
          <a:noFill/>
          <a:ln/>
        </p:spPr>
        <p:txBody>
          <a:bodyPr wrap="none" lIns="92075" tIns="46038" rIns="92075" bIns="46038" anchor="ctr" anchorCtr="0">
            <a:spAutoFit/>
          </a:bodyPr>
          <a:lstStyle/>
          <a:p>
            <a:r>
              <a:rPr lang="en-US" sz="7200" b="1" i="1">
                <a:solidFill>
                  <a:srgbClr val="FFFF99"/>
                </a:solidFill>
                <a:latin typeface="Bermuda Solid" pitchFamily="2" charset="0"/>
              </a:rPr>
              <a:t>MOON!</a:t>
            </a:r>
            <a:endParaRPr lang="en-US" i="1">
              <a:solidFill>
                <a:srgbClr val="FFFF99"/>
              </a:solidFill>
              <a:latin typeface="Bermuda Solid" pitchFamily="2" charset="0"/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57200" y="5103813"/>
            <a:ext cx="8458200" cy="1752600"/>
          </a:xfrm>
          <a:noFill/>
          <a:ln/>
        </p:spPr>
        <p:txBody>
          <a:bodyPr lIns="92075" tIns="46038" rIns="92075" bIns="46038"/>
          <a:lstStyle/>
          <a:p>
            <a:pPr marL="342900" indent="-342900"/>
            <a:r>
              <a:rPr lang="en-US">
                <a:solidFill>
                  <a:schemeClr val="bg1"/>
                </a:solidFill>
              </a:rPr>
              <a:t>Presented to</a:t>
            </a:r>
          </a:p>
          <a:p>
            <a:pPr marL="342900" indent="-342900"/>
            <a:r>
              <a:rPr lang="en-US">
                <a:solidFill>
                  <a:schemeClr val="bg1"/>
                </a:solidFill>
              </a:rPr>
              <a:t>Greenbrier Middle School Lunar Festival</a:t>
            </a:r>
          </a:p>
          <a:p>
            <a:pPr marL="342900" indent="-342900"/>
            <a:r>
              <a:rPr lang="en-US">
                <a:solidFill>
                  <a:schemeClr val="bg1"/>
                </a:solidFill>
              </a:rPr>
              <a:t>May 5, 2006</a:t>
            </a:r>
          </a:p>
        </p:txBody>
      </p:sp>
    </p:spTree>
  </p:cSld>
  <p:clrMapOvr>
    <a:masterClrMapping/>
  </p:clrMapOvr>
  <p:transition advClick="0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5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discrete" valueType="str">
                                      <p:cBhvr>
                                        <p:cTn id="29" dur="1000" fill="hold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5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discrete" valueType="str">
                                      <p:cBhvr>
                                        <p:cTn id="33" dur="1000" fill="hold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5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discrete" valueType="str">
                                      <p:cBhvr>
                                        <p:cTn id="37" dur="1000" fill="hold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0" presetClass="emph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41" dur="250" autoRev="1" fill="hold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2" dur="250" autoRev="1" fill="hold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3" dur="250" autoRev="1" fill="hold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0" presetClass="emph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47" dur="250" autoRev="1" fill="hold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8" dur="250" autoRev="1" fill="hold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9" dur="250" autoRev="1" fill="hold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0" presetClass="emph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53" dur="250" autoRev="1" fill="hold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4" dur="250" autoRev="1" fill="hold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5" dur="250" autoRev="1" fill="hold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7" grpId="0"/>
      <p:bldP spid="3075" grpId="0"/>
      <p:bldP spid="3076" grpId="0" build="p"/>
      <p:bldP spid="3076" grpId="1" build="p"/>
      <p:bldP spid="3076" grpId="3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446" name="Picture 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539" r="10153"/>
          <a:stretch>
            <a:fillRect/>
          </a:stretch>
        </p:blipFill>
        <p:spPr bwMode="auto">
          <a:xfrm>
            <a:off x="76200" y="914400"/>
            <a:ext cx="4724400" cy="4648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</p:pic>
      <p:sp>
        <p:nvSpPr>
          <p:cNvPr id="189442" name="Text Box 2"/>
          <p:cNvSpPr txBox="1">
            <a:spLocks noChangeArrowheads="1"/>
          </p:cNvSpPr>
          <p:nvPr/>
        </p:nvSpPr>
        <p:spPr bwMode="auto">
          <a:xfrm>
            <a:off x="0" y="533400"/>
            <a:ext cx="8686800" cy="9144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5400" b="1" i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muda Solid" pitchFamily="2" charset="0"/>
              </a:rPr>
              <a:t>.Shoot for the . . .</a:t>
            </a:r>
          </a:p>
        </p:txBody>
      </p:sp>
      <p:sp>
        <p:nvSpPr>
          <p:cNvPr id="18944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953000" y="1752600"/>
            <a:ext cx="3881438" cy="1189038"/>
          </a:xfrm>
          <a:noFill/>
          <a:ln/>
        </p:spPr>
        <p:txBody>
          <a:bodyPr wrap="none" lIns="92075" tIns="46038" rIns="92075" bIns="46038" anchor="ctr" anchorCtr="0">
            <a:spAutoFit/>
          </a:bodyPr>
          <a:lstStyle/>
          <a:p>
            <a:r>
              <a:rPr lang="en-US" sz="7200" b="1" i="1">
                <a:solidFill>
                  <a:srgbClr val="FFFF99"/>
                </a:solidFill>
                <a:latin typeface="Bermuda Solid" pitchFamily="2" charset="0"/>
              </a:rPr>
              <a:t>MOON!</a:t>
            </a:r>
            <a:endParaRPr lang="en-US" i="1">
              <a:solidFill>
                <a:srgbClr val="FFFF99"/>
              </a:solidFill>
              <a:latin typeface="Bermuda Solid" pitchFamily="2" charset="0"/>
            </a:endParaRPr>
          </a:p>
        </p:txBody>
      </p:sp>
      <p:sp>
        <p:nvSpPr>
          <p:cNvPr id="18944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57200" y="5103813"/>
            <a:ext cx="8458200" cy="1752600"/>
          </a:xfrm>
          <a:noFill/>
          <a:ln/>
        </p:spPr>
        <p:txBody>
          <a:bodyPr lIns="92075" tIns="46038" rIns="92075" bIns="46038"/>
          <a:lstStyle/>
          <a:p>
            <a:pPr marL="342900" indent="-342900"/>
            <a:r>
              <a:rPr lang="en-US">
                <a:solidFill>
                  <a:srgbClr val="FFFF00"/>
                </a:solidFill>
              </a:rPr>
              <a:t>Presented to</a:t>
            </a:r>
          </a:p>
          <a:p>
            <a:pPr marL="342900" indent="-342900"/>
            <a:r>
              <a:rPr lang="en-US">
                <a:solidFill>
                  <a:srgbClr val="FFFF00"/>
                </a:solidFill>
              </a:rPr>
              <a:t>Greenbrier Middle School Lunar Festival</a:t>
            </a:r>
          </a:p>
          <a:p>
            <a:pPr marL="342900" indent="-342900"/>
            <a:r>
              <a:rPr lang="en-US">
                <a:solidFill>
                  <a:srgbClr val="FFFF00"/>
                </a:solidFill>
              </a:rPr>
              <a:t>May 5, 2006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solidFill>
                  <a:srgbClr val="FF0000"/>
                </a:solidFill>
              </a:rPr>
              <a:t>The Back Bay Amateur Astronomers</a:t>
            </a:r>
            <a:r>
              <a:rPr lang="en-US" sz="4000"/>
              <a:t> 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4114800"/>
            <a:ext cx="4800600" cy="2209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2800"/>
              <a:t>	The Back Bay Amateur Astronomers </a:t>
            </a:r>
            <a:br>
              <a:rPr lang="en-US" sz="2800"/>
            </a:br>
            <a:r>
              <a:rPr lang="en-US" sz="2800"/>
              <a:t>PO Box 9877 </a:t>
            </a:r>
          </a:p>
          <a:p>
            <a:pPr>
              <a:buFont typeface="Wingdings" pitchFamily="2" charset="2"/>
              <a:buNone/>
            </a:pPr>
            <a:r>
              <a:rPr lang="en-US" sz="2800"/>
              <a:t>	Virginia Beach, VA 23450</a:t>
            </a:r>
          </a:p>
        </p:txBody>
      </p:sp>
      <p:pic>
        <p:nvPicPr>
          <p:cNvPr id="51204" name="Picture 4" descr="BBAAlogocolor1"/>
          <p:cNvPicPr>
            <a:picLocks noChangeAspect="1" noChangeArrowheads="1"/>
          </p:cNvPicPr>
          <p:nvPr>
            <p:ph sz="half" idx="2"/>
          </p:nvPr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5638800" y="1524000"/>
            <a:ext cx="3395663" cy="3262313"/>
          </a:xfrm>
          <a:noFill/>
          <a:ln/>
        </p:spPr>
      </p:pic>
      <p:sp>
        <p:nvSpPr>
          <p:cNvPr id="51205" name="Text Box 5"/>
          <p:cNvSpPr txBox="1">
            <a:spLocks noChangeArrowheads="1"/>
          </p:cNvSpPr>
          <p:nvPr/>
        </p:nvSpPr>
        <p:spPr bwMode="auto">
          <a:xfrm>
            <a:off x="381000" y="1676400"/>
            <a:ext cx="396240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2800">
                <a:latin typeface="Arial" charset="0"/>
              </a:rPr>
              <a:t>Bringing</a:t>
            </a:r>
            <a:r>
              <a:rPr lang="en-US" sz="1800">
                <a:latin typeface="Arial" charset="0"/>
              </a:rPr>
              <a:t> </a:t>
            </a:r>
            <a:r>
              <a:rPr lang="en-US" sz="2800">
                <a:latin typeface="Arial" charset="0"/>
              </a:rPr>
              <a:t>Astronomy to the People of Hampton Roads</a:t>
            </a:r>
          </a:p>
        </p:txBody>
      </p:sp>
    </p:spTree>
  </p:cSld>
  <p:clrMapOvr>
    <a:masterClrMapping/>
  </p:clrMapOvr>
  <p:transition advTm="5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/>
              <a:t>Your “Solar System Ambassador”</a:t>
            </a:r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2800"/>
              <a:t>George Reynolds</a:t>
            </a:r>
          </a:p>
        </p:txBody>
      </p:sp>
      <p:pic>
        <p:nvPicPr>
          <p:cNvPr id="151556" name="Picture 4" descr="Georg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2209800"/>
            <a:ext cx="3621088" cy="4495800"/>
          </a:xfrm>
          <a:prstGeom prst="rect">
            <a:avLst/>
          </a:prstGeom>
          <a:noFill/>
        </p:spPr>
      </p:pic>
      <p:pic>
        <p:nvPicPr>
          <p:cNvPr id="151557" name="Picture 5"/>
          <p:cNvPicPr>
            <a:picLocks noChangeAspect="1" noChangeArrowheads="1"/>
          </p:cNvPicPr>
          <p:nvPr>
            <p:ph sz="half" idx="2"/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4343400" y="2057400"/>
            <a:ext cx="4495800" cy="4495800"/>
          </a:xfrm>
          <a:noFill/>
          <a:ln/>
        </p:spPr>
      </p:pic>
      <p:pic>
        <p:nvPicPr>
          <p:cNvPr id="151558" name="Picture 6">
            <a:hlinkClick r:id="" action="ppaction://media"/>
          </p:cNvPr>
          <p:cNvPicPr>
            <a:picLocks noRot="1" noChangeAspect="1" noChangeArrowheads="1"/>
          </p:cNvPicPr>
          <p:nvPr>
            <a:wavAudioFile r:embed="rId1" name="wile.wav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8839200" y="6553200"/>
            <a:ext cx="304800" cy="3048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41" fill="hold"/>
                                        <p:tgtEl>
                                          <p:spTgt spid="1515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155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BBAAlogocolor1"/>
          <p:cNvPicPr>
            <a:picLocks noChangeAspect="1" noChangeArrowheads="1"/>
          </p:cNvPicPr>
          <p:nvPr>
            <p:ph sz="half" idx="2"/>
          </p:nvPr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4970463" y="2233613"/>
            <a:ext cx="3394075" cy="3262312"/>
          </a:xfrm>
          <a:noFill/>
          <a:ln/>
        </p:spPr>
      </p:pic>
      <p:sp>
        <p:nvSpPr>
          <p:cNvPr id="55299" name="Text Box 3"/>
          <p:cNvSpPr txBox="1">
            <a:spLocks noChangeArrowheads="1"/>
          </p:cNvSpPr>
          <p:nvPr/>
        </p:nvSpPr>
        <p:spPr bwMode="auto">
          <a:xfrm>
            <a:off x="228600" y="3429000"/>
            <a:ext cx="5257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2900">
                <a:latin typeface="Arial" charset="0"/>
              </a:rPr>
              <a:t>Assisted by BBAA members…</a:t>
            </a:r>
          </a:p>
        </p:txBody>
      </p:sp>
      <p:sp>
        <p:nvSpPr>
          <p:cNvPr id="55301" name="Rectangle 5"/>
          <p:cNvSpPr>
            <a:spLocks noChangeArrowheads="1"/>
          </p:cNvSpPr>
          <p:nvPr/>
        </p:nvSpPr>
        <p:spPr bwMode="auto">
          <a:xfrm>
            <a:off x="3200400" y="1295400"/>
            <a:ext cx="5943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en-US" sz="36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“Solar System Ambassador”</a:t>
            </a:r>
            <a:br>
              <a:rPr lang="en-US" sz="36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</a:br>
            <a:r>
              <a:rPr lang="en-US" sz="28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George Reynolds</a:t>
            </a:r>
          </a:p>
        </p:txBody>
      </p:sp>
      <p:sp>
        <p:nvSpPr>
          <p:cNvPr id="55302" name="Text Box 6"/>
          <p:cNvSpPr txBox="1">
            <a:spLocks noChangeArrowheads="1"/>
          </p:cNvSpPr>
          <p:nvPr/>
        </p:nvSpPr>
        <p:spPr bwMode="auto">
          <a:xfrm>
            <a:off x="838200" y="4953000"/>
            <a:ext cx="3657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20000"/>
              </a:spcBef>
            </a:pPr>
            <a:r>
              <a:rPr lang="en-US" sz="2800">
                <a:latin typeface="Arial" charset="0"/>
              </a:rPr>
              <a:t>Kevin Weiner</a:t>
            </a:r>
            <a:endParaRPr lang="en-US" sz="1800">
              <a:latin typeface="Arial" charset="0"/>
            </a:endParaRPr>
          </a:p>
        </p:txBody>
      </p:sp>
      <p:sp>
        <p:nvSpPr>
          <p:cNvPr id="55303" name="Text Box 7"/>
          <p:cNvSpPr txBox="1">
            <a:spLocks noChangeArrowheads="1"/>
          </p:cNvSpPr>
          <p:nvPr/>
        </p:nvSpPr>
        <p:spPr bwMode="auto">
          <a:xfrm>
            <a:off x="914400" y="4495800"/>
            <a:ext cx="3657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20000"/>
              </a:spcBef>
            </a:pPr>
            <a:r>
              <a:rPr lang="en-US" sz="2800">
                <a:latin typeface="Arial" charset="0"/>
              </a:rPr>
              <a:t>Ted Forte</a:t>
            </a:r>
            <a:endParaRPr lang="en-US" sz="1800">
              <a:latin typeface="Arial" charset="0"/>
            </a:endParaRPr>
          </a:p>
        </p:txBody>
      </p:sp>
      <p:sp>
        <p:nvSpPr>
          <p:cNvPr id="55304" name="Text Box 8"/>
          <p:cNvSpPr txBox="1">
            <a:spLocks noChangeArrowheads="1"/>
          </p:cNvSpPr>
          <p:nvPr/>
        </p:nvSpPr>
        <p:spPr bwMode="auto">
          <a:xfrm>
            <a:off x="914400" y="4038600"/>
            <a:ext cx="36607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20000"/>
              </a:spcBef>
            </a:pPr>
            <a:r>
              <a:rPr lang="en-US" sz="2800">
                <a:latin typeface="Arial" charset="0"/>
              </a:rPr>
              <a:t>Matt McLaughlin</a:t>
            </a:r>
          </a:p>
        </p:txBody>
      </p:sp>
      <p:sp>
        <p:nvSpPr>
          <p:cNvPr id="55305" name="Text Box 9"/>
          <p:cNvSpPr txBox="1">
            <a:spLocks noChangeArrowheads="1"/>
          </p:cNvSpPr>
          <p:nvPr/>
        </p:nvSpPr>
        <p:spPr bwMode="auto">
          <a:xfrm>
            <a:off x="1676400" y="6096000"/>
            <a:ext cx="1868488" cy="5191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sz="2800">
                <a:latin typeface="Arial" charset="0"/>
              </a:rPr>
              <a:t>and others</a:t>
            </a:r>
          </a:p>
        </p:txBody>
      </p:sp>
      <p:sp>
        <p:nvSpPr>
          <p:cNvPr id="55307" name="Text Box 11"/>
          <p:cNvSpPr txBox="1">
            <a:spLocks noChangeArrowheads="1"/>
          </p:cNvSpPr>
          <p:nvPr/>
        </p:nvSpPr>
        <p:spPr bwMode="auto">
          <a:xfrm>
            <a:off x="1066800" y="5486400"/>
            <a:ext cx="3276600" cy="5191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latin typeface="Arial" charset="0"/>
              </a:rPr>
              <a:t>Jeanette Hamilton</a:t>
            </a:r>
          </a:p>
        </p:txBody>
      </p:sp>
      <p:pic>
        <p:nvPicPr>
          <p:cNvPr id="55308" name="Picture 12"/>
          <p:cNvPicPr>
            <a:picLocks noChangeAspect="1" noChangeArrowheads="1"/>
          </p:cNvPicPr>
          <p:nvPr>
            <p:ph sz="half" idx="1"/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228600" y="228600"/>
            <a:ext cx="2971800" cy="2971800"/>
          </a:xfrm>
          <a:noFill/>
          <a:ln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5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5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1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5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5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1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5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5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1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53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5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1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53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53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2" grpId="0" autoUpdateAnimBg="0"/>
      <p:bldP spid="55303" grpId="0" autoUpdateAnimBg="0"/>
      <p:bldP spid="55304" grpId="0" autoUpdateAnimBg="0"/>
      <p:bldP spid="55305" grpId="0"/>
      <p:bldP spid="5530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8" name="Text Box 4"/>
          <p:cNvSpPr txBox="1">
            <a:spLocks noChangeArrowheads="1"/>
          </p:cNvSpPr>
          <p:nvPr/>
        </p:nvSpPr>
        <p:spPr bwMode="auto">
          <a:xfrm>
            <a:off x="609600" y="993775"/>
            <a:ext cx="8534400" cy="38417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r>
              <a:rPr lang="en-US" sz="6600" b="1"/>
              <a:t>The MOON…</a:t>
            </a:r>
          </a:p>
          <a:p>
            <a:r>
              <a:rPr lang="en-US" sz="6000" b="1" i="1">
                <a:solidFill>
                  <a:schemeClr val="folHlink"/>
                </a:solidFill>
              </a:rPr>
              <a:t>Luna</a:t>
            </a:r>
            <a:r>
              <a:rPr lang="en-US" sz="6000" b="1">
                <a:solidFill>
                  <a:schemeClr val="folHlink"/>
                </a:solidFill>
              </a:rPr>
              <a:t>…</a:t>
            </a:r>
          </a:p>
          <a:p>
            <a:r>
              <a:rPr lang="en-US" sz="6000" b="1">
                <a:solidFill>
                  <a:schemeClr val="folHlink"/>
                </a:solidFill>
              </a:rPr>
              <a:t>  So near, and yet so far.</a:t>
            </a:r>
          </a:p>
          <a:p>
            <a:r>
              <a:rPr lang="en-US" sz="6000" b="1">
                <a:solidFill>
                  <a:schemeClr val="folHlink"/>
                </a:solidFill>
              </a:rPr>
              <a:t>	So common, yet so</a:t>
            </a:r>
          </a:p>
        </p:txBody>
      </p:sp>
      <p:sp>
        <p:nvSpPr>
          <p:cNvPr id="129029" name="Text Box 5"/>
          <p:cNvSpPr txBox="1">
            <a:spLocks noChangeArrowheads="1"/>
          </p:cNvSpPr>
          <p:nvPr/>
        </p:nvSpPr>
        <p:spPr bwMode="auto">
          <a:xfrm>
            <a:off x="1371600" y="4800600"/>
            <a:ext cx="4953000" cy="23780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r>
              <a:rPr lang="en-US" sz="6000" b="1" i="1" u="sng">
                <a:solidFill>
                  <a:schemeClr val="folHlink"/>
                </a:solidFill>
              </a:rPr>
              <a:t>extraordinary!</a:t>
            </a:r>
          </a:p>
          <a:p>
            <a:pPr>
              <a:spcBef>
                <a:spcPct val="50000"/>
              </a:spcBef>
            </a:pPr>
            <a:endParaRPr lang="en-US" sz="6000"/>
          </a:p>
        </p:txBody>
      </p:sp>
      <p:sp>
        <p:nvSpPr>
          <p:cNvPr id="129030" name="Text Box 6"/>
          <p:cNvSpPr txBox="1">
            <a:spLocks noChangeArrowheads="1"/>
          </p:cNvSpPr>
          <p:nvPr/>
        </p:nvSpPr>
        <p:spPr bwMode="auto">
          <a:xfrm>
            <a:off x="1524000" y="4724400"/>
            <a:ext cx="4953000" cy="10064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r>
              <a:rPr lang="en-US" sz="6000" b="1">
                <a:solidFill>
                  <a:schemeClr val="folHlink"/>
                </a:solidFill>
              </a:rPr>
              <a:t>extraordinary!</a:t>
            </a:r>
            <a:endParaRPr lang="en-US" sz="6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29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9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290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1981200" y="533400"/>
            <a:ext cx="2701925" cy="762000"/>
          </a:xfrm>
          <a:noFill/>
        </p:spPr>
        <p:txBody>
          <a:bodyPr wrap="none">
            <a:spAutoFit/>
          </a:bodyPr>
          <a:lstStyle/>
          <a:p>
            <a:r>
              <a:rPr lang="en-US"/>
              <a:t>The Moon</a:t>
            </a:r>
          </a:p>
        </p:txBody>
      </p:sp>
      <p:sp>
        <p:nvSpPr>
          <p:cNvPr id="13005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400"/>
              <a:t>Phases</a:t>
            </a:r>
          </a:p>
        </p:txBody>
      </p:sp>
      <p:sp>
        <p:nvSpPr>
          <p:cNvPr id="130052" name="Rectangle 4"/>
          <p:cNvSpPr>
            <a:spLocks noGrp="1" noChangeArrowheads="1"/>
          </p:cNvSpPr>
          <p:nvPr>
            <p:ph sz="quarter" idx="3"/>
          </p:nvPr>
        </p:nvSpPr>
        <p:spPr/>
        <p:txBody>
          <a:bodyPr/>
          <a:lstStyle/>
          <a:p>
            <a:r>
              <a:rPr lang="en-US" sz="2400"/>
              <a:t>Craters</a:t>
            </a:r>
          </a:p>
        </p:txBody>
      </p:sp>
      <p:sp>
        <p:nvSpPr>
          <p:cNvPr id="130053" name="Rectangle 5"/>
          <p:cNvSpPr>
            <a:spLocks noGrp="1" noChangeArrowheads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sz="2400"/>
              <a:t>Mountains</a:t>
            </a:r>
          </a:p>
        </p:txBody>
      </p:sp>
      <p:pic>
        <p:nvPicPr>
          <p:cNvPr id="130054" name="Picture 6" descr="ECLIPSE_11082003A_SHAMILTON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832350" y="609600"/>
            <a:ext cx="2797175" cy="3179763"/>
          </a:xfrm>
        </p:spPr>
      </p:pic>
      <p:sp>
        <p:nvSpPr>
          <p:cNvPr id="130055" name="Text Box 7"/>
          <p:cNvSpPr txBox="1">
            <a:spLocks noChangeArrowheads="1"/>
          </p:cNvSpPr>
          <p:nvPr/>
        </p:nvSpPr>
        <p:spPr bwMode="auto">
          <a:xfrm>
            <a:off x="4648200" y="1676400"/>
            <a:ext cx="1295400" cy="8223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Verdana" pitchFamily="34" charset="0"/>
              </a:rPr>
              <a:t>Lunar Eclipse</a:t>
            </a:r>
          </a:p>
        </p:txBody>
      </p:sp>
      <p:pic>
        <p:nvPicPr>
          <p:cNvPr id="130056" name="Picture 8" descr="LUNAREC7a (lightnened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28800" y="1981200"/>
            <a:ext cx="2246313" cy="1498600"/>
          </a:xfrm>
          <a:prstGeom prst="rect">
            <a:avLst/>
          </a:prstGeom>
          <a:noFill/>
        </p:spPr>
      </p:pic>
      <p:pic>
        <p:nvPicPr>
          <p:cNvPr id="130057" name="Picture 9" descr="LUNAREC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3400" y="1981200"/>
            <a:ext cx="2209800" cy="1473200"/>
          </a:xfrm>
          <a:prstGeom prst="rect">
            <a:avLst/>
          </a:prstGeom>
          <a:noFill/>
        </p:spPr>
      </p:pic>
      <p:pic>
        <p:nvPicPr>
          <p:cNvPr id="130058" name="Picture 10" descr="Moon-Gassendi-2003-09-08 D Waid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5800" y="4343400"/>
            <a:ext cx="3251200" cy="2314575"/>
          </a:xfrm>
          <a:prstGeom prst="rect">
            <a:avLst/>
          </a:prstGeom>
          <a:noFill/>
        </p:spPr>
      </p:pic>
      <p:pic>
        <p:nvPicPr>
          <p:cNvPr id="130059" name="Picture 11" descr="Moon-Archimedes-2004-05-28-715 &amp; mtns D Waid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181600" y="4343400"/>
            <a:ext cx="3124200" cy="23288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634" name="Picture 2" descr="moon_300Ds_shamilton"/>
          <p:cNvPicPr>
            <a:picLocks noGrp="1" noChangeAspect="1" noChangeArrowheads="1"/>
          </p:cNvPicPr>
          <p:nvPr>
            <p:ph/>
          </p:nvPr>
        </p:nvPicPr>
        <p:blipFill>
          <a:blip r:embed="rId3"/>
          <a:srcRect/>
          <a:stretch>
            <a:fillRect/>
          </a:stretch>
        </p:blipFill>
        <p:spPr>
          <a:xfrm>
            <a:off x="2286000" y="0"/>
            <a:ext cx="6858000" cy="6640513"/>
          </a:xfrm>
        </p:spPr>
      </p:pic>
      <p:sp>
        <p:nvSpPr>
          <p:cNvPr id="197635" name="Text Box 3"/>
          <p:cNvSpPr txBox="1">
            <a:spLocks noChangeArrowheads="1"/>
          </p:cNvSpPr>
          <p:nvPr/>
        </p:nvSpPr>
        <p:spPr bwMode="auto">
          <a:xfrm>
            <a:off x="327025" y="1905000"/>
            <a:ext cx="7369175" cy="8239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4800" i="1">
              <a:latin typeface="Book Antiqua" pitchFamily="18" charset="0"/>
            </a:endParaRPr>
          </a:p>
        </p:txBody>
      </p:sp>
      <p:sp>
        <p:nvSpPr>
          <p:cNvPr id="197636" name="Text Box 4"/>
          <p:cNvSpPr txBox="1">
            <a:spLocks noChangeArrowheads="1"/>
          </p:cNvSpPr>
          <p:nvPr/>
        </p:nvSpPr>
        <p:spPr bwMode="auto">
          <a:xfrm>
            <a:off x="0" y="228600"/>
            <a:ext cx="4495800" cy="22875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The Moon – The Whole Thing!</a:t>
            </a:r>
          </a:p>
        </p:txBody>
      </p:sp>
      <p:sp>
        <p:nvSpPr>
          <p:cNvPr id="197637" name="Text Box 5"/>
          <p:cNvSpPr txBox="1">
            <a:spLocks noChangeArrowheads="1"/>
          </p:cNvSpPr>
          <p:nvPr/>
        </p:nvSpPr>
        <p:spPr bwMode="auto">
          <a:xfrm>
            <a:off x="304800" y="4038600"/>
            <a:ext cx="2819400" cy="28352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/>
              <a:t>Can you see…</a:t>
            </a:r>
          </a:p>
          <a:p>
            <a:pPr>
              <a:spcBef>
                <a:spcPct val="50000"/>
              </a:spcBef>
            </a:pPr>
            <a:r>
              <a:rPr lang="en-US" sz="2000" b="1"/>
              <a:t>The Man in the Moon?</a:t>
            </a:r>
          </a:p>
          <a:p>
            <a:pPr>
              <a:spcBef>
                <a:spcPct val="50000"/>
              </a:spcBef>
            </a:pPr>
            <a:r>
              <a:rPr lang="en-US" sz="2000" b="1"/>
              <a:t>The Woman in the Moon?</a:t>
            </a:r>
          </a:p>
          <a:p>
            <a:pPr>
              <a:spcBef>
                <a:spcPct val="50000"/>
              </a:spcBef>
            </a:pPr>
            <a:r>
              <a:rPr lang="en-US" sz="2000" b="1"/>
              <a:t>The Rabbit in the Moon?</a:t>
            </a:r>
          </a:p>
          <a:p>
            <a:pPr>
              <a:spcBef>
                <a:spcPct val="50000"/>
              </a:spcBef>
            </a:pPr>
            <a:r>
              <a:rPr lang="en-US" sz="2000" b="1"/>
              <a:t>The cow jumping over the Moon?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490" name="Picture 2" descr="moon_300Ds_shamilton"/>
          <p:cNvPicPr>
            <a:picLocks noGrp="1" noChangeAspect="1" noChangeArrowheads="1"/>
          </p:cNvPicPr>
          <p:nvPr>
            <p:ph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6858000" cy="6640513"/>
          </a:xfrm>
        </p:spPr>
      </p:pic>
      <p:sp>
        <p:nvSpPr>
          <p:cNvPr id="191491" name="Text Box 3"/>
          <p:cNvSpPr txBox="1">
            <a:spLocks noChangeArrowheads="1"/>
          </p:cNvSpPr>
          <p:nvPr/>
        </p:nvSpPr>
        <p:spPr bwMode="auto">
          <a:xfrm>
            <a:off x="327025" y="1905000"/>
            <a:ext cx="7369175" cy="8239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4800" i="1">
              <a:latin typeface="Book Antiqua" pitchFamily="18" charset="0"/>
            </a:endParaRPr>
          </a:p>
        </p:txBody>
      </p:sp>
      <p:sp>
        <p:nvSpPr>
          <p:cNvPr id="191492" name="Text Box 4"/>
          <p:cNvSpPr txBox="1">
            <a:spLocks noChangeArrowheads="1"/>
          </p:cNvSpPr>
          <p:nvPr/>
        </p:nvSpPr>
        <p:spPr bwMode="auto">
          <a:xfrm>
            <a:off x="4648200" y="228600"/>
            <a:ext cx="4495800" cy="13112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The Man in the Moon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778" name="Picture 2" descr="moon_300Ds_shamilton"/>
          <p:cNvPicPr>
            <a:picLocks noGrp="1" noChangeAspect="1" noChangeArrowheads="1"/>
          </p:cNvPicPr>
          <p:nvPr>
            <p:ph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6858000" cy="6640513"/>
          </a:xfrm>
        </p:spPr>
      </p:pic>
      <p:sp>
        <p:nvSpPr>
          <p:cNvPr id="203779" name="Text Box 3"/>
          <p:cNvSpPr txBox="1">
            <a:spLocks noChangeArrowheads="1"/>
          </p:cNvSpPr>
          <p:nvPr/>
        </p:nvSpPr>
        <p:spPr bwMode="auto">
          <a:xfrm>
            <a:off x="327025" y="1905000"/>
            <a:ext cx="7369175" cy="8239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4800" i="1">
              <a:latin typeface="Book Antiqua" pitchFamily="18" charset="0"/>
            </a:endParaRPr>
          </a:p>
        </p:txBody>
      </p:sp>
      <p:pic>
        <p:nvPicPr>
          <p:cNvPr id="203781" name="Picture 5" descr="man in the moon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10515600" cy="9366250"/>
          </a:xfrm>
          <a:prstGeom prst="rect">
            <a:avLst/>
          </a:prstGeom>
          <a:noFill/>
        </p:spPr>
      </p:pic>
      <p:sp>
        <p:nvSpPr>
          <p:cNvPr id="203783" name="Text Box 7"/>
          <p:cNvSpPr txBox="1">
            <a:spLocks noChangeArrowheads="1"/>
          </p:cNvSpPr>
          <p:nvPr/>
        </p:nvSpPr>
        <p:spPr bwMode="auto">
          <a:xfrm>
            <a:off x="6629400" y="1676400"/>
            <a:ext cx="2514600" cy="28352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The Man in the Moon</a:t>
            </a:r>
          </a:p>
          <a:p>
            <a:pPr>
              <a:spcBef>
                <a:spcPct val="50000"/>
              </a:spcBef>
            </a:pPr>
            <a:endParaRPr lang="en-US" sz="4000">
              <a:latin typeface="Tahoma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538" name="Picture 2" descr="moon_300Ds_shamilton"/>
          <p:cNvPicPr>
            <a:picLocks noGrp="1" noChangeAspect="1" noChangeArrowheads="1"/>
          </p:cNvPicPr>
          <p:nvPr>
            <p:ph/>
          </p:nvPr>
        </p:nvPicPr>
        <p:blipFill>
          <a:blip r:embed="rId3"/>
          <a:srcRect/>
          <a:stretch>
            <a:fillRect/>
          </a:stretch>
        </p:blipFill>
        <p:spPr>
          <a:xfrm>
            <a:off x="2286000" y="217488"/>
            <a:ext cx="6858000" cy="6640512"/>
          </a:xfrm>
        </p:spPr>
      </p:pic>
      <p:sp>
        <p:nvSpPr>
          <p:cNvPr id="193539" name="Text Box 3"/>
          <p:cNvSpPr txBox="1">
            <a:spLocks noChangeArrowheads="1"/>
          </p:cNvSpPr>
          <p:nvPr/>
        </p:nvSpPr>
        <p:spPr bwMode="auto">
          <a:xfrm>
            <a:off x="327025" y="1905000"/>
            <a:ext cx="7369175" cy="8239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4800" i="1">
              <a:latin typeface="Book Antiqua" pitchFamily="18" charset="0"/>
            </a:endParaRPr>
          </a:p>
        </p:txBody>
      </p:sp>
      <p:sp>
        <p:nvSpPr>
          <p:cNvPr id="193540" name="Text Box 4"/>
          <p:cNvSpPr txBox="1">
            <a:spLocks noChangeArrowheads="1"/>
          </p:cNvSpPr>
          <p:nvPr/>
        </p:nvSpPr>
        <p:spPr bwMode="auto">
          <a:xfrm>
            <a:off x="2514600" y="5546725"/>
            <a:ext cx="4495800" cy="13112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The Woman in the Moon</a:t>
            </a:r>
          </a:p>
        </p:txBody>
      </p:sp>
      <p:pic>
        <p:nvPicPr>
          <p:cNvPr id="193543" name="Picture 7" descr="The Lady in the Moo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533400" y="-228600"/>
            <a:ext cx="3173413" cy="6172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 descr="moon_300Ds_shamilton"/>
          <p:cNvPicPr>
            <a:picLocks noGrp="1" noChangeAspect="1" noChangeArrowheads="1"/>
          </p:cNvPicPr>
          <p:nvPr>
            <p:ph/>
          </p:nvPr>
        </p:nvPicPr>
        <p:blipFill>
          <a:blip r:embed="rId3"/>
          <a:srcRect/>
          <a:stretch>
            <a:fillRect/>
          </a:stretch>
        </p:blipFill>
        <p:spPr>
          <a:xfrm>
            <a:off x="-533400" y="0"/>
            <a:ext cx="6477000" cy="6272213"/>
          </a:xfrm>
        </p:spPr>
      </p:pic>
      <p:sp>
        <p:nvSpPr>
          <p:cNvPr id="131075" name="Text Box 3"/>
          <p:cNvSpPr txBox="1">
            <a:spLocks noChangeArrowheads="1"/>
          </p:cNvSpPr>
          <p:nvPr/>
        </p:nvSpPr>
        <p:spPr bwMode="auto">
          <a:xfrm>
            <a:off x="327025" y="1905000"/>
            <a:ext cx="7369175" cy="8239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4800" i="1">
              <a:latin typeface="Book Antiqua" pitchFamily="18" charset="0"/>
            </a:endParaRPr>
          </a:p>
        </p:txBody>
      </p:sp>
      <p:sp>
        <p:nvSpPr>
          <p:cNvPr id="131076" name="Text Box 4"/>
          <p:cNvSpPr txBox="1">
            <a:spLocks noChangeArrowheads="1"/>
          </p:cNvSpPr>
          <p:nvPr/>
        </p:nvSpPr>
        <p:spPr bwMode="auto">
          <a:xfrm>
            <a:off x="5715000" y="4419600"/>
            <a:ext cx="3962400" cy="13112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The Rabbit in the Moon</a:t>
            </a:r>
          </a:p>
        </p:txBody>
      </p:sp>
      <p:pic>
        <p:nvPicPr>
          <p:cNvPr id="131078" name="Picture 6" descr="rabbit-moon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38800" y="381000"/>
            <a:ext cx="4419600" cy="40655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586" name="Picture 2" descr="moon_300Ds_shamilton"/>
          <p:cNvPicPr>
            <a:picLocks noGrp="1" noChangeAspect="1" noChangeArrowheads="1"/>
          </p:cNvPicPr>
          <p:nvPr>
            <p:ph/>
          </p:nvPr>
        </p:nvPicPr>
        <p:blipFill>
          <a:blip r:embed="rId3"/>
          <a:srcRect/>
          <a:stretch>
            <a:fillRect/>
          </a:stretch>
        </p:blipFill>
        <p:spPr>
          <a:xfrm>
            <a:off x="2286000" y="217488"/>
            <a:ext cx="6858000" cy="6640512"/>
          </a:xfrm>
        </p:spPr>
      </p:pic>
      <p:sp>
        <p:nvSpPr>
          <p:cNvPr id="195587" name="Text Box 3"/>
          <p:cNvSpPr txBox="1">
            <a:spLocks noChangeArrowheads="1"/>
          </p:cNvSpPr>
          <p:nvPr/>
        </p:nvSpPr>
        <p:spPr bwMode="auto">
          <a:xfrm>
            <a:off x="327025" y="1905000"/>
            <a:ext cx="7369175" cy="8239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4800" i="1">
              <a:latin typeface="Book Antiqua" pitchFamily="18" charset="0"/>
            </a:endParaRPr>
          </a:p>
        </p:txBody>
      </p:sp>
      <p:sp>
        <p:nvSpPr>
          <p:cNvPr id="195588" name="Text Box 4"/>
          <p:cNvSpPr txBox="1">
            <a:spLocks noChangeArrowheads="1"/>
          </p:cNvSpPr>
          <p:nvPr/>
        </p:nvSpPr>
        <p:spPr bwMode="auto">
          <a:xfrm>
            <a:off x="0" y="4937125"/>
            <a:ext cx="4495800" cy="1920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The Cow Jumping Over the Moon</a:t>
            </a:r>
          </a:p>
        </p:txBody>
      </p:sp>
      <p:sp>
        <p:nvSpPr>
          <p:cNvPr id="195592" name="Line 8"/>
          <p:cNvSpPr>
            <a:spLocks noChangeShapeType="1"/>
          </p:cNvSpPr>
          <p:nvPr/>
        </p:nvSpPr>
        <p:spPr bwMode="auto">
          <a:xfrm>
            <a:off x="990600" y="1524000"/>
            <a:ext cx="304800" cy="152400"/>
          </a:xfrm>
          <a:prstGeom prst="line">
            <a:avLst/>
          </a:prstGeom>
          <a:noFill/>
          <a:ln w="12700">
            <a:solidFill>
              <a:srgbClr val="060606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195595" name="Picture 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779008">
            <a:off x="0" y="533400"/>
            <a:ext cx="3190875" cy="31321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26" name="Picture 2" descr="moon_300Ds_shamilton"/>
          <p:cNvPicPr>
            <a:picLocks noGrp="1" noChangeAspect="1" noChangeArrowheads="1"/>
          </p:cNvPicPr>
          <p:nvPr>
            <p:ph/>
          </p:nvPr>
        </p:nvPicPr>
        <p:blipFill>
          <a:blip r:embed="rId4"/>
          <a:srcRect/>
          <a:stretch>
            <a:fillRect/>
          </a:stretch>
        </p:blipFill>
        <p:spPr>
          <a:xfrm>
            <a:off x="2286000" y="0"/>
            <a:ext cx="6858000" cy="6640513"/>
          </a:xfrm>
        </p:spPr>
      </p:pic>
      <p:sp>
        <p:nvSpPr>
          <p:cNvPr id="205827" name="Text Box 3"/>
          <p:cNvSpPr txBox="1">
            <a:spLocks noChangeArrowheads="1"/>
          </p:cNvSpPr>
          <p:nvPr/>
        </p:nvSpPr>
        <p:spPr bwMode="auto">
          <a:xfrm>
            <a:off x="327025" y="1905000"/>
            <a:ext cx="7369175" cy="8239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4800" i="1">
              <a:latin typeface="Book Antiqua" pitchFamily="18" charset="0"/>
            </a:endParaRPr>
          </a:p>
        </p:txBody>
      </p:sp>
      <p:sp>
        <p:nvSpPr>
          <p:cNvPr id="205828" name="Text Box 4"/>
          <p:cNvSpPr txBox="1">
            <a:spLocks noChangeArrowheads="1"/>
          </p:cNvSpPr>
          <p:nvPr/>
        </p:nvSpPr>
        <p:spPr bwMode="auto">
          <a:xfrm>
            <a:off x="0" y="228600"/>
            <a:ext cx="4495800" cy="22875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The Moon – The Whole Thing!</a:t>
            </a:r>
          </a:p>
        </p:txBody>
      </p:sp>
      <p:sp>
        <p:nvSpPr>
          <p:cNvPr id="205829" name="Text Box 5"/>
          <p:cNvSpPr txBox="1">
            <a:spLocks noChangeArrowheads="1"/>
          </p:cNvSpPr>
          <p:nvPr/>
        </p:nvSpPr>
        <p:spPr bwMode="auto">
          <a:xfrm>
            <a:off x="304800" y="4038600"/>
            <a:ext cx="2819400" cy="20732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/>
              <a:t>The Big Craters with Bright “Rays” are </a:t>
            </a:r>
          </a:p>
          <a:p>
            <a:pPr>
              <a:spcBef>
                <a:spcPct val="50000"/>
              </a:spcBef>
            </a:pPr>
            <a:r>
              <a:rPr lang="en-US" sz="2000" b="1"/>
              <a:t>Copernicus </a:t>
            </a:r>
          </a:p>
          <a:p>
            <a:pPr>
              <a:spcBef>
                <a:spcPct val="50000"/>
              </a:spcBef>
            </a:pPr>
            <a:r>
              <a:rPr lang="en-US" sz="2000" b="1"/>
              <a:t>And</a:t>
            </a:r>
          </a:p>
          <a:p>
            <a:pPr>
              <a:spcBef>
                <a:spcPct val="50000"/>
              </a:spcBef>
            </a:pPr>
            <a:r>
              <a:rPr lang="en-US" sz="2000" b="1"/>
              <a:t>Tycho</a:t>
            </a:r>
          </a:p>
        </p:txBody>
      </p:sp>
      <p:sp>
        <p:nvSpPr>
          <p:cNvPr id="205830" name="Line 6"/>
          <p:cNvSpPr>
            <a:spLocks noChangeShapeType="1"/>
          </p:cNvSpPr>
          <p:nvPr/>
        </p:nvSpPr>
        <p:spPr bwMode="auto">
          <a:xfrm flipV="1">
            <a:off x="1752600" y="2971800"/>
            <a:ext cx="2743200" cy="1981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05831" name="Line 7"/>
          <p:cNvSpPr>
            <a:spLocks noChangeShapeType="1"/>
          </p:cNvSpPr>
          <p:nvPr/>
        </p:nvSpPr>
        <p:spPr bwMode="auto">
          <a:xfrm flipV="1">
            <a:off x="1219200" y="5562600"/>
            <a:ext cx="312420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8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58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58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058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7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058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058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830" grpId="0" animBg="1"/>
      <p:bldP spid="20583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018" name="Picture 2" descr="moon_300Ds_shamilton"/>
          <p:cNvPicPr>
            <a:picLocks noGrp="1" noChangeAspect="1" noChangeArrowheads="1"/>
          </p:cNvPicPr>
          <p:nvPr>
            <p:ph/>
          </p:nvPr>
        </p:nvPicPr>
        <p:blipFill>
          <a:blip r:embed="rId3"/>
          <a:srcRect/>
          <a:stretch>
            <a:fillRect/>
          </a:stretch>
        </p:blipFill>
        <p:spPr>
          <a:xfrm>
            <a:off x="2286000" y="0"/>
            <a:ext cx="6858000" cy="6640513"/>
          </a:xfrm>
        </p:spPr>
      </p:pic>
      <p:sp>
        <p:nvSpPr>
          <p:cNvPr id="214019" name="Text Box 3"/>
          <p:cNvSpPr txBox="1">
            <a:spLocks noChangeArrowheads="1"/>
          </p:cNvSpPr>
          <p:nvPr/>
        </p:nvSpPr>
        <p:spPr bwMode="auto">
          <a:xfrm>
            <a:off x="327025" y="1905000"/>
            <a:ext cx="7369175" cy="8239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4800" i="1">
              <a:latin typeface="Book Antiqua" pitchFamily="18" charset="0"/>
            </a:endParaRPr>
          </a:p>
        </p:txBody>
      </p:sp>
      <p:sp>
        <p:nvSpPr>
          <p:cNvPr id="214020" name="Text Box 4"/>
          <p:cNvSpPr txBox="1">
            <a:spLocks noChangeArrowheads="1"/>
          </p:cNvSpPr>
          <p:nvPr/>
        </p:nvSpPr>
        <p:spPr bwMode="auto">
          <a:xfrm>
            <a:off x="0" y="228600"/>
            <a:ext cx="4495800" cy="24701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The Moon – </a:t>
            </a:r>
            <a:r>
              <a:rPr lang="en-US"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Dry “Seas”,</a:t>
            </a:r>
            <a:r>
              <a:rPr lang="en-US" sz="48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</a:t>
            </a:r>
          </a:p>
          <a:p>
            <a:pPr>
              <a:spcBef>
                <a:spcPct val="50000"/>
              </a:spcBef>
            </a:pPr>
            <a:r>
              <a:rPr lang="en-US"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Or “Maria”</a:t>
            </a:r>
          </a:p>
        </p:txBody>
      </p:sp>
      <p:sp>
        <p:nvSpPr>
          <p:cNvPr id="214021" name="Text Box 5"/>
          <p:cNvSpPr txBox="1">
            <a:spLocks noChangeArrowheads="1"/>
          </p:cNvSpPr>
          <p:nvPr/>
        </p:nvSpPr>
        <p:spPr bwMode="auto">
          <a:xfrm>
            <a:off x="228600" y="3276600"/>
            <a:ext cx="32766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/>
              <a:t>Oceanus Procellarum</a:t>
            </a:r>
          </a:p>
        </p:txBody>
      </p:sp>
      <p:sp>
        <p:nvSpPr>
          <p:cNvPr id="214022" name="Text Box 6"/>
          <p:cNvSpPr txBox="1">
            <a:spLocks noChangeArrowheads="1"/>
          </p:cNvSpPr>
          <p:nvPr/>
        </p:nvSpPr>
        <p:spPr bwMode="auto">
          <a:xfrm>
            <a:off x="228600" y="5486400"/>
            <a:ext cx="3482975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/>
              <a:t>Mare Crisium, “Sea of Crises”</a:t>
            </a:r>
            <a:endParaRPr lang="en-US"/>
          </a:p>
        </p:txBody>
      </p:sp>
      <p:sp>
        <p:nvSpPr>
          <p:cNvPr id="214023" name="Text Box 7"/>
          <p:cNvSpPr txBox="1">
            <a:spLocks noChangeArrowheads="1"/>
          </p:cNvSpPr>
          <p:nvPr/>
        </p:nvSpPr>
        <p:spPr bwMode="auto">
          <a:xfrm>
            <a:off x="228600" y="5105400"/>
            <a:ext cx="34290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/>
              <a:t>Mare Tranquillitatus</a:t>
            </a:r>
            <a:endParaRPr lang="en-US" sz="2000"/>
          </a:p>
        </p:txBody>
      </p:sp>
      <p:sp>
        <p:nvSpPr>
          <p:cNvPr id="214024" name="Text Box 8"/>
          <p:cNvSpPr txBox="1">
            <a:spLocks noChangeArrowheads="1"/>
          </p:cNvSpPr>
          <p:nvPr/>
        </p:nvSpPr>
        <p:spPr bwMode="auto">
          <a:xfrm>
            <a:off x="228600" y="4724400"/>
            <a:ext cx="37338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/>
              <a:t>Mare Serenitatus</a:t>
            </a:r>
          </a:p>
        </p:txBody>
      </p:sp>
      <p:sp>
        <p:nvSpPr>
          <p:cNvPr id="214025" name="Text Box 9"/>
          <p:cNvSpPr txBox="1">
            <a:spLocks noChangeArrowheads="1"/>
          </p:cNvSpPr>
          <p:nvPr/>
        </p:nvSpPr>
        <p:spPr bwMode="auto">
          <a:xfrm>
            <a:off x="228600" y="4267200"/>
            <a:ext cx="25908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/>
              <a:t>Mare Nubium</a:t>
            </a:r>
          </a:p>
        </p:txBody>
      </p:sp>
      <p:sp>
        <p:nvSpPr>
          <p:cNvPr id="214026" name="Text Box 10"/>
          <p:cNvSpPr txBox="1">
            <a:spLocks noChangeArrowheads="1"/>
          </p:cNvSpPr>
          <p:nvPr/>
        </p:nvSpPr>
        <p:spPr bwMode="auto">
          <a:xfrm>
            <a:off x="228600" y="3810000"/>
            <a:ext cx="34290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/>
              <a:t>Mare Imbrium</a:t>
            </a:r>
            <a:endParaRPr lang="en-US" sz="2000"/>
          </a:p>
        </p:txBody>
      </p:sp>
      <p:sp>
        <p:nvSpPr>
          <p:cNvPr id="214028" name="Line 12"/>
          <p:cNvSpPr>
            <a:spLocks noChangeShapeType="1"/>
          </p:cNvSpPr>
          <p:nvPr/>
        </p:nvSpPr>
        <p:spPr bwMode="auto">
          <a:xfrm flipV="1">
            <a:off x="3657600" y="3352800"/>
            <a:ext cx="4572000" cy="2209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14029" name="Line 13"/>
          <p:cNvSpPr>
            <a:spLocks noChangeShapeType="1"/>
          </p:cNvSpPr>
          <p:nvPr/>
        </p:nvSpPr>
        <p:spPr bwMode="auto">
          <a:xfrm flipV="1">
            <a:off x="2743200" y="3657600"/>
            <a:ext cx="4114800" cy="1600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14030" name="Line 14"/>
          <p:cNvSpPr>
            <a:spLocks noChangeShapeType="1"/>
          </p:cNvSpPr>
          <p:nvPr/>
        </p:nvSpPr>
        <p:spPr bwMode="auto">
          <a:xfrm flipV="1">
            <a:off x="2286000" y="2743200"/>
            <a:ext cx="4267200" cy="2133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14031" name="Line 15"/>
          <p:cNvSpPr>
            <a:spLocks noChangeShapeType="1"/>
          </p:cNvSpPr>
          <p:nvPr/>
        </p:nvSpPr>
        <p:spPr bwMode="auto">
          <a:xfrm flipV="1">
            <a:off x="2057400" y="4343400"/>
            <a:ext cx="2438400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14032" name="Line 16"/>
          <p:cNvSpPr>
            <a:spLocks noChangeShapeType="1"/>
          </p:cNvSpPr>
          <p:nvPr/>
        </p:nvSpPr>
        <p:spPr bwMode="auto">
          <a:xfrm flipV="1">
            <a:off x="1981200" y="2057400"/>
            <a:ext cx="3200400" cy="1905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14033" name="Line 17"/>
          <p:cNvSpPr>
            <a:spLocks noChangeShapeType="1"/>
          </p:cNvSpPr>
          <p:nvPr/>
        </p:nvSpPr>
        <p:spPr bwMode="auto">
          <a:xfrm flipV="1">
            <a:off x="2590800" y="2057400"/>
            <a:ext cx="914400" cy="1371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140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140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14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14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14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14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40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40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4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4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40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40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14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4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40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4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4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4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40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40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40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40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40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40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40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40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14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14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9" dur="2000"/>
                                        <p:tgtEl>
                                          <p:spTgt spid="214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140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140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1000"/>
                                        <p:tgtEl>
                                          <p:spTgt spid="214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022" grpId="0"/>
      <p:bldP spid="214023" grpId="0"/>
      <p:bldP spid="214024" grpId="0"/>
      <p:bldP spid="214025" grpId="0"/>
      <p:bldP spid="214028" grpId="0" animBg="1"/>
      <p:bldP spid="214029" grpId="0" animBg="1"/>
      <p:bldP spid="214030" grpId="0" animBg="1"/>
      <p:bldP spid="214031" grpId="0" animBg="1"/>
      <p:bldP spid="214032" grpId="0" animBg="1"/>
      <p:bldP spid="21403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7924800" cy="914400"/>
          </a:xfrm>
        </p:spPr>
        <p:txBody>
          <a:bodyPr/>
          <a:lstStyle/>
          <a:p>
            <a:r>
              <a:rPr lang="en-US"/>
              <a:t>More “Moon Shots”</a:t>
            </a:r>
          </a:p>
        </p:txBody>
      </p:sp>
      <p:pic>
        <p:nvPicPr>
          <p:cNvPr id="199684" name="Picture 4" descr="Moon-Gassendi-2003-09-08 D Waid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28600" y="1066800"/>
            <a:ext cx="4267200" cy="3038475"/>
          </a:xfrm>
          <a:noFill/>
          <a:ln/>
        </p:spPr>
      </p:pic>
      <p:pic>
        <p:nvPicPr>
          <p:cNvPr id="199691" name="Picture 11" descr="lim_02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3048000"/>
            <a:ext cx="3390900" cy="3505200"/>
          </a:xfrm>
          <a:prstGeom prst="rect">
            <a:avLst/>
          </a:prstGeom>
          <a:noFill/>
        </p:spPr>
      </p:pic>
      <p:sp>
        <p:nvSpPr>
          <p:cNvPr id="199694" name="Text Box 14"/>
          <p:cNvSpPr txBox="1">
            <a:spLocks noChangeArrowheads="1"/>
          </p:cNvSpPr>
          <p:nvPr/>
        </p:nvSpPr>
        <p:spPr bwMode="auto">
          <a:xfrm>
            <a:off x="762000" y="4191000"/>
            <a:ext cx="3124200" cy="5794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Gssendi Crater</a:t>
            </a:r>
          </a:p>
        </p:txBody>
      </p:sp>
      <p:sp>
        <p:nvSpPr>
          <p:cNvPr id="199696" name="Text Box 16"/>
          <p:cNvSpPr txBox="1">
            <a:spLocks noChangeArrowheads="1"/>
          </p:cNvSpPr>
          <p:nvPr/>
        </p:nvSpPr>
        <p:spPr bwMode="auto">
          <a:xfrm>
            <a:off x="5181600" y="1600200"/>
            <a:ext cx="3352800" cy="5794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99697" name="Text Box 17"/>
          <p:cNvSpPr txBox="1">
            <a:spLocks noChangeArrowheads="1"/>
          </p:cNvSpPr>
          <p:nvPr/>
        </p:nvSpPr>
        <p:spPr bwMode="auto">
          <a:xfrm>
            <a:off x="5181600" y="2133600"/>
            <a:ext cx="3429000" cy="10668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Craters on the Far Side of the Moon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7924800" cy="914400"/>
          </a:xfrm>
        </p:spPr>
        <p:txBody>
          <a:bodyPr/>
          <a:lstStyle/>
          <a:p>
            <a:r>
              <a:rPr lang="en-US"/>
              <a:t>More “Moon Shots”</a:t>
            </a:r>
          </a:p>
        </p:txBody>
      </p:sp>
      <p:pic>
        <p:nvPicPr>
          <p:cNvPr id="209925" name="Picture 5" descr="lim_030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43400" y="990600"/>
            <a:ext cx="4924425" cy="4953000"/>
          </a:xfrm>
          <a:prstGeom prst="rect">
            <a:avLst/>
          </a:prstGeom>
          <a:noFill/>
        </p:spPr>
      </p:pic>
      <p:pic>
        <p:nvPicPr>
          <p:cNvPr id="209926" name="Picture 6" descr="lim_04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514600"/>
            <a:ext cx="4343400" cy="4343400"/>
          </a:xfrm>
          <a:prstGeom prst="rect">
            <a:avLst/>
          </a:prstGeom>
          <a:noFill/>
        </p:spPr>
      </p:pic>
      <p:sp>
        <p:nvSpPr>
          <p:cNvPr id="209928" name="Text Box 8"/>
          <p:cNvSpPr txBox="1">
            <a:spLocks noChangeArrowheads="1"/>
          </p:cNvSpPr>
          <p:nvPr/>
        </p:nvSpPr>
        <p:spPr bwMode="auto">
          <a:xfrm>
            <a:off x="152400" y="1447800"/>
            <a:ext cx="3962400" cy="10668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Craters and Rilles, Peaks and Valleys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Moon Exploration</a:t>
            </a:r>
          </a:p>
        </p:txBody>
      </p:sp>
      <p:pic>
        <p:nvPicPr>
          <p:cNvPr id="200710" name="Picture 6" descr="lim_030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3276600"/>
            <a:ext cx="3932238" cy="2743200"/>
          </a:xfrm>
          <a:prstGeom prst="rect">
            <a:avLst/>
          </a:prstGeom>
          <a:noFill/>
        </p:spPr>
      </p:pic>
      <p:pic>
        <p:nvPicPr>
          <p:cNvPr id="200712" name="Picture 8" descr="lim_020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43400" y="1219200"/>
            <a:ext cx="4572000" cy="4572000"/>
          </a:xfrm>
          <a:prstGeom prst="rect">
            <a:avLst/>
          </a:prstGeom>
          <a:noFill/>
        </p:spPr>
      </p:pic>
      <p:sp>
        <p:nvSpPr>
          <p:cNvPr id="200713" name="Text Box 9"/>
          <p:cNvSpPr txBox="1">
            <a:spLocks noChangeArrowheads="1"/>
          </p:cNvSpPr>
          <p:nvPr/>
        </p:nvSpPr>
        <p:spPr bwMode="auto">
          <a:xfrm>
            <a:off x="4648200" y="5867400"/>
            <a:ext cx="4267200" cy="10668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i="1">
                <a:latin typeface="Tahoma" pitchFamily="34" charset="0"/>
              </a:rPr>
              <a:t>Apollo 11 Lunar Module</a:t>
            </a:r>
          </a:p>
          <a:p>
            <a:pPr>
              <a:spcBef>
                <a:spcPct val="50000"/>
              </a:spcBef>
            </a:pPr>
            <a:r>
              <a:rPr lang="en-US" sz="2400" b="1"/>
              <a:t>View from Command Module</a:t>
            </a:r>
          </a:p>
        </p:txBody>
      </p:sp>
      <p:sp>
        <p:nvSpPr>
          <p:cNvPr id="200714" name="Text Box 10"/>
          <p:cNvSpPr txBox="1">
            <a:spLocks noChangeArrowheads="1"/>
          </p:cNvSpPr>
          <p:nvPr/>
        </p:nvSpPr>
        <p:spPr bwMode="auto">
          <a:xfrm>
            <a:off x="304800" y="2438400"/>
            <a:ext cx="3962400" cy="8223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/>
              <a:t>Apollo 17 Lunar Module – Telescopic View from Earth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007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39825"/>
          </a:xfrm>
        </p:spPr>
        <p:txBody>
          <a:bodyPr/>
          <a:lstStyle/>
          <a:p>
            <a:r>
              <a:rPr lang="en-US"/>
              <a:t>Crescent Moons</a:t>
            </a:r>
          </a:p>
        </p:txBody>
      </p:sp>
      <p:pic>
        <p:nvPicPr>
          <p:cNvPr id="208900" name="Picture 4" descr="lim_02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447800"/>
            <a:ext cx="3422650" cy="2679700"/>
          </a:xfrm>
          <a:prstGeom prst="rect">
            <a:avLst/>
          </a:prstGeom>
          <a:noFill/>
        </p:spPr>
      </p:pic>
      <p:pic>
        <p:nvPicPr>
          <p:cNvPr id="208902" name="Picture 6" descr="lim_040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2857500"/>
            <a:ext cx="5334000" cy="4000500"/>
          </a:xfrm>
          <a:prstGeom prst="rect">
            <a:avLst/>
          </a:prstGeom>
          <a:noFill/>
        </p:spPr>
      </p:pic>
      <p:sp>
        <p:nvSpPr>
          <p:cNvPr id="208904" name="Text Box 8"/>
          <p:cNvSpPr txBox="1">
            <a:spLocks noChangeArrowheads="1"/>
          </p:cNvSpPr>
          <p:nvPr/>
        </p:nvSpPr>
        <p:spPr bwMode="auto">
          <a:xfrm>
            <a:off x="762000" y="4191000"/>
            <a:ext cx="2362200" cy="16478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>
                <a:latin typeface="Tahoma" pitchFamily="34" charset="0"/>
              </a:rPr>
              <a:t>Earthshine</a:t>
            </a:r>
          </a:p>
          <a:p>
            <a:pPr>
              <a:spcBef>
                <a:spcPct val="50000"/>
              </a:spcBef>
            </a:pPr>
            <a:r>
              <a:rPr lang="en-US" sz="2800" i="1"/>
              <a:t>(Waxing Crescent)</a:t>
            </a:r>
          </a:p>
        </p:txBody>
      </p:sp>
      <p:sp>
        <p:nvSpPr>
          <p:cNvPr id="208905" name="Text Box 9"/>
          <p:cNvSpPr txBox="1">
            <a:spLocks noChangeArrowheads="1"/>
          </p:cNvSpPr>
          <p:nvPr/>
        </p:nvSpPr>
        <p:spPr bwMode="auto">
          <a:xfrm>
            <a:off x="4038600" y="1219200"/>
            <a:ext cx="4876800" cy="17081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>
                <a:latin typeface="Tahoma" pitchFamily="34" charset="0"/>
              </a:rPr>
              <a:t>“The Old Moon in the New Moon’s Arms”</a:t>
            </a:r>
          </a:p>
          <a:p>
            <a:pPr algn="ctr">
              <a:spcBef>
                <a:spcPct val="50000"/>
              </a:spcBef>
            </a:pPr>
            <a:r>
              <a:rPr lang="en-US" sz="2800" i="1"/>
              <a:t>(Waning Crescent)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View of the Moon…</a:t>
            </a:r>
            <a:br>
              <a:rPr lang="en-US" sz="4000"/>
            </a:br>
            <a:r>
              <a:rPr lang="en-US" sz="4000"/>
              <a:t>from the Space Shuttle</a:t>
            </a:r>
          </a:p>
        </p:txBody>
      </p:sp>
      <p:pic>
        <p:nvPicPr>
          <p:cNvPr id="201733" name="Picture 5" descr="lim_04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752600"/>
            <a:ext cx="7302500" cy="48736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Greenbrier Middle School Lunar Festival 2006</a:t>
            </a:r>
          </a:p>
        </p:txBody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2438400"/>
            <a:ext cx="8229600" cy="4184650"/>
          </a:xfrm>
          <a:noFill/>
        </p:spPr>
        <p:txBody>
          <a:bodyPr>
            <a:spAutoFit/>
          </a:bodyPr>
          <a:lstStyle/>
          <a:p>
            <a:r>
              <a:rPr lang="en-US"/>
              <a:t>Besides the Moon, what can I expect to see?</a:t>
            </a:r>
          </a:p>
          <a:p>
            <a:r>
              <a:rPr lang="en-US"/>
              <a:t>Planets are bright enough to be seen in the city (must know when and where to look for them).</a:t>
            </a:r>
          </a:p>
          <a:p>
            <a:r>
              <a:rPr lang="en-US"/>
              <a:t>To see more, you need to get out away from the city lights, away from the skyglow.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33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33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2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0" y="0"/>
            <a:ext cx="9115425" cy="671513"/>
          </a:xfrm>
          <a:noFill/>
        </p:spPr>
        <p:txBody>
          <a:bodyPr wrap="none">
            <a:spAutoFit/>
          </a:bodyPr>
          <a:lstStyle/>
          <a:p>
            <a:r>
              <a:rPr lang="en-US" sz="3800" i="1"/>
              <a:t>Planets and their Rise and Viewing Times</a:t>
            </a:r>
          </a:p>
        </p:txBody>
      </p:sp>
      <p:pic>
        <p:nvPicPr>
          <p:cNvPr id="32777" name="Picture 9" descr="Cassini soi_earth-20040628"/>
          <p:cNvPicPr>
            <a:picLocks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1219200" y="1447800"/>
            <a:ext cx="3430588" cy="2189163"/>
          </a:xfrm>
          <a:noFill/>
          <a:ln/>
        </p:spPr>
      </p:pic>
      <p:sp>
        <p:nvSpPr>
          <p:cNvPr id="32778" name="Text Box 10"/>
          <p:cNvSpPr txBox="1">
            <a:spLocks noChangeArrowheads="1"/>
          </p:cNvSpPr>
          <p:nvPr/>
        </p:nvSpPr>
        <p:spPr bwMode="auto">
          <a:xfrm>
            <a:off x="1295400" y="1295400"/>
            <a:ext cx="121285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sz="2400" i="1">
                <a:latin typeface="Verdana" pitchFamily="34" charset="0"/>
              </a:rPr>
              <a:t>Saturn</a:t>
            </a:r>
          </a:p>
        </p:txBody>
      </p:sp>
      <p:pic>
        <p:nvPicPr>
          <p:cNvPr id="32779" name="Picture 11" descr="Mars 20030824 0604 Houston TX Ed Grafton C14 CCD"/>
          <p:cNvPicPr>
            <a:picLocks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5105400" y="1981200"/>
            <a:ext cx="3810000" cy="1943100"/>
          </a:xfrm>
          <a:noFill/>
          <a:ln/>
        </p:spPr>
      </p:pic>
      <p:sp>
        <p:nvSpPr>
          <p:cNvPr id="32780" name="Text Box 12"/>
          <p:cNvSpPr txBox="1">
            <a:spLocks noChangeArrowheads="1"/>
          </p:cNvSpPr>
          <p:nvPr/>
        </p:nvSpPr>
        <p:spPr bwMode="auto">
          <a:xfrm>
            <a:off x="5334000" y="1447800"/>
            <a:ext cx="1066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i="1">
                <a:latin typeface="Verdana" pitchFamily="34" charset="0"/>
              </a:rPr>
              <a:t>Mars</a:t>
            </a:r>
          </a:p>
        </p:txBody>
      </p:sp>
      <p:pic>
        <p:nvPicPr>
          <p:cNvPr id="32781" name="Picture 13" descr="Saturn WSP03 C-1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19200" y="1828800"/>
            <a:ext cx="3429000" cy="2274888"/>
          </a:xfrm>
          <a:prstGeom prst="rect">
            <a:avLst/>
          </a:prstGeom>
          <a:noFill/>
        </p:spPr>
      </p:pic>
      <p:pic>
        <p:nvPicPr>
          <p:cNvPr id="32785" name="Picture 17" descr="Jupiter-06082004-0124UT by C Bell inverted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6"/>
          <a:srcRect/>
          <a:stretch>
            <a:fillRect/>
          </a:stretch>
        </p:blipFill>
        <p:spPr>
          <a:xfrm>
            <a:off x="2971800" y="4144963"/>
            <a:ext cx="3000375" cy="2713037"/>
          </a:xfrm>
        </p:spPr>
      </p:pic>
      <p:sp>
        <p:nvSpPr>
          <p:cNvPr id="32786" name="Text Box 18"/>
          <p:cNvSpPr txBox="1">
            <a:spLocks noChangeArrowheads="1"/>
          </p:cNvSpPr>
          <p:nvPr/>
        </p:nvSpPr>
        <p:spPr bwMode="auto">
          <a:xfrm>
            <a:off x="2667000" y="4267200"/>
            <a:ext cx="1222375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Verdana" pitchFamily="34" charset="0"/>
              </a:rPr>
              <a:t>Jupiter</a:t>
            </a:r>
          </a:p>
        </p:txBody>
      </p:sp>
      <p:sp>
        <p:nvSpPr>
          <p:cNvPr id="32787" name="Text Box 19"/>
          <p:cNvSpPr txBox="1">
            <a:spLocks noChangeArrowheads="1"/>
          </p:cNvSpPr>
          <p:nvPr/>
        </p:nvSpPr>
        <p:spPr bwMode="auto">
          <a:xfrm>
            <a:off x="914400" y="6248400"/>
            <a:ext cx="5791200" cy="8239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4800" i="1">
              <a:latin typeface="Book Antiqua" pitchFamily="18" charset="0"/>
            </a:endParaRPr>
          </a:p>
        </p:txBody>
      </p:sp>
      <p:sp>
        <p:nvSpPr>
          <p:cNvPr id="32788" name="Text Box 20"/>
          <p:cNvSpPr txBox="1">
            <a:spLocks noChangeArrowheads="1"/>
          </p:cNvSpPr>
          <p:nvPr/>
        </p:nvSpPr>
        <p:spPr bwMode="auto">
          <a:xfrm>
            <a:off x="541338" y="6324600"/>
            <a:ext cx="8364537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latin typeface="Verdana" pitchFamily="34" charset="0"/>
              </a:rPr>
              <a:t>All these photos were taken through amateur astronomers’ telescopes.</a:t>
            </a:r>
          </a:p>
        </p:txBody>
      </p:sp>
      <p:sp>
        <p:nvSpPr>
          <p:cNvPr id="32789" name="Text Box 21"/>
          <p:cNvSpPr txBox="1">
            <a:spLocks noChangeArrowheads="1"/>
          </p:cNvSpPr>
          <p:nvPr/>
        </p:nvSpPr>
        <p:spPr bwMode="auto">
          <a:xfrm>
            <a:off x="3048000" y="1066800"/>
            <a:ext cx="2209800" cy="11271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Antigoni Light" pitchFamily="34" charset="0"/>
              </a:rPr>
              <a:t>Rose</a:t>
            </a:r>
            <a:r>
              <a:rPr lang="en-US" b="1">
                <a:latin typeface="Antigoni Light" pitchFamily="34" charset="0"/>
              </a:rPr>
              <a:t> </a:t>
            </a:r>
            <a:r>
              <a:rPr lang="en-US" sz="2400">
                <a:latin typeface="Antigoni Light" pitchFamily="34" charset="0"/>
              </a:rPr>
              <a:t>9:44 AM</a:t>
            </a:r>
          </a:p>
          <a:p>
            <a:pPr>
              <a:spcBef>
                <a:spcPct val="50000"/>
              </a:spcBef>
            </a:pPr>
            <a:r>
              <a:rPr lang="en-US" sz="2400">
                <a:latin typeface="Antigoni Light" pitchFamily="34" charset="0"/>
              </a:rPr>
              <a:t>View 8-11 PM</a:t>
            </a:r>
          </a:p>
        </p:txBody>
      </p:sp>
      <p:sp>
        <p:nvSpPr>
          <p:cNvPr id="32790" name="Text Box 22"/>
          <p:cNvSpPr txBox="1">
            <a:spLocks noChangeArrowheads="1"/>
          </p:cNvSpPr>
          <p:nvPr/>
        </p:nvSpPr>
        <p:spPr bwMode="auto">
          <a:xfrm>
            <a:off x="4724400" y="4038600"/>
            <a:ext cx="2166938" cy="10048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Antigoni Light" pitchFamily="34" charset="0"/>
              </a:rPr>
              <a:t>Rises 7:57 PM</a:t>
            </a:r>
          </a:p>
          <a:p>
            <a:pPr>
              <a:spcBef>
                <a:spcPct val="50000"/>
              </a:spcBef>
            </a:pPr>
            <a:r>
              <a:rPr lang="en-US" sz="2400">
                <a:latin typeface="Antigoni Light" pitchFamily="34" charset="0"/>
              </a:rPr>
              <a:t>View all night</a:t>
            </a:r>
          </a:p>
        </p:txBody>
      </p:sp>
      <p:sp>
        <p:nvSpPr>
          <p:cNvPr id="32792" name="Text Box 24"/>
          <p:cNvSpPr txBox="1">
            <a:spLocks noChangeArrowheads="1"/>
          </p:cNvSpPr>
          <p:nvPr/>
        </p:nvSpPr>
        <p:spPr bwMode="auto">
          <a:xfrm>
            <a:off x="6477000" y="1066800"/>
            <a:ext cx="2116138" cy="10048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Antigoni Light" pitchFamily="34" charset="0"/>
              </a:rPr>
              <a:t>Rose 9:47 AM</a:t>
            </a:r>
          </a:p>
          <a:p>
            <a:pPr>
              <a:spcBef>
                <a:spcPct val="50000"/>
              </a:spcBef>
            </a:pPr>
            <a:r>
              <a:rPr lang="en-US" sz="2400">
                <a:latin typeface="Antigoni Light" pitchFamily="34" charset="0"/>
              </a:rPr>
              <a:t>View 8-10 PM</a:t>
            </a:r>
          </a:p>
        </p:txBody>
      </p:sp>
      <p:sp>
        <p:nvSpPr>
          <p:cNvPr id="32794" name="Text Box 26"/>
          <p:cNvSpPr txBox="1">
            <a:spLocks noChangeArrowheads="1"/>
          </p:cNvSpPr>
          <p:nvPr/>
        </p:nvSpPr>
        <p:spPr bwMode="auto">
          <a:xfrm>
            <a:off x="0" y="838200"/>
            <a:ext cx="2514600" cy="5794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May 5, 2006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7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7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89" grpId="0"/>
      <p:bldP spid="32790" grpId="0"/>
      <p:bldP spid="3279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Binoculars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 great way to see the stars . . .</a:t>
            </a:r>
          </a:p>
          <a:p>
            <a:r>
              <a:rPr lang="en-US"/>
              <a:t>And learn the constellations</a:t>
            </a:r>
          </a:p>
          <a:p>
            <a:pPr>
              <a:buFont typeface="Wingdings" pitchFamily="2" charset="2"/>
              <a:buNone/>
            </a:pPr>
            <a:endParaRPr lang="en-US"/>
          </a:p>
          <a:p>
            <a:r>
              <a:rPr lang="en-US"/>
              <a:t>“A cheap pair of binoculars is better than a cheap telescope any day!”</a:t>
            </a:r>
          </a:p>
          <a:p>
            <a:endParaRPr lang="en-US"/>
          </a:p>
          <a:p>
            <a:endParaRPr lang="en-US"/>
          </a:p>
        </p:txBody>
      </p:sp>
      <p:pic>
        <p:nvPicPr>
          <p:cNvPr id="56324" name="Picture 4" descr="11x56 porro prisms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2000" y="4495800"/>
            <a:ext cx="2819400" cy="2232025"/>
          </a:xfrm>
          <a:prstGeom prst="rect">
            <a:avLst/>
          </a:prstGeom>
          <a:noFill/>
        </p:spPr>
      </p:pic>
      <p:pic>
        <p:nvPicPr>
          <p:cNvPr id="56325" name="Picture 5" descr="8x42 roof prism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34200" y="4495800"/>
            <a:ext cx="1890713" cy="2362200"/>
          </a:xfrm>
          <a:prstGeom prst="rect">
            <a:avLst/>
          </a:prstGeom>
          <a:noFill/>
        </p:spPr>
      </p:pic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6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56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56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2" grpId="0"/>
      <p:bldP spid="5632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en-US"/>
              <a:t>The Sun</a:t>
            </a:r>
          </a:p>
        </p:txBody>
      </p:sp>
      <p:sp>
        <p:nvSpPr>
          <p:cNvPr id="46085" name="Rectangle 5"/>
          <p:cNvSpPr>
            <a:spLocks noGrp="1" noChangeArrowheads="1"/>
          </p:cNvSpPr>
          <p:nvPr>
            <p:ph sz="quarter" idx="2"/>
          </p:nvPr>
        </p:nvSpPr>
        <p:spPr>
          <a:xfrm>
            <a:off x="609600" y="3962400"/>
            <a:ext cx="4038600" cy="457200"/>
          </a:xfrm>
          <a:noFill/>
        </p:spPr>
        <p:txBody>
          <a:bodyPr>
            <a:spAutoFit/>
          </a:bodyPr>
          <a:lstStyle/>
          <a:p>
            <a:r>
              <a:rPr lang="en-US" sz="2400"/>
              <a:t>More Sunspots</a:t>
            </a:r>
          </a:p>
        </p:txBody>
      </p:sp>
      <p:sp>
        <p:nvSpPr>
          <p:cNvPr id="46087" name="Text Box 7"/>
          <p:cNvSpPr txBox="1">
            <a:spLocks noChangeArrowheads="1"/>
          </p:cNvSpPr>
          <p:nvPr/>
        </p:nvSpPr>
        <p:spPr bwMode="auto">
          <a:xfrm>
            <a:off x="228600" y="1295400"/>
            <a:ext cx="86106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>
                <a:solidFill>
                  <a:srgbClr val="FF9900"/>
                </a:solidFill>
                <a:latin typeface="Arial" charset="0"/>
              </a:rPr>
              <a:t>CAUTION!  NEVER look at the Sun directly without a proper filter!</a:t>
            </a:r>
          </a:p>
        </p:txBody>
      </p:sp>
      <p:pic>
        <p:nvPicPr>
          <p:cNvPr id="46088" name="Picture 8" descr="Sun+on+21+July+2003+1730 Harrison"/>
          <p:cNvPicPr>
            <a:picLocks noChangeAspect="1" noChangeArrowheads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>
          <a:xfrm>
            <a:off x="838200" y="1676400"/>
            <a:ext cx="2135188" cy="2189163"/>
          </a:xfrm>
          <a:noFill/>
          <a:ln/>
        </p:spPr>
      </p:pic>
      <p:sp>
        <p:nvSpPr>
          <p:cNvPr id="46084" name="Rectangle 4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4038600" cy="895350"/>
          </a:xfrm>
          <a:noFill/>
        </p:spPr>
        <p:txBody>
          <a:bodyPr>
            <a:spAutoFit/>
          </a:bodyPr>
          <a:lstStyle/>
          <a:p>
            <a:r>
              <a:rPr lang="en-US" sz="2400"/>
              <a:t>Sunspots</a:t>
            </a:r>
          </a:p>
          <a:p>
            <a:pPr>
              <a:buFont typeface="Wingdings" pitchFamily="2" charset="2"/>
              <a:buNone/>
            </a:pPr>
            <a:endParaRPr lang="en-US" sz="2400"/>
          </a:p>
        </p:txBody>
      </p:sp>
      <p:pic>
        <p:nvPicPr>
          <p:cNvPr id="46090" name="Picture 10" descr="w Sunspots Bob Jone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8200" y="4343400"/>
            <a:ext cx="2508250" cy="2514600"/>
          </a:xfrm>
          <a:prstGeom prst="rect">
            <a:avLst/>
          </a:prstGeom>
          <a:noFill/>
        </p:spPr>
      </p:pic>
      <p:pic>
        <p:nvPicPr>
          <p:cNvPr id="46091" name="Picture 11" descr="Sun+at+Black+Forest w flares (D Carey)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81400" y="1828800"/>
            <a:ext cx="5080000" cy="4000500"/>
          </a:xfrm>
          <a:prstGeom prst="rect">
            <a:avLst/>
          </a:prstGeom>
          <a:noFill/>
        </p:spPr>
      </p:pic>
      <p:sp>
        <p:nvSpPr>
          <p:cNvPr id="46086" name="Rectangle 6"/>
          <p:cNvSpPr>
            <a:spLocks noGrp="1" noChangeArrowheads="1"/>
          </p:cNvSpPr>
          <p:nvPr>
            <p:ph sz="quarter" idx="3"/>
          </p:nvPr>
        </p:nvSpPr>
        <p:spPr>
          <a:xfrm>
            <a:off x="4267200" y="1828800"/>
            <a:ext cx="4038600" cy="457200"/>
          </a:xfrm>
          <a:noFill/>
        </p:spPr>
        <p:txBody>
          <a:bodyPr>
            <a:spAutoFit/>
          </a:bodyPr>
          <a:lstStyle/>
          <a:p>
            <a:r>
              <a:rPr lang="en-US" sz="2400"/>
              <a:t>Solar Flares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0" presetClass="emph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23" dur="500" autoRev="1" fill="hold"/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500" autoRev="1" fill="hold"/>
                                        <p:tgtEl>
                                          <p:spTgt spid="460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5" dur="500" autoRev="1" fill="hold"/>
                                        <p:tgtEl>
                                          <p:spTgt spid="460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300"/>
                            </p:stCondLst>
                            <p:childTnLst>
                              <p:par>
                                <p:cTn id="27" presetID="20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28" dur="500" autoRev="1" fill="hold"/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hlink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9" dur="500" autoRev="1" fill="hold"/>
                                        <p:tgtEl>
                                          <p:spTgt spid="460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hlink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500" autoRev="1" fill="hold"/>
                                        <p:tgtEl>
                                          <p:spTgt spid="460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4600"/>
                            </p:stCondLst>
                            <p:childTnLst>
                              <p:par>
                                <p:cTn id="32" presetID="35" presetClass="emph" presetSubtype="0" fill="hold" grpId="3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discrete" valueType="str">
                                      <p:cBhvr>
                                        <p:cTn id="33" dur="1000" fill="hold"/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7" grpId="0"/>
      <p:bldP spid="46087" grpId="1"/>
      <p:bldP spid="46087" grpId="2"/>
      <p:bldP spid="46087" grpId="3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4713288" cy="2101850"/>
          </a:xfrm>
          <a:noFill/>
        </p:spPr>
        <p:txBody>
          <a:bodyPr>
            <a:spAutoFit/>
          </a:bodyPr>
          <a:lstStyle/>
          <a:p>
            <a:pPr algn="l"/>
            <a:r>
              <a:rPr lang="en-US"/>
              <a:t>Your “Solar System Ambassador”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286000"/>
            <a:ext cx="2960688" cy="519113"/>
          </a:xfrm>
          <a:noFill/>
        </p:spPr>
        <p:txBody>
          <a:bodyPr wrap="none">
            <a:spAutoFit/>
          </a:bodyPr>
          <a:lstStyle/>
          <a:p>
            <a:pPr>
              <a:buFont typeface="Wingdings" pitchFamily="2" charset="2"/>
              <a:buNone/>
            </a:pPr>
            <a:r>
              <a:rPr lang="en-US" sz="2800">
                <a:solidFill>
                  <a:schemeClr val="hlink"/>
                </a:solidFill>
                <a:latin typeface="Bedini" pitchFamily="34" charset="0"/>
              </a:rPr>
              <a:t>George Reynolds</a:t>
            </a:r>
          </a:p>
        </p:txBody>
      </p:sp>
      <p:pic>
        <p:nvPicPr>
          <p:cNvPr id="66564" name="Picture 4" descr="SSA Logo w blk background 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2590800"/>
            <a:ext cx="3581400" cy="3581400"/>
          </a:xfrm>
          <a:prstGeom prst="rect">
            <a:avLst/>
          </a:prstGeom>
          <a:noFill/>
        </p:spPr>
      </p:pic>
      <p:pic>
        <p:nvPicPr>
          <p:cNvPr id="66565" name="Picture 5" descr="Georg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2819400"/>
            <a:ext cx="3130550" cy="3886200"/>
          </a:xfrm>
          <a:prstGeom prst="rect">
            <a:avLst/>
          </a:prstGeom>
          <a:noFill/>
        </p:spPr>
      </p:pic>
      <p:sp>
        <p:nvSpPr>
          <p:cNvPr id="66566" name="Text Box 6"/>
          <p:cNvSpPr txBox="1">
            <a:spLocks noChangeArrowheads="1"/>
          </p:cNvSpPr>
          <p:nvPr/>
        </p:nvSpPr>
        <p:spPr bwMode="auto">
          <a:xfrm>
            <a:off x="4267200" y="6172200"/>
            <a:ext cx="4876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solidFill>
                  <a:srgbClr val="FFFF00"/>
                </a:solidFill>
                <a:latin typeface="Verdana" pitchFamily="34" charset="0"/>
              </a:rPr>
              <a:t>Thank You!</a:t>
            </a:r>
          </a:p>
        </p:txBody>
      </p:sp>
      <p:pic>
        <p:nvPicPr>
          <p:cNvPr id="66567" name="Picture 7" descr="BBAAlogocolor1"/>
          <p:cNvPicPr>
            <a:picLocks noChangeAspect="1" noChangeArrowheads="1"/>
          </p:cNvPicPr>
          <p:nvPr>
            <p:ph sz="half" idx="2"/>
          </p:nvPr>
        </p:nvPicPr>
        <p:blipFill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5105400" y="0"/>
            <a:ext cx="2514600" cy="2417763"/>
          </a:xfr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65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65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66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66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2000" fill="hold"/>
                                        <p:tgtEl>
                                          <p:spTgt spid="6656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2" grpId="0"/>
      <p:bldP spid="6656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Text Box 2"/>
          <p:cNvSpPr txBox="1">
            <a:spLocks noChangeArrowheads="1"/>
          </p:cNvSpPr>
          <p:nvPr/>
        </p:nvSpPr>
        <p:spPr bwMode="auto">
          <a:xfrm>
            <a:off x="1371600" y="1524000"/>
            <a:ext cx="6223000" cy="22860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sz="7200" i="1">
                <a:solidFill>
                  <a:srgbClr val="FFFF00"/>
                </a:solidFill>
                <a:latin typeface="Impact" pitchFamily="34" charset="0"/>
              </a:rPr>
              <a:t>Go  out and look </a:t>
            </a:r>
          </a:p>
          <a:p>
            <a:r>
              <a:rPr lang="en-US" sz="7200" i="1">
                <a:solidFill>
                  <a:srgbClr val="FFFF00"/>
                </a:solidFill>
                <a:latin typeface="Impact" pitchFamily="34" charset="0"/>
              </a:rPr>
              <a:t>for the Moon!</a:t>
            </a:r>
          </a:p>
        </p:txBody>
      </p:sp>
      <p:sp>
        <p:nvSpPr>
          <p:cNvPr id="148484" name="Text Box 4"/>
          <p:cNvSpPr txBox="1">
            <a:spLocks noChangeArrowheads="1"/>
          </p:cNvSpPr>
          <p:nvPr/>
        </p:nvSpPr>
        <p:spPr bwMode="auto">
          <a:xfrm>
            <a:off x="901700" y="5715000"/>
            <a:ext cx="7110413" cy="5191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>
                <a:solidFill>
                  <a:srgbClr val="FF7C80"/>
                </a:solidFill>
              </a:rPr>
              <a:t>Greenbrier Middle School Lunar Festival 2006</a:t>
            </a:r>
          </a:p>
        </p:txBody>
      </p:sp>
      <p:pic>
        <p:nvPicPr>
          <p:cNvPr id="148485" name="Picture 5" descr="m088 1st Qtr Moo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95600" y="3657600"/>
            <a:ext cx="21336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8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8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148482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 L 0.0 -0.33387  E" pathEditMode="relative" ptsTypes="">
                                      <p:cBhvr>
                                        <p:cTn id="14" dur="2000" fill="hold"/>
                                        <p:tgtEl>
                                          <p:spTgt spid="1484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14848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14848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0" fill="hold"/>
                                        <p:tgtEl>
                                          <p:spTgt spid="148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148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482" grpId="0"/>
      <p:bldP spid="148482" grpId="1"/>
      <p:bldP spid="14848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8" name="Text Box 4"/>
          <p:cNvSpPr txBox="1">
            <a:spLocks noChangeArrowheads="1"/>
          </p:cNvSpPr>
          <p:nvPr/>
        </p:nvSpPr>
        <p:spPr bwMode="auto">
          <a:xfrm>
            <a:off x="1371600" y="1524000"/>
            <a:ext cx="6223000" cy="22860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sz="7200" i="1">
                <a:solidFill>
                  <a:srgbClr val="FFFF00"/>
                </a:solidFill>
                <a:latin typeface="Impact" pitchFamily="34" charset="0"/>
              </a:rPr>
              <a:t>Go  out and look </a:t>
            </a:r>
          </a:p>
          <a:p>
            <a:r>
              <a:rPr lang="en-US" sz="7200" i="1">
                <a:solidFill>
                  <a:srgbClr val="FFFF00"/>
                </a:solidFill>
                <a:latin typeface="Impact" pitchFamily="34" charset="0"/>
              </a:rPr>
              <a:t>for the Moon!</a:t>
            </a:r>
          </a:p>
        </p:txBody>
      </p:sp>
      <p:pic>
        <p:nvPicPr>
          <p:cNvPr id="103429" name="Picture 5" descr="moon_300Ds_shamilt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3536950"/>
            <a:ext cx="3429000" cy="332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430" name="Text Box 6"/>
          <p:cNvSpPr txBox="1">
            <a:spLocks noChangeArrowheads="1"/>
          </p:cNvSpPr>
          <p:nvPr/>
        </p:nvSpPr>
        <p:spPr bwMode="auto">
          <a:xfrm>
            <a:off x="304800" y="5715000"/>
            <a:ext cx="8305800" cy="5794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FF7C80"/>
                </a:solidFill>
              </a:rPr>
              <a:t>Greenbrier Middle School Lunar Festival 2006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mph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103428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 L 0.0 -0.33387  E" pathEditMode="relative" ptsTypes="">
                                      <p:cBhvr>
                                        <p:cTn id="14" dur="2000" fill="hold"/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6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10342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3000" fill="hold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8" grpId="0"/>
      <p:bldP spid="103428" grpId="4"/>
      <p:bldP spid="103430" grpId="0"/>
    </p:bldLst>
  </p:timing>
</p:sld>
</file>

<file path=ppt/theme/theme1.xml><?xml version="1.0" encoding="utf-8"?>
<a:theme xmlns:a="http://schemas.openxmlformats.org/drawingml/2006/main" name="Globe">
  <a:themeElements>
    <a:clrScheme name="Globe 9">
      <a:dk1>
        <a:srgbClr val="003B76"/>
      </a:dk1>
      <a:lt1>
        <a:srgbClr val="FFFFFF"/>
      </a:lt1>
      <a:dk2>
        <a:srgbClr val="0066CC"/>
      </a:dk2>
      <a:lt2>
        <a:srgbClr val="CCECFF"/>
      </a:lt2>
      <a:accent1>
        <a:srgbClr val="33CCCC"/>
      </a:accent1>
      <a:accent2>
        <a:srgbClr val="66CCFF"/>
      </a:accent2>
      <a:accent3>
        <a:srgbClr val="AAB8E2"/>
      </a:accent3>
      <a:accent4>
        <a:srgbClr val="DADADA"/>
      </a:accent4>
      <a:accent5>
        <a:srgbClr val="ADE2E2"/>
      </a:accent5>
      <a:accent6>
        <a:srgbClr val="5CB9E7"/>
      </a:accent6>
      <a:hlink>
        <a:srgbClr val="FF3300"/>
      </a:hlink>
      <a:folHlink>
        <a:srgbClr val="FFCC66"/>
      </a:folHlink>
    </a:clrScheme>
    <a:fontScheme name="Glob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radley Hand ITC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radley Hand ITC" pitchFamily="66" charset="0"/>
          </a:defRPr>
        </a:defPPr>
      </a:lstStyle>
    </a:lnDef>
  </a:objectDefaults>
  <a:extraClrSchemeLst>
    <a:extraClrScheme>
      <a:clrScheme name="Globe 1">
        <a:dk1>
          <a:srgbClr val="622100"/>
        </a:dk1>
        <a:lt1>
          <a:srgbClr val="FFFFFF"/>
        </a:lt1>
        <a:dk2>
          <a:srgbClr val="800000"/>
        </a:dk2>
        <a:lt2>
          <a:srgbClr val="FFFFCC"/>
        </a:lt2>
        <a:accent1>
          <a:srgbClr val="E42B00"/>
        </a:accent1>
        <a:accent2>
          <a:srgbClr val="996600"/>
        </a:accent2>
        <a:accent3>
          <a:srgbClr val="C0AAAA"/>
        </a:accent3>
        <a:accent4>
          <a:srgbClr val="DADADA"/>
        </a:accent4>
        <a:accent5>
          <a:srgbClr val="EFACAA"/>
        </a:accent5>
        <a:accent6>
          <a:srgbClr val="8A5C00"/>
        </a:accent6>
        <a:hlink>
          <a:srgbClr val="FADF6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2">
        <a:dk1>
          <a:srgbClr val="5F4545"/>
        </a:dk1>
        <a:lt1>
          <a:srgbClr val="FFFFFF"/>
        </a:lt1>
        <a:dk2>
          <a:srgbClr val="8F6969"/>
        </a:dk2>
        <a:lt2>
          <a:srgbClr val="FFFFCC"/>
        </a:lt2>
        <a:accent1>
          <a:srgbClr val="CC6600"/>
        </a:accent1>
        <a:accent2>
          <a:srgbClr val="924C0C"/>
        </a:accent2>
        <a:accent3>
          <a:srgbClr val="C6B9B9"/>
        </a:accent3>
        <a:accent4>
          <a:srgbClr val="DADADA"/>
        </a:accent4>
        <a:accent5>
          <a:srgbClr val="E2B8AA"/>
        </a:accent5>
        <a:accent6>
          <a:srgbClr val="84440A"/>
        </a:accent6>
        <a:hlink>
          <a:srgbClr val="CFD375"/>
        </a:hlink>
        <a:folHlink>
          <a:srgbClr val="98BB9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3">
        <a:dk1>
          <a:srgbClr val="003B76"/>
        </a:dk1>
        <a:lt1>
          <a:srgbClr val="FFFFFF"/>
        </a:lt1>
        <a:dk2>
          <a:srgbClr val="0066CC"/>
        </a:dk2>
        <a:lt2>
          <a:srgbClr val="CCECFF"/>
        </a:lt2>
        <a:accent1>
          <a:srgbClr val="33CCCC"/>
        </a:accent1>
        <a:accent2>
          <a:srgbClr val="66CCFF"/>
        </a:accent2>
        <a:accent3>
          <a:srgbClr val="AAB8E2"/>
        </a:accent3>
        <a:accent4>
          <a:srgbClr val="DADADA"/>
        </a:accent4>
        <a:accent5>
          <a:srgbClr val="ADE2E2"/>
        </a:accent5>
        <a:accent6>
          <a:srgbClr val="5CB9E7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4">
        <a:dk1>
          <a:srgbClr val="005856"/>
        </a:dk1>
        <a:lt1>
          <a:srgbClr val="FFFFFF"/>
        </a:lt1>
        <a:dk2>
          <a:srgbClr val="008080"/>
        </a:dk2>
        <a:lt2>
          <a:srgbClr val="FFFFCC"/>
        </a:lt2>
        <a:accent1>
          <a:srgbClr val="0099CC"/>
        </a:accent1>
        <a:accent2>
          <a:srgbClr val="00CCFF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B9E7"/>
        </a:accent6>
        <a:hlink>
          <a:srgbClr val="1ACE9F"/>
        </a:hlink>
        <a:folHlink>
          <a:srgbClr val="948CC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5">
        <a:dk1>
          <a:srgbClr val="3C5436"/>
        </a:dk1>
        <a:lt1>
          <a:srgbClr val="FFFFFF"/>
        </a:lt1>
        <a:dk2>
          <a:srgbClr val="5F8656"/>
        </a:dk2>
        <a:lt2>
          <a:srgbClr val="D6D8C0"/>
        </a:lt2>
        <a:accent1>
          <a:srgbClr val="61733D"/>
        </a:accent1>
        <a:accent2>
          <a:srgbClr val="324A39"/>
        </a:accent2>
        <a:accent3>
          <a:srgbClr val="B6C3B4"/>
        </a:accent3>
        <a:accent4>
          <a:srgbClr val="DADADA"/>
        </a:accent4>
        <a:accent5>
          <a:srgbClr val="B7BCAF"/>
        </a:accent5>
        <a:accent6>
          <a:srgbClr val="2C4233"/>
        </a:accent6>
        <a:hlink>
          <a:srgbClr val="73D588"/>
        </a:hlink>
        <a:folHlink>
          <a:srgbClr val="6F99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6">
        <a:dk1>
          <a:srgbClr val="5B7B65"/>
        </a:dk1>
        <a:lt1>
          <a:srgbClr val="FFFFFF"/>
        </a:lt1>
        <a:dk2>
          <a:srgbClr val="9ABE9D"/>
        </a:dk2>
        <a:lt2>
          <a:srgbClr val="336600"/>
        </a:lt2>
        <a:accent1>
          <a:srgbClr val="00CC66"/>
        </a:accent1>
        <a:accent2>
          <a:srgbClr val="4E7050"/>
        </a:accent2>
        <a:accent3>
          <a:srgbClr val="CADBCC"/>
        </a:accent3>
        <a:accent4>
          <a:srgbClr val="DADADA"/>
        </a:accent4>
        <a:accent5>
          <a:srgbClr val="AAE2B8"/>
        </a:accent5>
        <a:accent6>
          <a:srgbClr val="466548"/>
        </a:accent6>
        <a:hlink>
          <a:srgbClr val="FFFFCC"/>
        </a:hlink>
        <a:folHlink>
          <a:srgbClr val="9CE8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7">
        <a:dk1>
          <a:srgbClr val="4C4E44"/>
        </a:dk1>
        <a:lt1>
          <a:srgbClr val="FFFFFF"/>
        </a:lt1>
        <a:dk2>
          <a:srgbClr val="686B5D"/>
        </a:dk2>
        <a:lt2>
          <a:srgbClr val="D6D5C6"/>
        </a:lt2>
        <a:accent1>
          <a:srgbClr val="898D79"/>
        </a:accent1>
        <a:accent2>
          <a:srgbClr val="4D4F45"/>
        </a:accent2>
        <a:accent3>
          <a:srgbClr val="B9BAB6"/>
        </a:accent3>
        <a:accent4>
          <a:srgbClr val="DADADA"/>
        </a:accent4>
        <a:accent5>
          <a:srgbClr val="C4C5BE"/>
        </a:accent5>
        <a:accent6>
          <a:srgbClr val="45473E"/>
        </a:accent6>
        <a:hlink>
          <a:srgbClr val="58BE67"/>
        </a:hlink>
        <a:folHlink>
          <a:srgbClr val="C0C64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8">
        <a:dk1>
          <a:srgbClr val="000000"/>
        </a:dk1>
        <a:lt1>
          <a:srgbClr val="FFFFDD"/>
        </a:lt1>
        <a:dk2>
          <a:srgbClr val="000000"/>
        </a:dk2>
        <a:lt2>
          <a:srgbClr val="98977A"/>
        </a:lt2>
        <a:accent1>
          <a:srgbClr val="BDCDA7"/>
        </a:accent1>
        <a:accent2>
          <a:srgbClr val="A0D060"/>
        </a:accent2>
        <a:accent3>
          <a:srgbClr val="FFFFEB"/>
        </a:accent3>
        <a:accent4>
          <a:srgbClr val="000000"/>
        </a:accent4>
        <a:accent5>
          <a:srgbClr val="DBE3D0"/>
        </a:accent5>
        <a:accent6>
          <a:srgbClr val="91BC56"/>
        </a:accent6>
        <a:hlink>
          <a:srgbClr val="FADD4E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obe 9">
        <a:dk1>
          <a:srgbClr val="003B76"/>
        </a:dk1>
        <a:lt1>
          <a:srgbClr val="FFFFFF"/>
        </a:lt1>
        <a:dk2>
          <a:srgbClr val="0066CC"/>
        </a:dk2>
        <a:lt2>
          <a:srgbClr val="CCECFF"/>
        </a:lt2>
        <a:accent1>
          <a:srgbClr val="33CCCC"/>
        </a:accent1>
        <a:accent2>
          <a:srgbClr val="66CCFF"/>
        </a:accent2>
        <a:accent3>
          <a:srgbClr val="AAB8E2"/>
        </a:accent3>
        <a:accent4>
          <a:srgbClr val="DADADA"/>
        </a:accent4>
        <a:accent5>
          <a:srgbClr val="ADE2E2"/>
        </a:accent5>
        <a:accent6>
          <a:srgbClr val="5CB9E7"/>
        </a:accent6>
        <a:hlink>
          <a:srgbClr val="FF3300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10">
        <a:dk1>
          <a:srgbClr val="003B76"/>
        </a:dk1>
        <a:lt1>
          <a:srgbClr val="FFFFFF"/>
        </a:lt1>
        <a:dk2>
          <a:srgbClr val="0066CC"/>
        </a:dk2>
        <a:lt2>
          <a:srgbClr val="CCECFF"/>
        </a:lt2>
        <a:accent1>
          <a:srgbClr val="33CCCC"/>
        </a:accent1>
        <a:accent2>
          <a:srgbClr val="66CCFF"/>
        </a:accent2>
        <a:accent3>
          <a:srgbClr val="AAB8E2"/>
        </a:accent3>
        <a:accent4>
          <a:srgbClr val="DADADA"/>
        </a:accent4>
        <a:accent5>
          <a:srgbClr val="ADE2E2"/>
        </a:accent5>
        <a:accent6>
          <a:srgbClr val="5CB9E7"/>
        </a:accent6>
        <a:hlink>
          <a:srgbClr val="FFFF99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Globe 10">
    <a:dk1>
      <a:srgbClr val="003B76"/>
    </a:dk1>
    <a:lt1>
      <a:srgbClr val="FFFFFF"/>
    </a:lt1>
    <a:dk2>
      <a:srgbClr val="0066CC"/>
    </a:dk2>
    <a:lt2>
      <a:srgbClr val="CCECFF"/>
    </a:lt2>
    <a:accent1>
      <a:srgbClr val="33CCCC"/>
    </a:accent1>
    <a:accent2>
      <a:srgbClr val="66CCFF"/>
    </a:accent2>
    <a:accent3>
      <a:srgbClr val="AAB8E2"/>
    </a:accent3>
    <a:accent4>
      <a:srgbClr val="DADADA"/>
    </a:accent4>
    <a:accent5>
      <a:srgbClr val="ADE2E2"/>
    </a:accent5>
    <a:accent6>
      <a:srgbClr val="5CB9E7"/>
    </a:accent6>
    <a:hlink>
      <a:srgbClr val="FFFF99"/>
    </a:hlink>
    <a:folHlink>
      <a:srgbClr val="FFCC66"/>
    </a:folHlink>
  </a:clrScheme>
</a:themeOverride>
</file>

<file path=ppt/theme/themeOverride2.xml><?xml version="1.0" encoding="utf-8"?>
<a:themeOverride xmlns:a="http://schemas.openxmlformats.org/drawingml/2006/main">
  <a:clrScheme name="Globe 10">
    <a:dk1>
      <a:srgbClr val="003B76"/>
    </a:dk1>
    <a:lt1>
      <a:srgbClr val="FFFFFF"/>
    </a:lt1>
    <a:dk2>
      <a:srgbClr val="0066CC"/>
    </a:dk2>
    <a:lt2>
      <a:srgbClr val="CCECFF"/>
    </a:lt2>
    <a:accent1>
      <a:srgbClr val="33CCCC"/>
    </a:accent1>
    <a:accent2>
      <a:srgbClr val="66CCFF"/>
    </a:accent2>
    <a:accent3>
      <a:srgbClr val="AAB8E2"/>
    </a:accent3>
    <a:accent4>
      <a:srgbClr val="DADADA"/>
    </a:accent4>
    <a:accent5>
      <a:srgbClr val="ADE2E2"/>
    </a:accent5>
    <a:accent6>
      <a:srgbClr val="5CB9E7"/>
    </a:accent6>
    <a:hlink>
      <a:srgbClr val="FFFF99"/>
    </a:hlink>
    <a:folHlink>
      <a:srgbClr val="FFCC66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Globe</Template>
  <TotalTime>5607</TotalTime>
  <Words>575</Words>
  <Application>Microsoft PowerPoint</Application>
  <PresentationFormat>On-screen Show (4:3)</PresentationFormat>
  <Paragraphs>135</Paragraphs>
  <Slides>28</Slides>
  <Notes>23</Notes>
  <HiddenSlides>0</HiddenSlides>
  <MMClips>1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40" baseType="lpstr">
      <vt:lpstr>Arial</vt:lpstr>
      <vt:lpstr>Times New Roman</vt:lpstr>
      <vt:lpstr>Verdana</vt:lpstr>
      <vt:lpstr>Wingdings</vt:lpstr>
      <vt:lpstr>Bermuda Solid</vt:lpstr>
      <vt:lpstr>Bradley Hand ITC</vt:lpstr>
      <vt:lpstr>Book Antiqua</vt:lpstr>
      <vt:lpstr>Antigoni Light</vt:lpstr>
      <vt:lpstr>Bedini</vt:lpstr>
      <vt:lpstr>Impact</vt:lpstr>
      <vt:lpstr>Tahoma</vt:lpstr>
      <vt:lpstr>Globe</vt:lpstr>
      <vt:lpstr>Slide 1</vt:lpstr>
      <vt:lpstr>MOON!</vt:lpstr>
      <vt:lpstr>MOON!</vt:lpstr>
      <vt:lpstr>The Back Bay Amateur Astronomers </vt:lpstr>
      <vt:lpstr>Your “Solar System Ambassador”</vt:lpstr>
      <vt:lpstr>Slide 6</vt:lpstr>
      <vt:lpstr>Slide 7</vt:lpstr>
      <vt:lpstr>The Moon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More “Moon Shots”</vt:lpstr>
      <vt:lpstr>More “Moon Shots”</vt:lpstr>
      <vt:lpstr>Moon Exploration</vt:lpstr>
      <vt:lpstr>Crescent Moons</vt:lpstr>
      <vt:lpstr>View of the Moon… from the Space Shuttle</vt:lpstr>
      <vt:lpstr>Greenbrier Middle School Lunar Festival 2006</vt:lpstr>
      <vt:lpstr>Planets and their Rise and Viewing Times</vt:lpstr>
      <vt:lpstr>Binoculars</vt:lpstr>
      <vt:lpstr>The Sun</vt:lpstr>
      <vt:lpstr>Your “Solar System Ambassador”</vt:lpstr>
      <vt:lpstr>Slide 27</vt:lpstr>
      <vt:lpstr>Slide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Gimme Some SPACE!</dc:title>
  <dc:creator>George Reynolds;Kevin Weiner</dc:creator>
  <cp:lastModifiedBy>Kevin Weiner</cp:lastModifiedBy>
  <cp:revision>76</cp:revision>
  <dcterms:created xsi:type="dcterms:W3CDTF">2004-11-02T06:46:09Z</dcterms:created>
  <dcterms:modified xsi:type="dcterms:W3CDTF">2008-09-30T02:41:43Z</dcterms:modified>
</cp:coreProperties>
</file>