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heme/themeOverride7.xml" ContentType="application/vnd.openxmlformats-officedocument.themeOverr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heme/themeOverride5.xml" ContentType="application/vnd.openxmlformats-officedocument.themeOverr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heme/themeOverride3.xml" ContentType="application/vnd.openxmlformats-officedocument.themeOverr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heme/themeOverride6.xml" ContentType="application/vnd.openxmlformats-officedocument.themeOverr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theme/themeOverride4.xml" ContentType="application/vnd.openxmlformats-officedocument.themeOverr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40"/>
  </p:notesMasterIdLst>
  <p:handoutMasterIdLst>
    <p:handoutMasterId r:id="rId41"/>
  </p:handoutMasterIdLst>
  <p:sldIdLst>
    <p:sldId id="285" r:id="rId2"/>
    <p:sldId id="256" r:id="rId3"/>
    <p:sldId id="287" r:id="rId4"/>
    <p:sldId id="344" r:id="rId5"/>
    <p:sldId id="291" r:id="rId6"/>
    <p:sldId id="332" r:id="rId7"/>
    <p:sldId id="333" r:id="rId8"/>
    <p:sldId id="334" r:id="rId9"/>
    <p:sldId id="335" r:id="rId10"/>
    <p:sldId id="336" r:id="rId11"/>
    <p:sldId id="337" r:id="rId12"/>
    <p:sldId id="338" r:id="rId13"/>
    <p:sldId id="339" r:id="rId14"/>
    <p:sldId id="340" r:id="rId15"/>
    <p:sldId id="258" r:id="rId16"/>
    <p:sldId id="259" r:id="rId17"/>
    <p:sldId id="345" r:id="rId18"/>
    <p:sldId id="341" r:id="rId19"/>
    <p:sldId id="277" r:id="rId20"/>
    <p:sldId id="261" r:id="rId21"/>
    <p:sldId id="272" r:id="rId22"/>
    <p:sldId id="267" r:id="rId23"/>
    <p:sldId id="268" r:id="rId24"/>
    <p:sldId id="269" r:id="rId25"/>
    <p:sldId id="270" r:id="rId26"/>
    <p:sldId id="271" r:id="rId27"/>
    <p:sldId id="292" r:id="rId28"/>
    <p:sldId id="275" r:id="rId29"/>
    <p:sldId id="293" r:id="rId30"/>
    <p:sldId id="294" r:id="rId31"/>
    <p:sldId id="295" r:id="rId32"/>
    <p:sldId id="296" r:id="rId33"/>
    <p:sldId id="283" r:id="rId34"/>
    <p:sldId id="282" r:id="rId35"/>
    <p:sldId id="342" r:id="rId36"/>
    <p:sldId id="302" r:id="rId37"/>
    <p:sldId id="343" r:id="rId38"/>
    <p:sldId id="318" r:id="rId39"/>
  </p:sldIdLst>
  <p:sldSz cx="9144000" cy="6858000" type="screen4x3"/>
  <p:notesSz cx="6858000" cy="9144000"/>
  <p:defaultTextStyle>
    <a:defPPr>
      <a:defRPr lang="en-US"/>
    </a:defPPr>
    <a:lvl1pPr algn="l" rtl="0" eaLnBrk="0" fontAlgn="base" hangingPunct="0">
      <a:spcBef>
        <a:spcPct val="0"/>
      </a:spcBef>
      <a:spcAft>
        <a:spcPct val="0"/>
      </a:spcAft>
      <a:defRPr sz="3200" kern="1200">
        <a:solidFill>
          <a:schemeClr val="tx1"/>
        </a:solidFill>
        <a:latin typeface="Bradley Hand ITC" pitchFamily="66" charset="0"/>
        <a:ea typeface="+mn-ea"/>
        <a:cs typeface="+mn-cs"/>
      </a:defRPr>
    </a:lvl1pPr>
    <a:lvl2pPr marL="457200" algn="l" rtl="0" eaLnBrk="0" fontAlgn="base" hangingPunct="0">
      <a:spcBef>
        <a:spcPct val="0"/>
      </a:spcBef>
      <a:spcAft>
        <a:spcPct val="0"/>
      </a:spcAft>
      <a:defRPr sz="3200" kern="1200">
        <a:solidFill>
          <a:schemeClr val="tx1"/>
        </a:solidFill>
        <a:latin typeface="Bradley Hand ITC" pitchFamily="66" charset="0"/>
        <a:ea typeface="+mn-ea"/>
        <a:cs typeface="+mn-cs"/>
      </a:defRPr>
    </a:lvl2pPr>
    <a:lvl3pPr marL="914400" algn="l" rtl="0" eaLnBrk="0" fontAlgn="base" hangingPunct="0">
      <a:spcBef>
        <a:spcPct val="0"/>
      </a:spcBef>
      <a:spcAft>
        <a:spcPct val="0"/>
      </a:spcAft>
      <a:defRPr sz="3200" kern="1200">
        <a:solidFill>
          <a:schemeClr val="tx1"/>
        </a:solidFill>
        <a:latin typeface="Bradley Hand ITC" pitchFamily="66" charset="0"/>
        <a:ea typeface="+mn-ea"/>
        <a:cs typeface="+mn-cs"/>
      </a:defRPr>
    </a:lvl3pPr>
    <a:lvl4pPr marL="1371600" algn="l" rtl="0" eaLnBrk="0" fontAlgn="base" hangingPunct="0">
      <a:spcBef>
        <a:spcPct val="0"/>
      </a:spcBef>
      <a:spcAft>
        <a:spcPct val="0"/>
      </a:spcAft>
      <a:defRPr sz="3200" kern="1200">
        <a:solidFill>
          <a:schemeClr val="tx1"/>
        </a:solidFill>
        <a:latin typeface="Bradley Hand ITC" pitchFamily="66" charset="0"/>
        <a:ea typeface="+mn-ea"/>
        <a:cs typeface="+mn-cs"/>
      </a:defRPr>
    </a:lvl4pPr>
    <a:lvl5pPr marL="1828800" algn="l" rtl="0" eaLnBrk="0" fontAlgn="base" hangingPunct="0">
      <a:spcBef>
        <a:spcPct val="0"/>
      </a:spcBef>
      <a:spcAft>
        <a:spcPct val="0"/>
      </a:spcAft>
      <a:defRPr sz="3200" kern="1200">
        <a:solidFill>
          <a:schemeClr val="tx1"/>
        </a:solidFill>
        <a:latin typeface="Bradley Hand ITC" pitchFamily="66" charset="0"/>
        <a:ea typeface="+mn-ea"/>
        <a:cs typeface="+mn-cs"/>
      </a:defRPr>
    </a:lvl5pPr>
    <a:lvl6pPr marL="2286000" algn="l" defTabSz="914400" rtl="0" eaLnBrk="1" latinLnBrk="0" hangingPunct="1">
      <a:defRPr sz="3200" kern="1200">
        <a:solidFill>
          <a:schemeClr val="tx1"/>
        </a:solidFill>
        <a:latin typeface="Bradley Hand ITC" pitchFamily="66" charset="0"/>
        <a:ea typeface="+mn-ea"/>
        <a:cs typeface="+mn-cs"/>
      </a:defRPr>
    </a:lvl6pPr>
    <a:lvl7pPr marL="2743200" algn="l" defTabSz="914400" rtl="0" eaLnBrk="1" latinLnBrk="0" hangingPunct="1">
      <a:defRPr sz="3200" kern="1200">
        <a:solidFill>
          <a:schemeClr val="tx1"/>
        </a:solidFill>
        <a:latin typeface="Bradley Hand ITC" pitchFamily="66" charset="0"/>
        <a:ea typeface="+mn-ea"/>
        <a:cs typeface="+mn-cs"/>
      </a:defRPr>
    </a:lvl7pPr>
    <a:lvl8pPr marL="3200400" algn="l" defTabSz="914400" rtl="0" eaLnBrk="1" latinLnBrk="0" hangingPunct="1">
      <a:defRPr sz="3200" kern="1200">
        <a:solidFill>
          <a:schemeClr val="tx1"/>
        </a:solidFill>
        <a:latin typeface="Bradley Hand ITC" pitchFamily="66" charset="0"/>
        <a:ea typeface="+mn-ea"/>
        <a:cs typeface="+mn-cs"/>
      </a:defRPr>
    </a:lvl8pPr>
    <a:lvl9pPr marL="3657600" algn="l" defTabSz="914400" rtl="0" eaLnBrk="1" latinLnBrk="0" hangingPunct="1">
      <a:defRPr sz="3200" kern="1200">
        <a:solidFill>
          <a:schemeClr val="tx1"/>
        </a:solidFill>
        <a:latin typeface="Bradley Hand ITC" pitchFamily="66"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9900"/>
    <a:srgbClr val="FF7C80"/>
    <a:srgbClr val="CC3300"/>
    <a:srgbClr val="312D2E"/>
    <a:srgbClr val="060606"/>
    <a:srgbClr val="00CC00"/>
    <a:srgbClr val="00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949" autoAdjust="0"/>
    <p:restoredTop sz="94660"/>
  </p:normalViewPr>
  <p:slideViewPr>
    <p:cSldViewPr>
      <p:cViewPr varScale="1">
        <p:scale>
          <a:sx n="70" d="100"/>
          <a:sy n="70" d="100"/>
        </p:scale>
        <p:origin x="-898" y="-67"/>
      </p:cViewPr>
      <p:guideLst>
        <p:guide orient="horz" pos="2160"/>
        <p:guide pos="2880"/>
      </p:guideLst>
    </p:cSldViewPr>
  </p:slideViewPr>
  <p:notesTextViewPr>
    <p:cViewPr>
      <p:scale>
        <a:sx n="100" d="100"/>
        <a:sy n="100" d="100"/>
      </p:scale>
      <p:origin x="0" y="0"/>
    </p:cViewPr>
  </p:notesTextViewPr>
  <p:notesViewPr>
    <p:cSldViewPr>
      <p:cViewPr varScale="1">
        <p:scale>
          <a:sx n="36" d="100"/>
          <a:sy n="36" d="100"/>
        </p:scale>
        <p:origin x="-1347" y="-86"/>
      </p:cViewPr>
      <p:guideLst>
        <p:guide orient="horz" pos="2160"/>
        <p:guide pos="288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defRPr sz="1000" i="1">
                <a:latin typeface="Times New Roman" pitchFamily="18" charset="0"/>
              </a:defRPr>
            </a:lvl1pPr>
          </a:lstStyle>
          <a:p>
            <a:endParaRPr lang="en-US"/>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lgn="r">
              <a:defRPr sz="1000" i="1">
                <a:latin typeface="Times New Roman" pitchFamily="18" charset="0"/>
              </a:defRPr>
            </a:lvl1pPr>
          </a:lstStyle>
          <a:p>
            <a:endParaRPr lang="en-US"/>
          </a:p>
        </p:txBody>
      </p:sp>
      <p:sp>
        <p:nvSpPr>
          <p:cNvPr id="2052" name="Rectangle 4"/>
          <p:cNvSpPr>
            <a:spLocks noRo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ffectLst/>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defRPr sz="1000" i="1">
                <a:latin typeface="Times New Roman" pitchFamily="18" charset="0"/>
              </a:defRPr>
            </a:lvl1pPr>
          </a:lstStyle>
          <a:p>
            <a:endParaRPr lang="en-US"/>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lgn="r">
              <a:defRPr sz="1000" i="1">
                <a:latin typeface="Times New Roman" pitchFamily="18" charset="0"/>
              </a:defRPr>
            </a:lvl1pPr>
          </a:lstStyle>
          <a:p>
            <a:fld id="{0A1CF869-7F1F-42C5-8235-80ADB3298334}"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B9FBAE-7D79-4178-AD88-C0E1E3BA38AE}" type="slidenum">
              <a:rPr lang="en-US"/>
              <a:pPr/>
              <a:t>2</a:t>
            </a:fld>
            <a:endParaRPr lang="en-US"/>
          </a:p>
        </p:txBody>
      </p:sp>
      <p:sp>
        <p:nvSpPr>
          <p:cNvPr id="4098" name="Rectangle 2"/>
          <p:cNvSpPr>
            <a:spLocks noRot="1" noChangeArrowheads="1" noTextEdit="1"/>
          </p:cNvSpPr>
          <p:nvPr>
            <p:ph type="sldImg"/>
          </p:nvPr>
        </p:nvSpPr>
        <p:spPr>
          <a:xfrm>
            <a:off x="1150938" y="692150"/>
            <a:ext cx="4556125" cy="3416300"/>
          </a:xfrm>
          <a:ln cap="flat"/>
        </p:spPr>
      </p:sp>
      <p:sp>
        <p:nvSpPr>
          <p:cNvPr id="4099"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78413F-3372-45A3-9BA7-69DD95FDB23E}" type="slidenum">
              <a:rPr lang="en-US"/>
              <a:pPr/>
              <a:t>18</a:t>
            </a:fld>
            <a:endParaRPr lang="en-US"/>
          </a:p>
        </p:txBody>
      </p:sp>
      <p:sp>
        <p:nvSpPr>
          <p:cNvPr id="153602" name="Rectangle 2"/>
          <p:cNvSpPr>
            <a:spLocks noRot="1" noChangeArrowheads="1" noTextEdit="1"/>
          </p:cNvSpPr>
          <p:nvPr>
            <p:ph type="sldImg"/>
          </p:nvPr>
        </p:nvSpPr>
        <p:spPr>
          <a:xfrm>
            <a:off x="1150938" y="692150"/>
            <a:ext cx="4556125" cy="3416300"/>
          </a:xfrm>
          <a:ln/>
        </p:spPr>
      </p:sp>
      <p:sp>
        <p:nvSpPr>
          <p:cNvPr id="153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D4ED25-6059-4F3F-A66F-2CDB66AAF76F}" type="slidenum">
              <a:rPr lang="en-US"/>
              <a:pPr/>
              <a:t>19</a:t>
            </a:fld>
            <a:endParaRPr lang="en-US"/>
          </a:p>
        </p:txBody>
      </p:sp>
      <p:sp>
        <p:nvSpPr>
          <p:cNvPr id="154626" name="Rectangle 2"/>
          <p:cNvSpPr>
            <a:spLocks noRot="1" noChangeArrowheads="1" noTextEdit="1"/>
          </p:cNvSpPr>
          <p:nvPr>
            <p:ph type="sldImg"/>
          </p:nvPr>
        </p:nvSpPr>
        <p:spPr>
          <a:xfrm>
            <a:off x="1150938" y="692150"/>
            <a:ext cx="4556125" cy="3416300"/>
          </a:xfrm>
          <a:ln/>
        </p:spPr>
      </p:sp>
      <p:sp>
        <p:nvSpPr>
          <p:cNvPr id="154627" name="Rectangle 3"/>
          <p:cNvSpPr>
            <a:spLocks noGrp="1" noChangeArrowheads="1"/>
          </p:cNvSpPr>
          <p:nvPr>
            <p:ph type="body" idx="1"/>
          </p:nvPr>
        </p:nvSpPr>
        <p:spPr/>
        <p:txBody>
          <a:bodyPr/>
          <a:lstStyle/>
          <a:p>
            <a:r>
              <a:rPr lang="en-US"/>
              <a:t>PLANETS:  Saturn rises tonight at 9:10PM, will be high in the sky after midnight, and will set tomorrow 11:20AM.</a:t>
            </a:r>
          </a:p>
          <a:p>
            <a:r>
              <a:rPr lang="en-US"/>
              <a:t>JUPITER rises at 3AM, VENUS at 4AM, and MARS at 5AM.  If you get up before dawn (0645) and look SE, you may see them, with Saturn more to the SW.</a:t>
            </a:r>
          </a:p>
          <a:p>
            <a:r>
              <a:rPr lang="en-US"/>
              <a:t>NEPTUNE rises at 12 Noon and set at 10:30PM, URANUS rises at 1PM and sets at Midnight.  You need a powerful telescope and a good sky map to find them.  PLUTO is up during the daylight hours, so it cannot be seen now.</a:t>
            </a:r>
          </a:p>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4A5B19-96F9-43FD-85BE-00B7DCE00214}" type="slidenum">
              <a:rPr lang="en-US"/>
              <a:pPr/>
              <a:t>20</a:t>
            </a:fld>
            <a:endParaRPr lang="en-US"/>
          </a:p>
        </p:txBody>
      </p:sp>
      <p:sp>
        <p:nvSpPr>
          <p:cNvPr id="155650" name="Rectangle 2"/>
          <p:cNvSpPr>
            <a:spLocks noRot="1" noChangeArrowheads="1" noTextEdit="1"/>
          </p:cNvSpPr>
          <p:nvPr>
            <p:ph type="sldImg"/>
          </p:nvPr>
        </p:nvSpPr>
        <p:spPr>
          <a:xfrm>
            <a:off x="1150938" y="692150"/>
            <a:ext cx="4556125" cy="3416300"/>
          </a:xfrm>
          <a:ln/>
        </p:spPr>
      </p:sp>
      <p:sp>
        <p:nvSpPr>
          <p:cNvPr id="155651" name="Rectangle 3"/>
          <p:cNvSpPr>
            <a:spLocks noGrp="1" noChangeArrowheads="1"/>
          </p:cNvSpPr>
          <p:nvPr>
            <p:ph type="body" idx="1"/>
          </p:nvPr>
        </p:nvSpPr>
        <p:spPr/>
        <p:txBody>
          <a:bodyPr/>
          <a:lstStyle/>
          <a:p>
            <a:r>
              <a:rPr lang="en-US"/>
              <a:t>THREE comets are currently visible in the sky, if you know where to look and have a good telescope.</a:t>
            </a:r>
          </a:p>
          <a:p>
            <a:r>
              <a:rPr lang="en-US"/>
              <a:t>(Comet C/2002 T&amp; LINEAR, C/2001 Q4 NEAT, and brand-new (newly discovered) Comet Machholz.)</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767EC8-0D8E-46B6-9E85-7CC3AB013896}" type="slidenum">
              <a:rPr lang="en-US"/>
              <a:pPr/>
              <a:t>22</a:t>
            </a:fld>
            <a:endParaRPr lang="en-US"/>
          </a:p>
        </p:txBody>
      </p:sp>
      <p:sp>
        <p:nvSpPr>
          <p:cNvPr id="134146" name="Rectangle 2"/>
          <p:cNvSpPr>
            <a:spLocks noRot="1" noChangeArrowheads="1" noTextEdit="1"/>
          </p:cNvSpPr>
          <p:nvPr>
            <p:ph type="sldImg"/>
          </p:nvPr>
        </p:nvSpPr>
        <p:spPr>
          <a:xfrm>
            <a:off x="1150938" y="692150"/>
            <a:ext cx="4556125" cy="3416300"/>
          </a:xfrm>
          <a:ln/>
        </p:spPr>
      </p:sp>
      <p:sp>
        <p:nvSpPr>
          <p:cNvPr id="134147" name="Rectangle 3"/>
          <p:cNvSpPr>
            <a:spLocks noGrp="1" noChangeArrowheads="1"/>
          </p:cNvSpPr>
          <p:nvPr>
            <p:ph type="body" idx="1"/>
          </p:nvPr>
        </p:nvSpPr>
        <p:spPr/>
        <p:txBody>
          <a:bodyPr/>
          <a:lstStyle/>
          <a:p>
            <a:r>
              <a:rPr lang="en-US"/>
              <a:t>The energetic starlight then ionizes the shell, causing it to glow.  The Bubble Nebula (NGC 7635) is about 10 light-years across and visible with a small telescope towards the constellation of Cassiopeia.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CE13FD-A6A3-4629-8042-4F74856A8134}" type="slidenum">
              <a:rPr lang="en-US"/>
              <a:pPr/>
              <a:t>23</a:t>
            </a:fld>
            <a:endParaRPr lang="en-US"/>
          </a:p>
        </p:txBody>
      </p:sp>
      <p:sp>
        <p:nvSpPr>
          <p:cNvPr id="135170" name="Rectangle 2"/>
          <p:cNvSpPr>
            <a:spLocks noRot="1" noChangeArrowheads="1" noTextEdit="1"/>
          </p:cNvSpPr>
          <p:nvPr>
            <p:ph type="sldImg"/>
          </p:nvPr>
        </p:nvSpPr>
        <p:spPr>
          <a:xfrm>
            <a:off x="1150938" y="692150"/>
            <a:ext cx="4556125" cy="3416300"/>
          </a:xfrm>
          <a:ln/>
        </p:spPr>
      </p:sp>
      <p:sp>
        <p:nvSpPr>
          <p:cNvPr id="135171" name="Rectangle 3"/>
          <p:cNvSpPr>
            <a:spLocks noGrp="1" noChangeArrowheads="1"/>
          </p:cNvSpPr>
          <p:nvPr>
            <p:ph type="body" idx="1"/>
          </p:nvPr>
        </p:nvSpPr>
        <p:spPr/>
        <p:txBody>
          <a:bodyPr/>
          <a:lstStyle/>
          <a:p>
            <a:r>
              <a:rPr lang="en-US"/>
              <a:t>M15 lies at a distance of about 33,600 light years from the Earth.  Its linear extension is about 175 light years across. It is postulated a massive black hole may lie at the center of M15's core.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4C24F8-E8AF-4629-8D88-38BCA9CA1CD9}" type="slidenum">
              <a:rPr lang="en-US"/>
              <a:pPr/>
              <a:t>24</a:t>
            </a:fld>
            <a:endParaRPr lang="en-US"/>
          </a:p>
        </p:txBody>
      </p:sp>
      <p:sp>
        <p:nvSpPr>
          <p:cNvPr id="136194" name="Rectangle 2"/>
          <p:cNvSpPr>
            <a:spLocks noRot="1" noChangeArrowheads="1" noTextEdit="1"/>
          </p:cNvSpPr>
          <p:nvPr>
            <p:ph type="sldImg"/>
          </p:nvPr>
        </p:nvSpPr>
        <p:spPr>
          <a:xfrm>
            <a:off x="1150938" y="692150"/>
            <a:ext cx="4556125" cy="3416300"/>
          </a:xfrm>
          <a:ln/>
        </p:spPr>
      </p:sp>
      <p:sp>
        <p:nvSpPr>
          <p:cNvPr id="136195" name="Rectangle 3"/>
          <p:cNvSpPr>
            <a:spLocks noGrp="1" noChangeArrowheads="1"/>
          </p:cNvSpPr>
          <p:nvPr>
            <p:ph type="body" idx="1"/>
          </p:nvPr>
        </p:nvSpPr>
        <p:spPr/>
        <p:txBody>
          <a:bodyPr/>
          <a:lstStyle/>
          <a:p>
            <a:r>
              <a:rPr lang="en-US" b="1"/>
              <a:t>Messier 27</a:t>
            </a:r>
            <a:r>
              <a:rPr lang="en-US"/>
              <a:t> or </a:t>
            </a:r>
            <a:r>
              <a:rPr lang="en-US" b="1"/>
              <a:t>NGC 6853</a:t>
            </a:r>
            <a:r>
              <a:rPr lang="en-US"/>
              <a:t> - is a typical planetary nebula and is located in the constellation Vulpecula (The Fox).  The distance is rather uncertain, but is believed to be around 1200 light-years.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409A37-ECB2-417B-9EFF-D4B55F586890}" type="slidenum">
              <a:rPr lang="en-US"/>
              <a:pPr/>
              <a:t>25</a:t>
            </a:fld>
            <a:endParaRPr lang="en-US"/>
          </a:p>
        </p:txBody>
      </p:sp>
      <p:sp>
        <p:nvSpPr>
          <p:cNvPr id="25602" name="Rectangle 2"/>
          <p:cNvSpPr>
            <a:spLocks noRot="1" noChangeArrowheads="1" noTextEdit="1"/>
          </p:cNvSpPr>
          <p:nvPr>
            <p:ph type="sldImg"/>
          </p:nvPr>
        </p:nvSpPr>
        <p:spPr>
          <a:xfrm>
            <a:off x="1150938" y="692150"/>
            <a:ext cx="4556125" cy="3416300"/>
          </a:xfrm>
          <a:ln/>
        </p:spPr>
      </p:sp>
      <p:sp>
        <p:nvSpPr>
          <p:cNvPr id="25603" name="Rectangle 3"/>
          <p:cNvSpPr>
            <a:spLocks noGrp="1" noChangeArrowheads="1"/>
          </p:cNvSpPr>
          <p:nvPr>
            <p:ph type="body" idx="1"/>
          </p:nvPr>
        </p:nvSpPr>
        <p:spPr/>
        <p:txBody>
          <a:bodyPr/>
          <a:lstStyle/>
          <a:p>
            <a:r>
              <a:rPr lang="en-US"/>
              <a:t>M31, a galaxy similar in size and shape to our own Milky Way Galaxy, but even larger, with more stars.  Located in Andromeda, M31 is one of the three large galaxies (Milky Way, M33 and M31) in the Local Group and is approximately 2.35 million light years distant. With a mass of about 1.5 times that of the Milky Way, it is the dominant galaxy of the Local Group. </a:t>
            </a:r>
          </a:p>
          <a:p>
            <a:r>
              <a:rPr lang="en-US"/>
              <a:t>The stars and star clusters we see in the night sky are in our own Milky Way Galaxy.  When we look beyond our galaxy, we see thousands of other galaxies, farther and farther away.</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5901ED-8E4A-4AAA-8F4E-B36649692562}" type="slidenum">
              <a:rPr lang="en-US"/>
              <a:pPr/>
              <a:t>26</a:t>
            </a:fld>
            <a:endParaRPr lang="en-US"/>
          </a:p>
        </p:txBody>
      </p:sp>
      <p:sp>
        <p:nvSpPr>
          <p:cNvPr id="24578" name="Rectangle 2"/>
          <p:cNvSpPr>
            <a:spLocks noRot="1" noChangeArrowheads="1" noTextEdit="1"/>
          </p:cNvSpPr>
          <p:nvPr>
            <p:ph type="sldImg"/>
          </p:nvPr>
        </p:nvSpPr>
        <p:spPr>
          <a:xfrm>
            <a:off x="1150938" y="692150"/>
            <a:ext cx="4556125" cy="3416300"/>
          </a:xfrm>
          <a:ln/>
        </p:spPr>
      </p:sp>
      <p:sp>
        <p:nvSpPr>
          <p:cNvPr id="24579" name="Rectangle 3"/>
          <p:cNvSpPr>
            <a:spLocks noGrp="1" noChangeArrowheads="1"/>
          </p:cNvSpPr>
          <p:nvPr>
            <p:ph type="body" idx="1"/>
          </p:nvPr>
        </p:nvSpPr>
        <p:spPr/>
        <p:txBody>
          <a:bodyPr/>
          <a:lstStyle/>
          <a:p>
            <a:r>
              <a:rPr lang="en-US"/>
              <a:t>NGC 6946, Approx. 10 million LY away, in the direction of the constellation Cepheus, the King.  This is a galaxy out beyond our own Milky Way Galaxy, 4 times as far as the Andromeda Galaxy, on the previous slide.  Still, as astronomical distances go, This impressive face on spiral galaxy</a:t>
            </a:r>
          </a:p>
          <a:p>
            <a:r>
              <a:rPr lang="en-US"/>
              <a:t> is relatively close to our own Milky Way Galaxy.</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520978-8967-4563-AD3B-458347AA5B4C}" type="slidenum">
              <a:rPr lang="en-US"/>
              <a:pPr/>
              <a:t>35</a:t>
            </a:fld>
            <a:endParaRPr lang="en-US"/>
          </a:p>
        </p:txBody>
      </p:sp>
      <p:sp>
        <p:nvSpPr>
          <p:cNvPr id="150530" name="Rectangle 2"/>
          <p:cNvSpPr>
            <a:spLocks noRot="1" noChangeArrowheads="1" noTextEdit="1"/>
          </p:cNvSpPr>
          <p:nvPr>
            <p:ph type="sldImg"/>
          </p:nvPr>
        </p:nvSpPr>
        <p:spPr>
          <a:xfrm>
            <a:off x="1150938" y="692150"/>
            <a:ext cx="4556125" cy="3416300"/>
          </a:xfrm>
          <a:ln/>
        </p:spPr>
      </p:sp>
      <p:sp>
        <p:nvSpPr>
          <p:cNvPr id="150531" name="Rectangle 3"/>
          <p:cNvSpPr>
            <a:spLocks noGrp="1" noChangeArrowheads="1"/>
          </p:cNvSpPr>
          <p:nvPr>
            <p:ph type="body" idx="1"/>
          </p:nvPr>
        </p:nvSpPr>
        <p:spPr/>
        <p:txBody>
          <a:bodyPr/>
          <a:lstStyle/>
          <a:p>
            <a:r>
              <a:rPr lang="en-US"/>
              <a:t>PRIOR to presentation, SET UP PC with USB Memory stick.  CHANGE this slide to link to that external memory on mouseover or mouse click.</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2530" name="Group 2"/>
          <p:cNvGrpSpPr>
            <a:grpSpLocks/>
          </p:cNvGrpSpPr>
          <p:nvPr/>
        </p:nvGrpSpPr>
        <p:grpSpPr bwMode="auto">
          <a:xfrm>
            <a:off x="0" y="0"/>
            <a:ext cx="9148763" cy="6851650"/>
            <a:chOff x="1" y="0"/>
            <a:chExt cx="5763" cy="4316"/>
          </a:xfrm>
        </p:grpSpPr>
        <p:sp>
          <p:nvSpPr>
            <p:cNvPr id="22531"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2532"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2533"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grpSp>
          <p:nvGrpSpPr>
            <p:cNvPr id="22534" name="Group 6"/>
            <p:cNvGrpSpPr>
              <a:grpSpLocks/>
            </p:cNvGrpSpPr>
            <p:nvPr/>
          </p:nvGrpSpPr>
          <p:grpSpPr bwMode="auto">
            <a:xfrm>
              <a:off x="288" y="0"/>
              <a:ext cx="5098" cy="4316"/>
              <a:chOff x="288" y="0"/>
              <a:chExt cx="5098" cy="4316"/>
            </a:xfrm>
          </p:grpSpPr>
          <p:sp>
            <p:nvSpPr>
              <p:cNvPr id="22535"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36"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37"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38"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39"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0"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1"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2"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3"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4"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5"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6"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7"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grpSp>
        <p:sp>
          <p:nvSpPr>
            <p:cNvPr id="22548"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2549"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2550"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endParaRPr lang="en-US"/>
            </a:p>
          </p:txBody>
        </p:sp>
        <p:sp>
          <p:nvSpPr>
            <p:cNvPr id="22551"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endParaRPr lang="en-US"/>
            </a:p>
          </p:txBody>
        </p:sp>
        <p:sp>
          <p:nvSpPr>
            <p:cNvPr id="22552"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endParaRPr lang="en-US"/>
            </a:p>
          </p:txBody>
        </p:sp>
        <p:sp>
          <p:nvSpPr>
            <p:cNvPr id="22553"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endParaRPr lang="en-US"/>
            </a:p>
          </p:txBody>
        </p:sp>
        <p:sp>
          <p:nvSpPr>
            <p:cNvPr id="22554"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endParaRPr lang="en-US"/>
            </a:p>
          </p:txBody>
        </p:sp>
        <p:sp>
          <p:nvSpPr>
            <p:cNvPr id="22555"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endParaRPr lang="en-US"/>
            </a:p>
          </p:txBody>
        </p:sp>
        <p:sp>
          <p:nvSpPr>
            <p:cNvPr id="22556"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endParaRPr lang="en-US"/>
            </a:p>
          </p:txBody>
        </p:sp>
        <p:sp>
          <p:nvSpPr>
            <p:cNvPr id="22557"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endParaRPr lang="en-US"/>
            </a:p>
          </p:txBody>
        </p:sp>
        <p:sp>
          <p:nvSpPr>
            <p:cNvPr id="22558"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endParaRPr lang="en-US"/>
            </a:p>
          </p:txBody>
        </p:sp>
        <p:grpSp>
          <p:nvGrpSpPr>
            <p:cNvPr id="22559" name="Group 31"/>
            <p:cNvGrpSpPr>
              <a:grpSpLocks/>
            </p:cNvGrpSpPr>
            <p:nvPr/>
          </p:nvGrpSpPr>
          <p:grpSpPr bwMode="auto">
            <a:xfrm>
              <a:off x="1" y="392"/>
              <a:ext cx="5758" cy="1571"/>
              <a:chOff x="1" y="392"/>
              <a:chExt cx="5758" cy="1571"/>
            </a:xfrm>
          </p:grpSpPr>
          <p:sp>
            <p:nvSpPr>
              <p:cNvPr id="22560"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endParaRPr lang="en-US"/>
              </a:p>
            </p:txBody>
          </p:sp>
          <p:sp>
            <p:nvSpPr>
              <p:cNvPr id="22561"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endParaRPr lang="en-US"/>
              </a:p>
            </p:txBody>
          </p:sp>
          <p:sp>
            <p:nvSpPr>
              <p:cNvPr id="22562"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endParaRPr lang="en-US"/>
              </a:p>
            </p:txBody>
          </p:sp>
          <p:sp>
            <p:nvSpPr>
              <p:cNvPr id="22563"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endParaRPr lang="en-US"/>
              </a:p>
            </p:txBody>
          </p:sp>
          <p:sp>
            <p:nvSpPr>
              <p:cNvPr id="22564"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endParaRPr lang="en-US"/>
              </a:p>
            </p:txBody>
          </p:sp>
        </p:grpSp>
        <p:sp>
          <p:nvSpPr>
            <p:cNvPr id="22565"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endParaRPr lang="en-US"/>
            </a:p>
          </p:txBody>
        </p:sp>
        <p:sp>
          <p:nvSpPr>
            <p:cNvPr id="22566"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endParaRPr lang="en-US"/>
            </a:p>
          </p:txBody>
        </p:sp>
      </p:grpSp>
      <p:sp>
        <p:nvSpPr>
          <p:cNvPr id="22567" name="Rectangle 39"/>
          <p:cNvSpPr>
            <a:spLocks noGrp="1" noChangeArrowheads="1"/>
          </p:cNvSpPr>
          <p:nvPr>
            <p:ph type="ctrTitle" sz="quarter"/>
          </p:nvPr>
        </p:nvSpPr>
        <p:spPr>
          <a:xfrm>
            <a:off x="685800" y="1692275"/>
            <a:ext cx="7772400" cy="1736725"/>
          </a:xfrm>
        </p:spPr>
        <p:txBody>
          <a:bodyPr anchor="b"/>
          <a:lstStyle>
            <a:lvl1pPr>
              <a:defRPr sz="5400"/>
            </a:lvl1pPr>
          </a:lstStyle>
          <a:p>
            <a:r>
              <a:rPr lang="en-US"/>
              <a:t>Click to edit Master title style</a:t>
            </a:r>
          </a:p>
        </p:txBody>
      </p:sp>
      <p:sp>
        <p:nvSpPr>
          <p:cNvPr id="22568"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22569" name="Rectangle 41"/>
          <p:cNvSpPr>
            <a:spLocks noGrp="1" noChangeArrowheads="1"/>
          </p:cNvSpPr>
          <p:nvPr>
            <p:ph type="dt" sz="quarter" idx="2"/>
          </p:nvPr>
        </p:nvSpPr>
        <p:spPr/>
        <p:txBody>
          <a:bodyPr/>
          <a:lstStyle>
            <a:lvl1pPr>
              <a:defRPr/>
            </a:lvl1pPr>
          </a:lstStyle>
          <a:p>
            <a:endParaRPr lang="en-US"/>
          </a:p>
        </p:txBody>
      </p:sp>
      <p:sp>
        <p:nvSpPr>
          <p:cNvPr id="22570" name="Rectangle 42"/>
          <p:cNvSpPr>
            <a:spLocks noGrp="1" noChangeArrowheads="1"/>
          </p:cNvSpPr>
          <p:nvPr>
            <p:ph type="ftr" sz="quarter" idx="3"/>
          </p:nvPr>
        </p:nvSpPr>
        <p:spPr/>
        <p:txBody>
          <a:bodyPr/>
          <a:lstStyle>
            <a:lvl1pPr>
              <a:defRPr/>
            </a:lvl1pPr>
          </a:lstStyle>
          <a:p>
            <a:endParaRPr lang="en-US"/>
          </a:p>
        </p:txBody>
      </p:sp>
      <p:sp>
        <p:nvSpPr>
          <p:cNvPr id="22571" name="Rectangle 43"/>
          <p:cNvSpPr>
            <a:spLocks noGrp="1" noChangeArrowheads="1"/>
          </p:cNvSpPr>
          <p:nvPr>
            <p:ph type="sldNum" sz="quarter" idx="4"/>
          </p:nvPr>
        </p:nvSpPr>
        <p:spPr/>
        <p:txBody>
          <a:bodyPr/>
          <a:lstStyle>
            <a:lvl1pPr>
              <a:defRPr/>
            </a:lvl1pPr>
          </a:lstStyle>
          <a:p>
            <a:fld id="{190F0373-0437-4D2F-A715-04006AC0980B}" type="slidenum">
              <a:rPr lang="en-US"/>
              <a:pPr/>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40DBBD0-D665-4F81-A683-779130576CD2}"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A1A4BB8-FDC8-43E8-B039-F805B29C175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F34951F-88A3-4833-8F5A-6C84350F2928}"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24C84FE0-7D86-4224-8196-AFB2FADE63A5}"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25CFBE3-01D4-49BE-A284-5C8203D841BB}"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C950BD37-B45F-4355-9809-0FBDC41B019F}"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A35D3C2-528B-4EE0-B519-37C7043A1B88}"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836AEFE-DE30-4BC3-A040-CA00181C6F5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49D6FF0-DCCD-47C8-A127-175BF136487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77ED4AD-D6CF-4950-8809-5AA4744E5925}"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3638"/>
            <a:ext cx="2133600" cy="457200"/>
          </a:xfrm>
        </p:spPr>
        <p:txBody>
          <a:bodyPr/>
          <a:lstStyle>
            <a:lvl1pPr>
              <a:defRPr/>
            </a:lvl1pPr>
          </a:lstStyle>
          <a:p>
            <a:endParaRPr lang="en-US"/>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3638"/>
            <a:ext cx="2133600" cy="457200"/>
          </a:xfrm>
        </p:spPr>
        <p:txBody>
          <a:bodyPr/>
          <a:lstStyle>
            <a:lvl1pPr>
              <a:defRPr/>
            </a:lvl1pPr>
          </a:lstStyle>
          <a:p>
            <a:fld id="{E1FF3201-EB80-4F3B-B94D-EAA9C452B208}"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3638"/>
            <a:ext cx="21336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74A05E27-ECD5-4B1E-A638-CED2EB0D2187}"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3638"/>
            <a:ext cx="2133600" cy="457200"/>
          </a:xfrm>
        </p:spPr>
        <p:txBody>
          <a:bodyPr/>
          <a:lstStyle>
            <a:lvl1pPr>
              <a:defRPr/>
            </a:lvl1pPr>
          </a:lstStyle>
          <a:p>
            <a:endParaRPr lang="en-US"/>
          </a:p>
        </p:txBody>
      </p:sp>
      <p:sp>
        <p:nvSpPr>
          <p:cNvPr id="8" name="Footer Placeholder 7"/>
          <p:cNvSpPr>
            <a:spLocks noGrp="1"/>
          </p:cNvSpPr>
          <p:nvPr>
            <p:ph type="ftr" sz="quarter" idx="11"/>
          </p:nvPr>
        </p:nvSpPr>
        <p:spPr>
          <a:xfrm>
            <a:off x="3124200" y="6248400"/>
            <a:ext cx="2895600" cy="457200"/>
          </a:xfrm>
        </p:spPr>
        <p:txBody>
          <a:bodyPr/>
          <a:lstStyle>
            <a:lvl1pPr>
              <a:defRPr/>
            </a:lvl1pPr>
          </a:lstStyle>
          <a:p>
            <a:endParaRPr lang="en-US"/>
          </a:p>
        </p:txBody>
      </p:sp>
      <p:sp>
        <p:nvSpPr>
          <p:cNvPr id="9" name="Slide Number Placeholder 8"/>
          <p:cNvSpPr>
            <a:spLocks noGrp="1"/>
          </p:cNvSpPr>
          <p:nvPr>
            <p:ph type="sldNum" sz="quarter" idx="12"/>
          </p:nvPr>
        </p:nvSpPr>
        <p:spPr>
          <a:xfrm>
            <a:off x="6553200" y="6243638"/>
            <a:ext cx="2133600" cy="457200"/>
          </a:xfrm>
        </p:spPr>
        <p:txBody>
          <a:bodyPr/>
          <a:lstStyle>
            <a:lvl1pPr>
              <a:defRPr/>
            </a:lvl1pPr>
          </a:lstStyle>
          <a:p>
            <a:fld id="{05605581-65D1-4C9F-8BB1-0BE2BB884ECB}"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3638"/>
            <a:ext cx="2133600" cy="457200"/>
          </a:xfrm>
        </p:spPr>
        <p:txBody>
          <a:bodyPr/>
          <a:lstStyle>
            <a:lvl1pPr>
              <a:defRPr/>
            </a:lvl1pPr>
          </a:lstStyle>
          <a:p>
            <a:endParaRPr lang="en-US"/>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p>
        </p:txBody>
      </p:sp>
      <p:sp>
        <p:nvSpPr>
          <p:cNvPr id="5" name="Slide Number Placeholder 4"/>
          <p:cNvSpPr>
            <a:spLocks noGrp="1"/>
          </p:cNvSpPr>
          <p:nvPr>
            <p:ph type="sldNum" sz="quarter" idx="12"/>
          </p:nvPr>
        </p:nvSpPr>
        <p:spPr>
          <a:xfrm>
            <a:off x="6553200" y="6243638"/>
            <a:ext cx="2133600" cy="457200"/>
          </a:xfrm>
        </p:spPr>
        <p:txBody>
          <a:bodyPr/>
          <a:lstStyle>
            <a:lvl1pPr>
              <a:defRPr/>
            </a:lvl1pPr>
          </a:lstStyle>
          <a:p>
            <a:fld id="{9C9BC12A-642A-4723-B8E5-5AA28E04870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21506" name="Group 2"/>
          <p:cNvGrpSpPr>
            <a:grpSpLocks/>
          </p:cNvGrpSpPr>
          <p:nvPr/>
        </p:nvGrpSpPr>
        <p:grpSpPr bwMode="auto">
          <a:xfrm>
            <a:off x="1588" y="0"/>
            <a:ext cx="9148762" cy="6851650"/>
            <a:chOff x="1" y="0"/>
            <a:chExt cx="5763" cy="4316"/>
          </a:xfrm>
        </p:grpSpPr>
        <p:sp>
          <p:nvSpPr>
            <p:cNvPr id="21507"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1508"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1509"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grpSp>
          <p:nvGrpSpPr>
            <p:cNvPr id="21510" name="Group 6"/>
            <p:cNvGrpSpPr>
              <a:grpSpLocks/>
            </p:cNvGrpSpPr>
            <p:nvPr/>
          </p:nvGrpSpPr>
          <p:grpSpPr bwMode="auto">
            <a:xfrm>
              <a:off x="288" y="0"/>
              <a:ext cx="5098" cy="4316"/>
              <a:chOff x="288" y="0"/>
              <a:chExt cx="5098" cy="4316"/>
            </a:xfrm>
          </p:grpSpPr>
          <p:sp>
            <p:nvSpPr>
              <p:cNvPr id="21511"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2"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3"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4"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5"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6"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7"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8"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9"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20"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21"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22"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23"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grpSp>
        <p:sp>
          <p:nvSpPr>
            <p:cNvPr id="21524"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1525"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1526"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endParaRPr lang="en-US"/>
            </a:p>
          </p:txBody>
        </p:sp>
        <p:sp>
          <p:nvSpPr>
            <p:cNvPr id="21527"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endParaRPr lang="en-US"/>
            </a:p>
          </p:txBody>
        </p:sp>
        <p:sp>
          <p:nvSpPr>
            <p:cNvPr id="21528"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endParaRPr lang="en-US"/>
            </a:p>
          </p:txBody>
        </p:sp>
        <p:sp>
          <p:nvSpPr>
            <p:cNvPr id="21529"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endParaRPr lang="en-US"/>
            </a:p>
          </p:txBody>
        </p:sp>
        <p:sp>
          <p:nvSpPr>
            <p:cNvPr id="21530"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endParaRPr lang="en-US"/>
            </a:p>
          </p:txBody>
        </p:sp>
        <p:sp>
          <p:nvSpPr>
            <p:cNvPr id="21531"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endParaRPr lang="en-US"/>
            </a:p>
          </p:txBody>
        </p:sp>
        <p:sp>
          <p:nvSpPr>
            <p:cNvPr id="21532"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endParaRPr lang="en-US"/>
            </a:p>
          </p:txBody>
        </p:sp>
        <p:sp>
          <p:nvSpPr>
            <p:cNvPr id="21533"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endParaRPr lang="en-US"/>
            </a:p>
          </p:txBody>
        </p:sp>
        <p:sp>
          <p:nvSpPr>
            <p:cNvPr id="21534"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endParaRPr lang="en-US"/>
            </a:p>
          </p:txBody>
        </p:sp>
        <p:grpSp>
          <p:nvGrpSpPr>
            <p:cNvPr id="21535" name="Group 31"/>
            <p:cNvGrpSpPr>
              <a:grpSpLocks/>
            </p:cNvGrpSpPr>
            <p:nvPr/>
          </p:nvGrpSpPr>
          <p:grpSpPr bwMode="auto">
            <a:xfrm>
              <a:off x="1" y="392"/>
              <a:ext cx="5758" cy="1571"/>
              <a:chOff x="1" y="392"/>
              <a:chExt cx="5758" cy="1571"/>
            </a:xfrm>
          </p:grpSpPr>
          <p:sp>
            <p:nvSpPr>
              <p:cNvPr id="21536"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endParaRPr lang="en-US"/>
              </a:p>
            </p:txBody>
          </p:sp>
          <p:sp>
            <p:nvSpPr>
              <p:cNvPr id="21537"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endParaRPr lang="en-US"/>
              </a:p>
            </p:txBody>
          </p:sp>
          <p:sp>
            <p:nvSpPr>
              <p:cNvPr id="21538"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endParaRPr lang="en-US"/>
              </a:p>
            </p:txBody>
          </p:sp>
          <p:sp>
            <p:nvSpPr>
              <p:cNvPr id="21539"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endParaRPr lang="en-US"/>
              </a:p>
            </p:txBody>
          </p:sp>
          <p:sp>
            <p:nvSpPr>
              <p:cNvPr id="21540"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endParaRPr lang="en-US"/>
              </a:p>
            </p:txBody>
          </p:sp>
        </p:grpSp>
        <p:sp>
          <p:nvSpPr>
            <p:cNvPr id="2154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endParaRPr lang="en-US"/>
            </a:p>
          </p:txBody>
        </p:sp>
        <p:sp>
          <p:nvSpPr>
            <p:cNvPr id="2154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endParaRPr lang="en-US"/>
            </a:p>
          </p:txBody>
        </p:sp>
      </p:grpSp>
      <p:sp>
        <p:nvSpPr>
          <p:cNvPr id="21543"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21544"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latin typeface="+mn-lt"/>
              </a:defRPr>
            </a:lvl1pPr>
          </a:lstStyle>
          <a:p>
            <a:endParaRPr lang="en-US"/>
          </a:p>
        </p:txBody>
      </p:sp>
      <p:sp>
        <p:nvSpPr>
          <p:cNvPr id="21545"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latin typeface="+mn-lt"/>
              </a:defRPr>
            </a:lvl1pPr>
          </a:lstStyle>
          <a:p>
            <a:endParaRPr lang="en-US"/>
          </a:p>
        </p:txBody>
      </p:sp>
      <p:sp>
        <p:nvSpPr>
          <p:cNvPr id="21546"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latin typeface="+mn-lt"/>
              </a:defRPr>
            </a:lvl1pPr>
          </a:lstStyle>
          <a:p>
            <a:fld id="{1A9D0A73-F1F8-47C2-B962-130E60CE08B9}" type="slidenum">
              <a:rPr lang="en-US"/>
              <a:pPr/>
              <a:t>‹#›</a:t>
            </a:fld>
            <a:endParaRPr lang="en-US"/>
          </a:p>
        </p:txBody>
      </p:sp>
      <p:sp>
        <p:nvSpPr>
          <p:cNvPr id="21547"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Lst>
  <p:timing>
    <p:tnLst>
      <p:par>
        <p:cTn id="1" dur="indefinite" restart="never" nodeType="tmRoot"/>
      </p:par>
    </p:tnLst>
  </p:timing>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accent2"/>
        </a:buClr>
        <a:buSzPct val="6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audio" Target="file:///C:\Documents%20and%20Settings\Kevin%20Weiner\My%20Documents\BBAA\Gimme%20some%20SPACE%20(v3)\tv-lostinspace.mid"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2.xml"/><Relationship Id="rId1" Type="http://schemas.openxmlformats.org/officeDocument/2006/relationships/audio" Target="file:///C:\WINDOWS\Media\TADA.WAV" TargetMode="Externa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4.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13.xml"/><Relationship Id="rId1" Type="http://schemas.openxmlformats.org/officeDocument/2006/relationships/themeOverride" Target="../theme/themeOverride5.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themeOverride" Target="../theme/themeOverride6.xm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 Id="rId4" Type="http://schemas.openxmlformats.org/officeDocument/2006/relationships/image" Target="../media/image36.jpeg"/></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4.xml"/><Relationship Id="rId4" Type="http://schemas.openxmlformats.org/officeDocument/2006/relationships/image" Target="../media/image41.jpeg"/></Relationships>
</file>

<file path=ppt/slides/_rels/slide3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8" Type="http://schemas.openxmlformats.org/officeDocument/2006/relationships/hyperlink" Target="file:///C:\Documents%20and%20Settings\Kevin%20Weiner\My%20Documents\BBAA\Gimme%20some%20SPACE%20(v3)\QuickPhase_v2-2.exe" TargetMode="External"/><Relationship Id="rId3" Type="http://schemas.openxmlformats.org/officeDocument/2006/relationships/notesSlide" Target="../notesSlides/notesSlide10.xml"/><Relationship Id="rId7" Type="http://schemas.openxmlformats.org/officeDocument/2006/relationships/image" Target="../media/image47.png"/><Relationship Id="rId2" Type="http://schemas.openxmlformats.org/officeDocument/2006/relationships/slideLayout" Target="../slideLayouts/slideLayout12.xml"/><Relationship Id="rId1" Type="http://schemas.openxmlformats.org/officeDocument/2006/relationships/themeOverride" Target="../theme/themeOverride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8.jpeg"/><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WordArt 2"/>
          <p:cNvSpPr>
            <a:spLocks noChangeArrowheads="1" noChangeShapeType="1" noTextEdit="1"/>
          </p:cNvSpPr>
          <p:nvPr/>
        </p:nvSpPr>
        <p:spPr bwMode="auto">
          <a:xfrm>
            <a:off x="533400" y="2514600"/>
            <a:ext cx="8229600" cy="1676400"/>
          </a:xfrm>
          <a:prstGeom prst="rect">
            <a:avLst/>
          </a:prstGeom>
        </p:spPr>
        <p:txBody>
          <a:bodyPr wrap="none" fromWordArt="1">
            <a:prstTxWarp prst="textPlain">
              <a:avLst>
                <a:gd name="adj" fmla="val 50000"/>
              </a:avLst>
            </a:prstTxWarp>
          </a:bodyPr>
          <a:lstStyle/>
          <a:p>
            <a:pPr algn="ctr"/>
            <a:r>
              <a:rPr lang="en-US" sz="3600" kern="10" spc="720">
                <a:ln w="9525">
                  <a:noFill/>
                  <a:round/>
                  <a:headEnd/>
                  <a:tailEnd/>
                </a:ln>
                <a:gradFill rotWithShape="0">
                  <a:gsLst>
                    <a:gs pos="0">
                      <a:srgbClr val="AAAAAA"/>
                    </a:gs>
                    <a:gs pos="100000">
                      <a:srgbClr val="FFFFFF"/>
                    </a:gs>
                  </a:gsLst>
                  <a:lin ang="5400000" scaled="1"/>
                </a:gradFill>
                <a:effectLst>
                  <a:outerShdw dist="45791" dir="3378596" algn="ctr" rotWithShape="0">
                    <a:srgbClr val="4D4D4D"/>
                  </a:outerShdw>
                </a:effectLst>
                <a:latin typeface="Arial Black"/>
              </a:rPr>
              <a:t>Please take your seat</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9" name="Picture 7" descr="Lunar+Eclipse S Hamilton cropped"/>
          <p:cNvPicPr>
            <a:picLocks noChangeAspect="1" noChangeArrowheads="1"/>
          </p:cNvPicPr>
          <p:nvPr/>
        </p:nvPicPr>
        <p:blipFill>
          <a:blip r:embed="rId4">
            <a:clrChange>
              <a:clrFrom>
                <a:srgbClr val="000000"/>
              </a:clrFrom>
              <a:clrTo>
                <a:srgbClr val="000000">
                  <a:alpha val="0"/>
                </a:srgbClr>
              </a:clrTo>
            </a:clrChange>
          </a:blip>
          <a:srcRect/>
          <a:stretch>
            <a:fillRect/>
          </a:stretch>
        </p:blipFill>
        <p:spPr bwMode="auto">
          <a:xfrm>
            <a:off x="1447800" y="381000"/>
            <a:ext cx="6459538" cy="6477000"/>
          </a:xfrm>
          <a:prstGeom prst="rect">
            <a:avLst/>
          </a:prstGeom>
          <a:noFill/>
        </p:spPr>
      </p:pic>
      <p:sp>
        <p:nvSpPr>
          <p:cNvPr id="3077" name="Text Box 5"/>
          <p:cNvSpPr txBox="1">
            <a:spLocks noChangeArrowheads="1"/>
          </p:cNvSpPr>
          <p:nvPr/>
        </p:nvSpPr>
        <p:spPr bwMode="auto">
          <a:xfrm>
            <a:off x="0" y="533400"/>
            <a:ext cx="4495800" cy="914400"/>
          </a:xfrm>
          <a:prstGeom prst="rect">
            <a:avLst/>
          </a:prstGeom>
          <a:noFill/>
          <a:ln w="12700">
            <a:noFill/>
            <a:miter lim="800000"/>
            <a:headEnd type="none" w="sm" len="sm"/>
            <a:tailEnd type="none" w="sm" len="sm"/>
          </a:ln>
          <a:effectLst/>
        </p:spPr>
        <p:txBody>
          <a:bodyPr>
            <a:spAutoFit/>
          </a:bodyPr>
          <a:lstStyle/>
          <a:p>
            <a:pPr algn="r">
              <a:spcBef>
                <a:spcPct val="50000"/>
              </a:spcBef>
            </a:pPr>
            <a:r>
              <a:rPr lang="en-US" sz="5400" b="1" i="1">
                <a:solidFill>
                  <a:srgbClr val="FFFF99"/>
                </a:solidFill>
                <a:effectLst>
                  <a:outerShdw blurRad="38100" dist="38100" dir="2700000" algn="tl">
                    <a:srgbClr val="000000"/>
                  </a:outerShdw>
                </a:effectLst>
                <a:latin typeface="Bermuda Solid" pitchFamily="2" charset="0"/>
              </a:rPr>
              <a:t>. . . Lost</a:t>
            </a:r>
            <a:r>
              <a:rPr lang="en-US" sz="5400" i="1">
                <a:solidFill>
                  <a:srgbClr val="FFFF99"/>
                </a:solidFill>
                <a:effectLst>
                  <a:outerShdw blurRad="38100" dist="38100" dir="2700000" algn="tl">
                    <a:srgbClr val="000000"/>
                  </a:outerShdw>
                </a:effectLst>
                <a:latin typeface="Bermuda Solid" pitchFamily="2" charset="0"/>
              </a:rPr>
              <a:t> </a:t>
            </a:r>
            <a:r>
              <a:rPr lang="en-US" sz="5400" b="1" i="1">
                <a:solidFill>
                  <a:srgbClr val="FFFF99"/>
                </a:solidFill>
                <a:effectLst>
                  <a:outerShdw blurRad="38100" dist="38100" dir="2700000" algn="tl">
                    <a:srgbClr val="000000"/>
                  </a:outerShdw>
                </a:effectLst>
                <a:latin typeface="Bermuda Solid" pitchFamily="2" charset="0"/>
              </a:rPr>
              <a:t>In</a:t>
            </a:r>
          </a:p>
        </p:txBody>
      </p:sp>
      <p:sp>
        <p:nvSpPr>
          <p:cNvPr id="3075" name="Rectangle 3"/>
          <p:cNvSpPr>
            <a:spLocks noGrp="1" noChangeArrowheads="1"/>
          </p:cNvSpPr>
          <p:nvPr>
            <p:ph type="ctrTitle"/>
          </p:nvPr>
        </p:nvSpPr>
        <p:spPr>
          <a:xfrm>
            <a:off x="4800600" y="304800"/>
            <a:ext cx="3448050" cy="1189038"/>
          </a:xfrm>
          <a:noFill/>
          <a:ln/>
        </p:spPr>
        <p:txBody>
          <a:bodyPr wrap="none" lIns="92075" tIns="46038" rIns="92075" bIns="46038" anchor="ctr" anchorCtr="0">
            <a:spAutoFit/>
          </a:bodyPr>
          <a:lstStyle/>
          <a:p>
            <a:r>
              <a:rPr lang="en-US" sz="7200" b="1" i="1">
                <a:solidFill>
                  <a:srgbClr val="FFFF99"/>
                </a:solidFill>
                <a:latin typeface="Bermuda Solid" pitchFamily="2" charset="0"/>
              </a:rPr>
              <a:t>SPACE</a:t>
            </a:r>
            <a:endParaRPr lang="en-US" i="1">
              <a:solidFill>
                <a:srgbClr val="FFFF99"/>
              </a:solidFill>
              <a:latin typeface="Bermuda Solid" pitchFamily="2" charset="0"/>
            </a:endParaRPr>
          </a:p>
        </p:txBody>
      </p:sp>
      <p:sp>
        <p:nvSpPr>
          <p:cNvPr id="3076" name="Rectangle 4"/>
          <p:cNvSpPr>
            <a:spLocks noGrp="1" noChangeArrowheads="1"/>
          </p:cNvSpPr>
          <p:nvPr>
            <p:ph type="subTitle" idx="1"/>
          </p:nvPr>
        </p:nvSpPr>
        <p:spPr>
          <a:xfrm>
            <a:off x="457200" y="5103813"/>
            <a:ext cx="8458200" cy="1752600"/>
          </a:xfrm>
          <a:noFill/>
          <a:ln/>
        </p:spPr>
        <p:txBody>
          <a:bodyPr lIns="92075" tIns="46038" rIns="92075" bIns="46038"/>
          <a:lstStyle/>
          <a:p>
            <a:pPr marL="342900" indent="-342900"/>
            <a:r>
              <a:rPr lang="en-US">
                <a:solidFill>
                  <a:srgbClr val="00FF00"/>
                </a:solidFill>
              </a:rPr>
              <a:t>Presented to</a:t>
            </a:r>
          </a:p>
          <a:p>
            <a:pPr marL="342900" indent="-342900"/>
            <a:r>
              <a:rPr lang="en-US">
                <a:solidFill>
                  <a:srgbClr val="00FF00"/>
                </a:solidFill>
              </a:rPr>
              <a:t>Greenbrier Middle School Lunar Festival</a:t>
            </a:r>
          </a:p>
          <a:p>
            <a:pPr marL="342900" indent="-342900"/>
            <a:r>
              <a:rPr lang="en-US">
                <a:solidFill>
                  <a:srgbClr val="00FF00"/>
                </a:solidFill>
              </a:rPr>
              <a:t>November 18, 2004</a:t>
            </a:r>
          </a:p>
        </p:txBody>
      </p:sp>
      <p:pic>
        <p:nvPicPr>
          <p:cNvPr id="3080" name="tv-lostinspace.mid">
            <a:hlinkClick r:id="" action="ppaction://media"/>
          </p:cNvPr>
          <p:cNvPicPr>
            <a:picLocks noRot="1" noChangeAspect="1" noChangeArrowheads="1"/>
          </p:cNvPicPr>
          <p:nvPr>
            <a:audioFile r:link="rId1"/>
          </p:nvPr>
        </p:nvPicPr>
        <p:blipFill>
          <a:blip r:embed="rId5"/>
          <a:srcRect/>
          <a:stretch>
            <a:fillRect/>
          </a:stretch>
        </p:blipFill>
        <p:spPr bwMode="auto">
          <a:xfrm>
            <a:off x="8839200" y="6553200"/>
            <a:ext cx="304800" cy="304800"/>
          </a:xfrm>
          <a:prstGeom prst="rect">
            <a:avLst/>
          </a:prstGeom>
          <a:noFill/>
        </p:spPr>
      </p:pic>
      <p:sp>
        <p:nvSpPr>
          <p:cNvPr id="3081" name="Text Box 9"/>
          <p:cNvSpPr txBox="1">
            <a:spLocks noChangeArrowheads="1"/>
          </p:cNvSpPr>
          <p:nvPr/>
        </p:nvSpPr>
        <p:spPr bwMode="auto">
          <a:xfrm>
            <a:off x="8153400" y="228600"/>
            <a:ext cx="838200" cy="1311275"/>
          </a:xfrm>
          <a:prstGeom prst="rect">
            <a:avLst/>
          </a:prstGeom>
          <a:noFill/>
          <a:ln w="12700">
            <a:noFill/>
            <a:miter lim="800000"/>
            <a:headEnd type="none" w="sm" len="sm"/>
            <a:tailEnd type="none" w="sm" len="sm"/>
          </a:ln>
          <a:effectLst/>
        </p:spPr>
        <p:txBody>
          <a:bodyPr>
            <a:spAutoFit/>
          </a:bodyPr>
          <a:lstStyle/>
          <a:p>
            <a:pPr>
              <a:spcBef>
                <a:spcPct val="50000"/>
              </a:spcBef>
            </a:pPr>
            <a:r>
              <a:rPr lang="en-US" sz="8000" b="1" i="1">
                <a:solidFill>
                  <a:srgbClr val="FFFF99"/>
                </a:solidFill>
                <a:effectLst>
                  <a:outerShdw blurRad="38100" dist="38100" dir="2700000" algn="tl">
                    <a:srgbClr val="000000"/>
                  </a:outerShdw>
                </a:effectLst>
                <a:latin typeface="Bermuda Solid" pitchFamily="2"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2481" fill="hold"/>
                                        <p:tgtEl>
                                          <p:spTgt spid="3080"/>
                                        </p:tgtEl>
                                      </p:cBhvr>
                                    </p:cmd>
                                  </p:childTnLst>
                                </p:cTn>
                              </p:par>
                              <p:par>
                                <p:cTn id="7" presetID="2" presetClass="entr" presetSubtype="2" fill="hold" grpId="0" nodeType="withEffect">
                                  <p:stCondLst>
                                    <p:cond delay="4500"/>
                                  </p:stCondLst>
                                  <p:childTnLst>
                                    <p:set>
                                      <p:cBhvr>
                                        <p:cTn id="8" dur="1" fill="hold">
                                          <p:stCondLst>
                                            <p:cond delay="0"/>
                                          </p:stCondLst>
                                        </p:cTn>
                                        <p:tgtEl>
                                          <p:spTgt spid="3077"/>
                                        </p:tgtEl>
                                        <p:attrNameLst>
                                          <p:attrName>style.visibility</p:attrName>
                                        </p:attrNameLst>
                                      </p:cBhvr>
                                      <p:to>
                                        <p:strVal val="visible"/>
                                      </p:to>
                                    </p:set>
                                    <p:anim calcmode="lin" valueType="num">
                                      <p:cBhvr additive="base">
                                        <p:cTn id="9" dur="2000" fill="hold"/>
                                        <p:tgtEl>
                                          <p:spTgt spid="3077"/>
                                        </p:tgtEl>
                                        <p:attrNameLst>
                                          <p:attrName>ppt_x</p:attrName>
                                        </p:attrNameLst>
                                      </p:cBhvr>
                                      <p:tavLst>
                                        <p:tav tm="0">
                                          <p:val>
                                            <p:strVal val="1+#ppt_w/2"/>
                                          </p:val>
                                        </p:tav>
                                        <p:tav tm="100000">
                                          <p:val>
                                            <p:strVal val="#ppt_x"/>
                                          </p:val>
                                        </p:tav>
                                      </p:tavLst>
                                    </p:anim>
                                    <p:anim calcmode="lin" valueType="num">
                                      <p:cBhvr additive="base">
                                        <p:cTn id="10" dur="2000" fill="hold"/>
                                        <p:tgtEl>
                                          <p:spTgt spid="3077"/>
                                        </p:tgtEl>
                                        <p:attrNameLst>
                                          <p:attrName>ppt_y</p:attrName>
                                        </p:attrNameLst>
                                      </p:cBhvr>
                                      <p:tavLst>
                                        <p:tav tm="0">
                                          <p:val>
                                            <p:strVal val="#ppt_y"/>
                                          </p:val>
                                        </p:tav>
                                        <p:tav tm="100000">
                                          <p:val>
                                            <p:strVal val="#ppt_y"/>
                                          </p:val>
                                        </p:tav>
                                      </p:tavLst>
                                    </p:anim>
                                  </p:childTnLst>
                                </p:cTn>
                              </p:par>
                              <p:par>
                                <p:cTn id="11" presetID="2" presetClass="entr" presetSubtype="8" fill="hold" grpId="0" nodeType="withEffect">
                                  <p:stCondLst>
                                    <p:cond delay="12000"/>
                                  </p:stCondLst>
                                  <p:childTnLst>
                                    <p:set>
                                      <p:cBhvr>
                                        <p:cTn id="12" dur="1" fill="hold">
                                          <p:stCondLst>
                                            <p:cond delay="0"/>
                                          </p:stCondLst>
                                        </p:cTn>
                                        <p:tgtEl>
                                          <p:spTgt spid="3075"/>
                                        </p:tgtEl>
                                        <p:attrNameLst>
                                          <p:attrName>style.visibility</p:attrName>
                                        </p:attrNameLst>
                                      </p:cBhvr>
                                      <p:to>
                                        <p:strVal val="visible"/>
                                      </p:to>
                                    </p:set>
                                    <p:anim calcmode="lin" valueType="num">
                                      <p:cBhvr additive="base">
                                        <p:cTn id="13" dur="500" fill="hold"/>
                                        <p:tgtEl>
                                          <p:spTgt spid="3075"/>
                                        </p:tgtEl>
                                        <p:attrNameLst>
                                          <p:attrName>ppt_x</p:attrName>
                                        </p:attrNameLst>
                                      </p:cBhvr>
                                      <p:tavLst>
                                        <p:tav tm="0">
                                          <p:val>
                                            <p:strVal val="0-#ppt_w/2"/>
                                          </p:val>
                                        </p:tav>
                                        <p:tav tm="100000">
                                          <p:val>
                                            <p:strVal val="#ppt_x"/>
                                          </p:val>
                                        </p:tav>
                                      </p:tavLst>
                                    </p:anim>
                                    <p:anim calcmode="lin" valueType="num">
                                      <p:cBhvr additive="base">
                                        <p:cTn id="14" dur="500" fill="hold"/>
                                        <p:tgtEl>
                                          <p:spTgt spid="3075"/>
                                        </p:tgtEl>
                                        <p:attrNameLst>
                                          <p:attrName>ppt_y</p:attrName>
                                        </p:attrNameLst>
                                      </p:cBhvr>
                                      <p:tavLst>
                                        <p:tav tm="0">
                                          <p:val>
                                            <p:strVal val="#ppt_y"/>
                                          </p:val>
                                        </p:tav>
                                        <p:tav tm="100000">
                                          <p:val>
                                            <p:strVal val="#ppt_y"/>
                                          </p:val>
                                        </p:tav>
                                      </p:tavLst>
                                    </p:anim>
                                  </p:childTnLst>
                                </p:cTn>
                              </p:par>
                              <p:par>
                                <p:cTn id="15" presetID="2" presetClass="entr" presetSubtype="4" fill="hold" grpId="0" nodeType="withEffect">
                                  <p:stCondLst>
                                    <p:cond delay="12000"/>
                                  </p:stCondLst>
                                  <p:childTnLst>
                                    <p:set>
                                      <p:cBhvr>
                                        <p:cTn id="16" dur="1" fill="hold">
                                          <p:stCondLst>
                                            <p:cond delay="0"/>
                                          </p:stCondLst>
                                        </p:cTn>
                                        <p:tgtEl>
                                          <p:spTgt spid="3081"/>
                                        </p:tgtEl>
                                        <p:attrNameLst>
                                          <p:attrName>style.visibility</p:attrName>
                                        </p:attrNameLst>
                                      </p:cBhvr>
                                      <p:to>
                                        <p:strVal val="visible"/>
                                      </p:to>
                                    </p:set>
                                    <p:anim calcmode="lin" valueType="num">
                                      <p:cBhvr additive="base">
                                        <p:cTn id="17" dur="500" fill="hold"/>
                                        <p:tgtEl>
                                          <p:spTgt spid="3081"/>
                                        </p:tgtEl>
                                        <p:attrNameLst>
                                          <p:attrName>ppt_x</p:attrName>
                                        </p:attrNameLst>
                                      </p:cBhvr>
                                      <p:tavLst>
                                        <p:tav tm="0">
                                          <p:val>
                                            <p:strVal val="#ppt_x"/>
                                          </p:val>
                                        </p:tav>
                                        <p:tav tm="100000">
                                          <p:val>
                                            <p:strVal val="#ppt_x"/>
                                          </p:val>
                                        </p:tav>
                                      </p:tavLst>
                                    </p:anim>
                                    <p:anim calcmode="lin" valueType="num">
                                      <p:cBhvr additive="base">
                                        <p:cTn id="18" dur="500" fill="hold"/>
                                        <p:tgtEl>
                                          <p:spTgt spid="3081"/>
                                        </p:tgtEl>
                                        <p:attrNameLst>
                                          <p:attrName>ppt_y</p:attrName>
                                        </p:attrNameLst>
                                      </p:cBhvr>
                                      <p:tavLst>
                                        <p:tav tm="0">
                                          <p:val>
                                            <p:strVal val="1+#ppt_h/2"/>
                                          </p:val>
                                        </p:tav>
                                        <p:tav tm="100000">
                                          <p:val>
                                            <p:strVal val="#ppt_y"/>
                                          </p:val>
                                        </p:tav>
                                      </p:tavLst>
                                    </p:anim>
                                  </p:childTnLst>
                                </p:cTn>
                              </p:par>
                              <p:par>
                                <p:cTn id="19" presetID="3" presetClass="entr" presetSubtype="10" fill="hold" grpId="0" nodeType="withEffect">
                                  <p:stCondLst>
                                    <p:cond delay="15000"/>
                                  </p:stCondLst>
                                  <p:childTnLst>
                                    <p:set>
                                      <p:cBhvr>
                                        <p:cTn id="20" dur="1" fill="hold">
                                          <p:stCondLst>
                                            <p:cond delay="0"/>
                                          </p:stCondLst>
                                        </p:cTn>
                                        <p:tgtEl>
                                          <p:spTgt spid="3076">
                                            <p:txEl>
                                              <p:pRg st="0" end="0"/>
                                            </p:txEl>
                                          </p:spTgt>
                                        </p:tgtEl>
                                        <p:attrNameLst>
                                          <p:attrName>style.visibility</p:attrName>
                                        </p:attrNameLst>
                                      </p:cBhvr>
                                      <p:to>
                                        <p:strVal val="visible"/>
                                      </p:to>
                                    </p:set>
                                    <p:animEffect transition="in" filter="blinds(horizontal)">
                                      <p:cBhvr>
                                        <p:cTn id="21" dur="500"/>
                                        <p:tgtEl>
                                          <p:spTgt spid="3076">
                                            <p:txEl>
                                              <p:pRg st="0" end="0"/>
                                            </p:txEl>
                                          </p:spTgt>
                                        </p:tgtEl>
                                      </p:cBhvr>
                                    </p:animEffect>
                                  </p:childTnLst>
                                </p:cTn>
                              </p:par>
                              <p:par>
                                <p:cTn id="22" presetID="3" presetClass="entr" presetSubtype="10" fill="hold" grpId="0" nodeType="withEffect">
                                  <p:stCondLst>
                                    <p:cond delay="15000"/>
                                  </p:stCondLst>
                                  <p:childTnLst>
                                    <p:set>
                                      <p:cBhvr>
                                        <p:cTn id="23" dur="1" fill="hold">
                                          <p:stCondLst>
                                            <p:cond delay="0"/>
                                          </p:stCondLst>
                                        </p:cTn>
                                        <p:tgtEl>
                                          <p:spTgt spid="3076">
                                            <p:txEl>
                                              <p:pRg st="1" end="1"/>
                                            </p:txEl>
                                          </p:spTgt>
                                        </p:tgtEl>
                                        <p:attrNameLst>
                                          <p:attrName>style.visibility</p:attrName>
                                        </p:attrNameLst>
                                      </p:cBhvr>
                                      <p:to>
                                        <p:strVal val="visible"/>
                                      </p:to>
                                    </p:set>
                                    <p:animEffect transition="in" filter="blinds(horizontal)">
                                      <p:cBhvr>
                                        <p:cTn id="24" dur="500"/>
                                        <p:tgtEl>
                                          <p:spTgt spid="3076">
                                            <p:txEl>
                                              <p:pRg st="1" end="1"/>
                                            </p:txEl>
                                          </p:spTgt>
                                        </p:tgtEl>
                                      </p:cBhvr>
                                    </p:animEffect>
                                  </p:childTnLst>
                                </p:cTn>
                              </p:par>
                              <p:par>
                                <p:cTn id="25" presetID="3" presetClass="entr" presetSubtype="10" fill="hold" grpId="0" nodeType="withEffect">
                                  <p:stCondLst>
                                    <p:cond delay="15000"/>
                                  </p:stCondLst>
                                  <p:childTnLst>
                                    <p:set>
                                      <p:cBhvr>
                                        <p:cTn id="26" dur="1" fill="hold">
                                          <p:stCondLst>
                                            <p:cond delay="0"/>
                                          </p:stCondLst>
                                        </p:cTn>
                                        <p:tgtEl>
                                          <p:spTgt spid="3076">
                                            <p:txEl>
                                              <p:pRg st="2" end="2"/>
                                            </p:txEl>
                                          </p:spTgt>
                                        </p:tgtEl>
                                        <p:attrNameLst>
                                          <p:attrName>style.visibility</p:attrName>
                                        </p:attrNameLst>
                                      </p:cBhvr>
                                      <p:to>
                                        <p:strVal val="visible"/>
                                      </p:to>
                                    </p:set>
                                    <p:animEffect transition="in" filter="blinds(horizontal)">
                                      <p:cBhvr>
                                        <p:cTn id="27" dur="500"/>
                                        <p:tgtEl>
                                          <p:spTgt spid="307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28" fill="hold" display="0">
                  <p:stCondLst>
                    <p:cond delay="indefinite"/>
                  </p:stCondLst>
                  <p:endCondLst>
                    <p:cond evt="onNext" delay="0">
                      <p:tgtEl>
                        <p:sldTgt/>
                      </p:tgtEl>
                    </p:cond>
                    <p:cond evt="onPrev" delay="0">
                      <p:tgtEl>
                        <p:sldTgt/>
                      </p:tgtEl>
                    </p:cond>
                    <p:cond evt="onStopAudio" delay="0">
                      <p:tgtEl>
                        <p:sldTgt/>
                      </p:tgtEl>
                    </p:cond>
                  </p:endCondLst>
                </p:cTn>
                <p:tgtEl>
                  <p:spTgt spid="3080"/>
                </p:tgtEl>
              </p:cMediaNode>
            </p:audio>
          </p:childTnLst>
        </p:cTn>
      </p:par>
    </p:tnLst>
    <p:bldLst>
      <p:bldP spid="3077" grpId="0"/>
      <p:bldP spid="3075" grpId="0"/>
      <p:bldP spid="3076" grpId="0" build="p"/>
      <p:bldP spid="3081"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sz="4000">
                <a:solidFill>
                  <a:srgbClr val="FF0000"/>
                </a:solidFill>
              </a:rPr>
              <a:t>The Back Bay Amateur Astronomers</a:t>
            </a:r>
            <a:r>
              <a:rPr lang="en-US" sz="4000"/>
              <a:t> </a:t>
            </a:r>
          </a:p>
        </p:txBody>
      </p:sp>
      <p:sp>
        <p:nvSpPr>
          <p:cNvPr id="51203" name="Rectangle 3"/>
          <p:cNvSpPr>
            <a:spLocks noGrp="1" noChangeArrowheads="1"/>
          </p:cNvSpPr>
          <p:nvPr>
            <p:ph type="body" sz="half" idx="1"/>
          </p:nvPr>
        </p:nvSpPr>
        <p:spPr>
          <a:xfrm>
            <a:off x="304800" y="3200400"/>
            <a:ext cx="5410200" cy="2930525"/>
          </a:xfrm>
        </p:spPr>
        <p:txBody>
          <a:bodyPr/>
          <a:lstStyle/>
          <a:p>
            <a:pPr>
              <a:buFont typeface="Wingdings" pitchFamily="2" charset="2"/>
              <a:buNone/>
            </a:pPr>
            <a:r>
              <a:rPr lang="en-US" sz="2800"/>
              <a:t>	The Back Bay Amateur Astronomers </a:t>
            </a:r>
            <a:br>
              <a:rPr lang="en-US" sz="2800"/>
            </a:br>
            <a:r>
              <a:rPr lang="en-US" sz="2800"/>
              <a:t>PO Box 9877 </a:t>
            </a:r>
          </a:p>
          <a:p>
            <a:pPr>
              <a:buFont typeface="Wingdings" pitchFamily="2" charset="2"/>
              <a:buNone/>
            </a:pPr>
            <a:r>
              <a:rPr lang="en-US" sz="2800"/>
              <a:t>	Virginia Beach, VA 23450</a:t>
            </a:r>
          </a:p>
        </p:txBody>
      </p:sp>
      <p:sp>
        <p:nvSpPr>
          <p:cNvPr id="51205" name="Text Box 5"/>
          <p:cNvSpPr txBox="1">
            <a:spLocks noChangeArrowheads="1"/>
          </p:cNvSpPr>
          <p:nvPr/>
        </p:nvSpPr>
        <p:spPr bwMode="auto">
          <a:xfrm>
            <a:off x="381000" y="1676400"/>
            <a:ext cx="4724400" cy="946150"/>
          </a:xfrm>
          <a:prstGeom prst="rect">
            <a:avLst/>
          </a:prstGeom>
          <a:noFill/>
          <a:ln w="9525">
            <a:noFill/>
            <a:miter lim="800000"/>
            <a:headEnd/>
            <a:tailEnd/>
          </a:ln>
          <a:effectLst/>
        </p:spPr>
        <p:txBody>
          <a:bodyPr>
            <a:spAutoFit/>
          </a:bodyPr>
          <a:lstStyle/>
          <a:p>
            <a:pPr eaLnBrk="1" hangingPunct="1"/>
            <a:r>
              <a:rPr lang="en-US" sz="2800">
                <a:latin typeface="Arial" charset="0"/>
              </a:rPr>
              <a:t>Bringing</a:t>
            </a:r>
            <a:r>
              <a:rPr lang="en-US" sz="1800">
                <a:latin typeface="Arial" charset="0"/>
              </a:rPr>
              <a:t> </a:t>
            </a:r>
            <a:r>
              <a:rPr lang="en-US" sz="2800">
                <a:latin typeface="Arial" charset="0"/>
              </a:rPr>
              <a:t>Astronomy to the People of Hampton Roads</a:t>
            </a:r>
          </a:p>
        </p:txBody>
      </p:sp>
      <p:pic>
        <p:nvPicPr>
          <p:cNvPr id="51206" name="Picture 6" descr="BBAA-cleaned"/>
          <p:cNvPicPr>
            <a:picLocks noChangeAspect="1" noChangeArrowheads="1"/>
          </p:cNvPicPr>
          <p:nvPr>
            <p:ph sz="quarter" idx="3"/>
          </p:nvPr>
        </p:nvPicPr>
        <p:blipFill>
          <a:blip r:embed="rId3"/>
          <a:srcRect/>
          <a:stretch>
            <a:fillRect/>
          </a:stretch>
        </p:blipFill>
        <p:spPr>
          <a:xfrm>
            <a:off x="5486400" y="1905000"/>
            <a:ext cx="3200400" cy="3074988"/>
          </a:xfrm>
          <a:noFill/>
          <a:ln/>
        </p:spPr>
      </p:pic>
      <p:pic>
        <p:nvPicPr>
          <p:cNvPr id="51209" name="TADA.WAV">
            <a:hlinkClick r:id="" action="ppaction://media"/>
          </p:cNvPr>
          <p:cNvPicPr>
            <a:picLocks noRot="1" noChangeAspect="1" noChangeArrowheads="1"/>
          </p:cNvPicPr>
          <p:nvPr>
            <a:audioFile r:link="rId1"/>
          </p:nvPr>
        </p:nvPicPr>
        <p:blipFill>
          <a:blip r:embed="rId4"/>
          <a:srcRect/>
          <a:stretch>
            <a:fillRect/>
          </a:stretch>
        </p:blipFill>
        <p:spPr bwMode="auto">
          <a:xfrm>
            <a:off x="8839200" y="6553200"/>
            <a:ext cx="304800" cy="304800"/>
          </a:xfrm>
          <a:prstGeom prst="rect">
            <a:avLst/>
          </a:prstGeom>
          <a:noFill/>
        </p:spPr>
      </p:pic>
    </p:spTree>
  </p:cSld>
  <p:clrMapOvr>
    <a:masterClrMapping/>
  </p:clrMapOvr>
  <p:transition advTm="5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39" fill="hold"/>
                                        <p:tgtEl>
                                          <p:spTgt spid="51209"/>
                                        </p:tgtEl>
                                      </p:cBhvr>
                                    </p:cmd>
                                  </p:childTnLst>
                                </p:cTn>
                              </p:par>
                              <p:par>
                                <p:cTn id="7" presetID="2" presetClass="entr" presetSubtype="8" fill="hold" nodeType="withEffect">
                                  <p:stCondLst>
                                    <p:cond delay="0"/>
                                  </p:stCondLst>
                                  <p:childTnLst>
                                    <p:set>
                                      <p:cBhvr>
                                        <p:cTn id="8" dur="1" fill="hold">
                                          <p:stCondLst>
                                            <p:cond delay="0"/>
                                          </p:stCondLst>
                                        </p:cTn>
                                        <p:tgtEl>
                                          <p:spTgt spid="51206"/>
                                        </p:tgtEl>
                                        <p:attrNameLst>
                                          <p:attrName>style.visibility</p:attrName>
                                        </p:attrNameLst>
                                      </p:cBhvr>
                                      <p:to>
                                        <p:strVal val="visible"/>
                                      </p:to>
                                    </p:set>
                                    <p:anim calcmode="lin" valueType="num">
                                      <p:cBhvr additive="base">
                                        <p:cTn id="9" dur="500" fill="hold"/>
                                        <p:tgtEl>
                                          <p:spTgt spid="51206"/>
                                        </p:tgtEl>
                                        <p:attrNameLst>
                                          <p:attrName>ppt_x</p:attrName>
                                        </p:attrNameLst>
                                      </p:cBhvr>
                                      <p:tavLst>
                                        <p:tav tm="0">
                                          <p:val>
                                            <p:strVal val="0-#ppt_w/2"/>
                                          </p:val>
                                        </p:tav>
                                        <p:tav tm="100000">
                                          <p:val>
                                            <p:strVal val="#ppt_x"/>
                                          </p:val>
                                        </p:tav>
                                      </p:tavLst>
                                    </p:anim>
                                    <p:anim calcmode="lin" valueType="num">
                                      <p:cBhvr additive="base">
                                        <p:cTn id="10" dur="500" fill="hold"/>
                                        <p:tgtEl>
                                          <p:spTgt spid="512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11" fill="hold" display="0">
                  <p:stCondLst>
                    <p:cond delay="indefinite"/>
                  </p:stCondLst>
                  <p:endCondLst>
                    <p:cond evt="onNext" delay="0">
                      <p:tgtEl>
                        <p:sldTgt/>
                      </p:tgtEl>
                    </p:cond>
                    <p:cond evt="onPrev" delay="0">
                      <p:tgtEl>
                        <p:sldTgt/>
                      </p:tgtEl>
                    </p:cond>
                    <p:cond evt="onStopAudio" delay="0">
                      <p:tgtEl>
                        <p:sldTgt/>
                      </p:tgtEl>
                    </p:cond>
                  </p:endCondLst>
                </p:cTn>
                <p:tgtEl>
                  <p:spTgt spid="5120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pPr algn="l"/>
            <a:r>
              <a:rPr lang="en-US"/>
              <a:t>Your “Solar System Ambassador”</a:t>
            </a:r>
          </a:p>
        </p:txBody>
      </p:sp>
      <p:sp>
        <p:nvSpPr>
          <p:cNvPr id="151555" name="Rectangle 3"/>
          <p:cNvSpPr>
            <a:spLocks noGrp="1" noChangeArrowheads="1"/>
          </p:cNvSpPr>
          <p:nvPr>
            <p:ph type="body" sz="half" idx="1"/>
          </p:nvPr>
        </p:nvSpPr>
        <p:spPr/>
        <p:txBody>
          <a:bodyPr/>
          <a:lstStyle/>
          <a:p>
            <a:pPr>
              <a:buFont typeface="Wingdings" pitchFamily="2" charset="2"/>
              <a:buNone/>
            </a:pPr>
            <a:r>
              <a:rPr lang="en-US" sz="2800"/>
              <a:t>George Reynolds</a:t>
            </a:r>
          </a:p>
        </p:txBody>
      </p:sp>
      <p:pic>
        <p:nvPicPr>
          <p:cNvPr id="151556" name="Picture 4" descr="George"/>
          <p:cNvPicPr>
            <a:picLocks noChangeAspect="1" noChangeArrowheads="1"/>
          </p:cNvPicPr>
          <p:nvPr/>
        </p:nvPicPr>
        <p:blipFill>
          <a:blip r:embed="rId2"/>
          <a:srcRect/>
          <a:stretch>
            <a:fillRect/>
          </a:stretch>
        </p:blipFill>
        <p:spPr bwMode="auto">
          <a:xfrm>
            <a:off x="457200" y="2209800"/>
            <a:ext cx="3621088" cy="4495800"/>
          </a:xfrm>
          <a:prstGeom prst="rect">
            <a:avLst/>
          </a:prstGeom>
          <a:noFill/>
        </p:spPr>
      </p:pic>
      <p:pic>
        <p:nvPicPr>
          <p:cNvPr id="151557" name="Picture 5"/>
          <p:cNvPicPr>
            <a:picLocks noChangeAspect="1" noChangeArrowheads="1"/>
          </p:cNvPicPr>
          <p:nvPr>
            <p:ph sz="half" idx="2"/>
          </p:nvPr>
        </p:nvPicPr>
        <p:blipFill>
          <a:blip r:embed="rId3">
            <a:clrChange>
              <a:clrFrom>
                <a:srgbClr val="FFFFFF"/>
              </a:clrFrom>
              <a:clrTo>
                <a:srgbClr val="FFFFFF">
                  <a:alpha val="0"/>
                </a:srgbClr>
              </a:clrTo>
            </a:clrChange>
          </a:blip>
          <a:srcRect/>
          <a:stretch>
            <a:fillRect/>
          </a:stretch>
        </p:blipFill>
        <p:spPr>
          <a:xfrm>
            <a:off x="4343400" y="2057400"/>
            <a:ext cx="4495800" cy="4495800"/>
          </a:xfrm>
          <a:noFill/>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9" name="Text Box 3"/>
          <p:cNvSpPr txBox="1">
            <a:spLocks noChangeArrowheads="1"/>
          </p:cNvSpPr>
          <p:nvPr/>
        </p:nvSpPr>
        <p:spPr bwMode="auto">
          <a:xfrm>
            <a:off x="228600" y="3429000"/>
            <a:ext cx="5257800" cy="533400"/>
          </a:xfrm>
          <a:prstGeom prst="rect">
            <a:avLst/>
          </a:prstGeom>
          <a:noFill/>
          <a:ln w="9525">
            <a:noFill/>
            <a:miter lim="800000"/>
            <a:headEnd/>
            <a:tailEnd/>
          </a:ln>
          <a:effectLst/>
        </p:spPr>
        <p:txBody>
          <a:bodyPr>
            <a:spAutoFit/>
          </a:bodyPr>
          <a:lstStyle/>
          <a:p>
            <a:pPr eaLnBrk="1" hangingPunct="1"/>
            <a:r>
              <a:rPr lang="en-US" sz="2900">
                <a:latin typeface="Arial" charset="0"/>
              </a:rPr>
              <a:t>Assisted by BBAA members…</a:t>
            </a:r>
          </a:p>
        </p:txBody>
      </p:sp>
      <p:sp>
        <p:nvSpPr>
          <p:cNvPr id="55301" name="Rectangle 5"/>
          <p:cNvSpPr>
            <a:spLocks noChangeArrowheads="1"/>
          </p:cNvSpPr>
          <p:nvPr/>
        </p:nvSpPr>
        <p:spPr bwMode="auto">
          <a:xfrm>
            <a:off x="3200400" y="1295400"/>
            <a:ext cx="5943600" cy="1143000"/>
          </a:xfrm>
          <a:prstGeom prst="rect">
            <a:avLst/>
          </a:prstGeom>
          <a:noFill/>
          <a:ln w="9525">
            <a:noFill/>
            <a:miter lim="800000"/>
            <a:headEnd/>
            <a:tailEnd/>
          </a:ln>
          <a:effectLst/>
        </p:spPr>
        <p:txBody>
          <a:bodyPr anchor="ctr"/>
          <a:lstStyle/>
          <a:p>
            <a:pPr eaLnBrk="1" hangingPunct="1"/>
            <a:r>
              <a:rPr lang="en-US" sz="3600">
                <a:solidFill>
                  <a:schemeClr val="tx2"/>
                </a:solidFill>
                <a:effectLst>
                  <a:outerShdw blurRad="38100" dist="38100" dir="2700000" algn="tl">
                    <a:srgbClr val="000000"/>
                  </a:outerShdw>
                </a:effectLst>
                <a:latin typeface="Arial" charset="0"/>
              </a:rPr>
              <a:t>“Solar System Ambassador”</a:t>
            </a:r>
            <a:br>
              <a:rPr lang="en-US" sz="3600">
                <a:solidFill>
                  <a:schemeClr val="tx2"/>
                </a:solidFill>
                <a:effectLst>
                  <a:outerShdw blurRad="38100" dist="38100" dir="2700000" algn="tl">
                    <a:srgbClr val="000000"/>
                  </a:outerShdw>
                </a:effectLst>
                <a:latin typeface="Arial" charset="0"/>
              </a:rPr>
            </a:br>
            <a:r>
              <a:rPr lang="en-US" sz="2800">
                <a:solidFill>
                  <a:schemeClr val="tx2"/>
                </a:solidFill>
                <a:effectLst>
                  <a:outerShdw blurRad="38100" dist="38100" dir="2700000" algn="tl">
                    <a:srgbClr val="000000"/>
                  </a:outerShdw>
                </a:effectLst>
                <a:latin typeface="Arial" charset="0"/>
              </a:rPr>
              <a:t>George Reynolds</a:t>
            </a:r>
          </a:p>
        </p:txBody>
      </p:sp>
      <p:sp>
        <p:nvSpPr>
          <p:cNvPr id="55302" name="Text Box 6"/>
          <p:cNvSpPr txBox="1">
            <a:spLocks noChangeArrowheads="1"/>
          </p:cNvSpPr>
          <p:nvPr/>
        </p:nvSpPr>
        <p:spPr bwMode="auto">
          <a:xfrm>
            <a:off x="838200" y="4953000"/>
            <a:ext cx="3657600" cy="519113"/>
          </a:xfrm>
          <a:prstGeom prst="rect">
            <a:avLst/>
          </a:prstGeom>
          <a:noFill/>
          <a:ln w="9525">
            <a:noFill/>
            <a:miter lim="800000"/>
            <a:headEnd/>
            <a:tailEnd/>
          </a:ln>
          <a:effectLst/>
        </p:spPr>
        <p:txBody>
          <a:bodyPr>
            <a:spAutoFit/>
          </a:bodyPr>
          <a:lstStyle/>
          <a:p>
            <a:pPr algn="ctr" eaLnBrk="1" hangingPunct="1">
              <a:spcBef>
                <a:spcPct val="20000"/>
              </a:spcBef>
            </a:pPr>
            <a:r>
              <a:rPr lang="en-US" sz="2800">
                <a:latin typeface="Arial" charset="0"/>
              </a:rPr>
              <a:t>Kevin Weiner</a:t>
            </a:r>
            <a:endParaRPr lang="en-US" sz="1800">
              <a:latin typeface="Arial" charset="0"/>
            </a:endParaRPr>
          </a:p>
        </p:txBody>
      </p:sp>
      <p:sp>
        <p:nvSpPr>
          <p:cNvPr id="55303" name="Text Box 7"/>
          <p:cNvSpPr txBox="1">
            <a:spLocks noChangeArrowheads="1"/>
          </p:cNvSpPr>
          <p:nvPr/>
        </p:nvSpPr>
        <p:spPr bwMode="auto">
          <a:xfrm>
            <a:off x="914400" y="4495800"/>
            <a:ext cx="3657600" cy="519113"/>
          </a:xfrm>
          <a:prstGeom prst="rect">
            <a:avLst/>
          </a:prstGeom>
          <a:noFill/>
          <a:ln w="9525">
            <a:noFill/>
            <a:miter lim="800000"/>
            <a:headEnd/>
            <a:tailEnd/>
          </a:ln>
          <a:effectLst/>
        </p:spPr>
        <p:txBody>
          <a:bodyPr>
            <a:spAutoFit/>
          </a:bodyPr>
          <a:lstStyle/>
          <a:p>
            <a:pPr algn="ctr" eaLnBrk="1" hangingPunct="1">
              <a:spcBef>
                <a:spcPct val="20000"/>
              </a:spcBef>
            </a:pPr>
            <a:r>
              <a:rPr lang="en-US" sz="2800">
                <a:latin typeface="Arial" charset="0"/>
              </a:rPr>
              <a:t>Ted Forte</a:t>
            </a:r>
            <a:endParaRPr lang="en-US" sz="1800">
              <a:latin typeface="Arial" charset="0"/>
            </a:endParaRPr>
          </a:p>
        </p:txBody>
      </p:sp>
      <p:sp>
        <p:nvSpPr>
          <p:cNvPr id="55304" name="Text Box 8"/>
          <p:cNvSpPr txBox="1">
            <a:spLocks noChangeArrowheads="1"/>
          </p:cNvSpPr>
          <p:nvPr/>
        </p:nvSpPr>
        <p:spPr bwMode="auto">
          <a:xfrm>
            <a:off x="914400" y="4038600"/>
            <a:ext cx="3660775" cy="519113"/>
          </a:xfrm>
          <a:prstGeom prst="rect">
            <a:avLst/>
          </a:prstGeom>
          <a:noFill/>
          <a:ln w="9525">
            <a:noFill/>
            <a:miter lim="800000"/>
            <a:headEnd/>
            <a:tailEnd/>
          </a:ln>
          <a:effectLst/>
        </p:spPr>
        <p:txBody>
          <a:bodyPr>
            <a:spAutoFit/>
          </a:bodyPr>
          <a:lstStyle/>
          <a:p>
            <a:pPr algn="ctr" eaLnBrk="1" hangingPunct="1">
              <a:spcBef>
                <a:spcPct val="20000"/>
              </a:spcBef>
            </a:pPr>
            <a:r>
              <a:rPr lang="en-US" sz="2800">
                <a:latin typeface="Arial" charset="0"/>
              </a:rPr>
              <a:t>Georgie June</a:t>
            </a:r>
          </a:p>
        </p:txBody>
      </p:sp>
      <p:sp>
        <p:nvSpPr>
          <p:cNvPr id="55305" name="Text Box 9"/>
          <p:cNvSpPr txBox="1">
            <a:spLocks noChangeArrowheads="1"/>
          </p:cNvSpPr>
          <p:nvPr/>
        </p:nvSpPr>
        <p:spPr bwMode="auto">
          <a:xfrm>
            <a:off x="1676400" y="6096000"/>
            <a:ext cx="1868488" cy="519113"/>
          </a:xfrm>
          <a:prstGeom prst="rect">
            <a:avLst/>
          </a:prstGeom>
          <a:noFill/>
          <a:ln w="12700">
            <a:noFill/>
            <a:miter lim="800000"/>
            <a:headEnd type="none" w="sm" len="sm"/>
            <a:tailEnd type="none" w="sm" len="sm"/>
          </a:ln>
          <a:effectLst/>
        </p:spPr>
        <p:txBody>
          <a:bodyPr wrap="none">
            <a:spAutoFit/>
          </a:bodyPr>
          <a:lstStyle/>
          <a:p>
            <a:r>
              <a:rPr lang="en-US" sz="2800">
                <a:latin typeface="Arial" charset="0"/>
              </a:rPr>
              <a:t>and others</a:t>
            </a:r>
          </a:p>
        </p:txBody>
      </p:sp>
      <p:sp>
        <p:nvSpPr>
          <p:cNvPr id="55307" name="Text Box 11"/>
          <p:cNvSpPr txBox="1">
            <a:spLocks noChangeArrowheads="1"/>
          </p:cNvSpPr>
          <p:nvPr/>
        </p:nvSpPr>
        <p:spPr bwMode="auto">
          <a:xfrm>
            <a:off x="1066800" y="5486400"/>
            <a:ext cx="3276600" cy="519113"/>
          </a:xfrm>
          <a:prstGeom prst="rect">
            <a:avLst/>
          </a:prstGeom>
          <a:noFill/>
          <a:ln w="12700">
            <a:noFill/>
            <a:miter lim="800000"/>
            <a:headEnd type="none" w="sm" len="sm"/>
            <a:tailEnd type="none" w="sm" len="sm"/>
          </a:ln>
          <a:effectLst/>
        </p:spPr>
        <p:txBody>
          <a:bodyPr>
            <a:spAutoFit/>
          </a:bodyPr>
          <a:lstStyle/>
          <a:p>
            <a:pPr>
              <a:spcBef>
                <a:spcPct val="50000"/>
              </a:spcBef>
            </a:pPr>
            <a:r>
              <a:rPr lang="en-US" sz="2800">
                <a:latin typeface="Arial" charset="0"/>
              </a:rPr>
              <a:t>Jeanette Hamilton</a:t>
            </a:r>
          </a:p>
        </p:txBody>
      </p:sp>
      <p:pic>
        <p:nvPicPr>
          <p:cNvPr id="55308" name="Picture 12"/>
          <p:cNvPicPr>
            <a:picLocks noChangeAspect="1" noChangeArrowheads="1"/>
          </p:cNvPicPr>
          <p:nvPr>
            <p:ph sz="half" idx="1"/>
          </p:nvPr>
        </p:nvPicPr>
        <p:blipFill>
          <a:blip r:embed="rId2">
            <a:clrChange>
              <a:clrFrom>
                <a:srgbClr val="FFFFFF"/>
              </a:clrFrom>
              <a:clrTo>
                <a:srgbClr val="FFFFFF">
                  <a:alpha val="0"/>
                </a:srgbClr>
              </a:clrTo>
            </a:clrChange>
          </a:blip>
          <a:srcRect/>
          <a:stretch>
            <a:fillRect/>
          </a:stretch>
        </p:blipFill>
        <p:spPr>
          <a:xfrm>
            <a:off x="228600" y="228600"/>
            <a:ext cx="2971800" cy="2971800"/>
          </a:xfrm>
          <a:noFill/>
          <a:ln/>
        </p:spPr>
      </p:pic>
      <p:pic>
        <p:nvPicPr>
          <p:cNvPr id="55312" name="Picture 16" descr="BBAA-cleaned"/>
          <p:cNvPicPr>
            <a:picLocks noChangeAspect="1" noChangeArrowheads="1"/>
          </p:cNvPicPr>
          <p:nvPr>
            <p:ph sz="half" idx="2"/>
          </p:nvPr>
        </p:nvPicPr>
        <p:blipFill>
          <a:blip r:embed="rId3"/>
          <a:srcRect/>
          <a:stretch>
            <a:fillRect/>
          </a:stretch>
        </p:blipFill>
        <p:spPr>
          <a:xfrm>
            <a:off x="5562600" y="2819400"/>
            <a:ext cx="3429000" cy="3295650"/>
          </a:xfrm>
          <a:noFill/>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500"/>
                                  </p:stCondLst>
                                  <p:childTnLst>
                                    <p:set>
                                      <p:cBhvr>
                                        <p:cTn id="6" dur="1" fill="hold">
                                          <p:stCondLst>
                                            <p:cond delay="0"/>
                                          </p:stCondLst>
                                        </p:cTn>
                                        <p:tgtEl>
                                          <p:spTgt spid="55304"/>
                                        </p:tgtEl>
                                        <p:attrNameLst>
                                          <p:attrName>style.visibility</p:attrName>
                                        </p:attrNameLst>
                                      </p:cBhvr>
                                      <p:to>
                                        <p:strVal val="visible"/>
                                      </p:to>
                                    </p:set>
                                    <p:anim calcmode="lin" valueType="num">
                                      <p:cBhvr additive="base">
                                        <p:cTn id="7" dur="500" fill="hold"/>
                                        <p:tgtEl>
                                          <p:spTgt spid="55304"/>
                                        </p:tgtEl>
                                        <p:attrNameLst>
                                          <p:attrName>ppt_x</p:attrName>
                                        </p:attrNameLst>
                                      </p:cBhvr>
                                      <p:tavLst>
                                        <p:tav tm="0">
                                          <p:val>
                                            <p:strVal val="0-#ppt_w/2"/>
                                          </p:val>
                                        </p:tav>
                                        <p:tav tm="100000">
                                          <p:val>
                                            <p:strVal val="#ppt_x"/>
                                          </p:val>
                                        </p:tav>
                                      </p:tavLst>
                                    </p:anim>
                                    <p:anim calcmode="lin" valueType="num">
                                      <p:cBhvr additive="base">
                                        <p:cTn id="8" dur="500" fill="hold"/>
                                        <p:tgtEl>
                                          <p:spTgt spid="5530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12" fill="hold" grpId="0" nodeType="afterEffect">
                                  <p:stCondLst>
                                    <p:cond delay="500"/>
                                  </p:stCondLst>
                                  <p:childTnLst>
                                    <p:set>
                                      <p:cBhvr>
                                        <p:cTn id="11" dur="1" fill="hold">
                                          <p:stCondLst>
                                            <p:cond delay="0"/>
                                          </p:stCondLst>
                                        </p:cTn>
                                        <p:tgtEl>
                                          <p:spTgt spid="55303"/>
                                        </p:tgtEl>
                                        <p:attrNameLst>
                                          <p:attrName>style.visibility</p:attrName>
                                        </p:attrNameLst>
                                      </p:cBhvr>
                                      <p:to>
                                        <p:strVal val="visible"/>
                                      </p:to>
                                    </p:set>
                                    <p:anim calcmode="lin" valueType="num">
                                      <p:cBhvr additive="base">
                                        <p:cTn id="12" dur="500" fill="hold"/>
                                        <p:tgtEl>
                                          <p:spTgt spid="55303"/>
                                        </p:tgtEl>
                                        <p:attrNameLst>
                                          <p:attrName>ppt_x</p:attrName>
                                        </p:attrNameLst>
                                      </p:cBhvr>
                                      <p:tavLst>
                                        <p:tav tm="0">
                                          <p:val>
                                            <p:strVal val="0-#ppt_w/2"/>
                                          </p:val>
                                        </p:tav>
                                        <p:tav tm="100000">
                                          <p:val>
                                            <p:strVal val="#ppt_x"/>
                                          </p:val>
                                        </p:tav>
                                      </p:tavLst>
                                    </p:anim>
                                    <p:anim calcmode="lin" valueType="num">
                                      <p:cBhvr additive="base">
                                        <p:cTn id="13" dur="500" fill="hold"/>
                                        <p:tgtEl>
                                          <p:spTgt spid="55303"/>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12" fill="hold" grpId="0" nodeType="afterEffect">
                                  <p:stCondLst>
                                    <p:cond delay="500"/>
                                  </p:stCondLst>
                                  <p:childTnLst>
                                    <p:set>
                                      <p:cBhvr>
                                        <p:cTn id="16" dur="1" fill="hold">
                                          <p:stCondLst>
                                            <p:cond delay="0"/>
                                          </p:stCondLst>
                                        </p:cTn>
                                        <p:tgtEl>
                                          <p:spTgt spid="55302"/>
                                        </p:tgtEl>
                                        <p:attrNameLst>
                                          <p:attrName>style.visibility</p:attrName>
                                        </p:attrNameLst>
                                      </p:cBhvr>
                                      <p:to>
                                        <p:strVal val="visible"/>
                                      </p:to>
                                    </p:set>
                                    <p:anim calcmode="lin" valueType="num">
                                      <p:cBhvr additive="base">
                                        <p:cTn id="17" dur="500" fill="hold"/>
                                        <p:tgtEl>
                                          <p:spTgt spid="55302"/>
                                        </p:tgtEl>
                                        <p:attrNameLst>
                                          <p:attrName>ppt_x</p:attrName>
                                        </p:attrNameLst>
                                      </p:cBhvr>
                                      <p:tavLst>
                                        <p:tav tm="0">
                                          <p:val>
                                            <p:strVal val="0-#ppt_w/2"/>
                                          </p:val>
                                        </p:tav>
                                        <p:tav tm="100000">
                                          <p:val>
                                            <p:strVal val="#ppt_x"/>
                                          </p:val>
                                        </p:tav>
                                      </p:tavLst>
                                    </p:anim>
                                    <p:anim calcmode="lin" valueType="num">
                                      <p:cBhvr additive="base">
                                        <p:cTn id="18" dur="500" fill="hold"/>
                                        <p:tgtEl>
                                          <p:spTgt spid="55302"/>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12" fill="hold" grpId="0" nodeType="afterEffect">
                                  <p:stCondLst>
                                    <p:cond delay="500"/>
                                  </p:stCondLst>
                                  <p:childTnLst>
                                    <p:set>
                                      <p:cBhvr>
                                        <p:cTn id="21" dur="1" fill="hold">
                                          <p:stCondLst>
                                            <p:cond delay="0"/>
                                          </p:stCondLst>
                                        </p:cTn>
                                        <p:tgtEl>
                                          <p:spTgt spid="55307"/>
                                        </p:tgtEl>
                                        <p:attrNameLst>
                                          <p:attrName>style.visibility</p:attrName>
                                        </p:attrNameLst>
                                      </p:cBhvr>
                                      <p:to>
                                        <p:strVal val="visible"/>
                                      </p:to>
                                    </p:set>
                                    <p:anim calcmode="lin" valueType="num">
                                      <p:cBhvr additive="base">
                                        <p:cTn id="22" dur="500" fill="hold"/>
                                        <p:tgtEl>
                                          <p:spTgt spid="55307"/>
                                        </p:tgtEl>
                                        <p:attrNameLst>
                                          <p:attrName>ppt_x</p:attrName>
                                        </p:attrNameLst>
                                      </p:cBhvr>
                                      <p:tavLst>
                                        <p:tav tm="0">
                                          <p:val>
                                            <p:strVal val="0-#ppt_w/2"/>
                                          </p:val>
                                        </p:tav>
                                        <p:tav tm="100000">
                                          <p:val>
                                            <p:strVal val="#ppt_x"/>
                                          </p:val>
                                        </p:tav>
                                      </p:tavLst>
                                    </p:anim>
                                    <p:anim calcmode="lin" valueType="num">
                                      <p:cBhvr additive="base">
                                        <p:cTn id="23" dur="500" fill="hold"/>
                                        <p:tgtEl>
                                          <p:spTgt spid="55307"/>
                                        </p:tgtEl>
                                        <p:attrNameLst>
                                          <p:attrName>ppt_y</p:attrName>
                                        </p:attrNameLst>
                                      </p:cBhvr>
                                      <p:tavLst>
                                        <p:tav tm="0">
                                          <p:val>
                                            <p:strVal val="1+#ppt_h/2"/>
                                          </p:val>
                                        </p:tav>
                                        <p:tav tm="100000">
                                          <p:val>
                                            <p:strVal val="#ppt_y"/>
                                          </p:val>
                                        </p:tav>
                                      </p:tavLst>
                                    </p:anim>
                                  </p:childTnLst>
                                </p:cTn>
                              </p:par>
                            </p:childTnLst>
                          </p:cTn>
                        </p:par>
                        <p:par>
                          <p:cTn id="24" fill="hold">
                            <p:stCondLst>
                              <p:cond delay="4000"/>
                            </p:stCondLst>
                            <p:childTnLst>
                              <p:par>
                                <p:cTn id="25" presetID="2" presetClass="entr" presetSubtype="12" fill="hold" grpId="0" nodeType="afterEffect">
                                  <p:stCondLst>
                                    <p:cond delay="500"/>
                                  </p:stCondLst>
                                  <p:childTnLst>
                                    <p:set>
                                      <p:cBhvr>
                                        <p:cTn id="26" dur="1" fill="hold">
                                          <p:stCondLst>
                                            <p:cond delay="0"/>
                                          </p:stCondLst>
                                        </p:cTn>
                                        <p:tgtEl>
                                          <p:spTgt spid="55305"/>
                                        </p:tgtEl>
                                        <p:attrNameLst>
                                          <p:attrName>style.visibility</p:attrName>
                                        </p:attrNameLst>
                                      </p:cBhvr>
                                      <p:to>
                                        <p:strVal val="visible"/>
                                      </p:to>
                                    </p:set>
                                    <p:anim calcmode="lin" valueType="num">
                                      <p:cBhvr additive="base">
                                        <p:cTn id="27" dur="500" fill="hold"/>
                                        <p:tgtEl>
                                          <p:spTgt spid="55305"/>
                                        </p:tgtEl>
                                        <p:attrNameLst>
                                          <p:attrName>ppt_x</p:attrName>
                                        </p:attrNameLst>
                                      </p:cBhvr>
                                      <p:tavLst>
                                        <p:tav tm="0">
                                          <p:val>
                                            <p:strVal val="0-#ppt_w/2"/>
                                          </p:val>
                                        </p:tav>
                                        <p:tav tm="100000">
                                          <p:val>
                                            <p:strVal val="#ppt_x"/>
                                          </p:val>
                                        </p:tav>
                                      </p:tavLst>
                                    </p:anim>
                                    <p:anim calcmode="lin" valueType="num">
                                      <p:cBhvr additive="base">
                                        <p:cTn id="28" dur="500" fill="hold"/>
                                        <p:tgtEl>
                                          <p:spTgt spid="55305"/>
                                        </p:tgtEl>
                                        <p:attrNameLst>
                                          <p:attrName>ppt_y</p:attrName>
                                        </p:attrNameLst>
                                      </p:cBhvr>
                                      <p:tavLst>
                                        <p:tav tm="0">
                                          <p:val>
                                            <p:strVal val="1+#ppt_h/2"/>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55312"/>
                                        </p:tgtEl>
                                        <p:attrNameLst>
                                          <p:attrName>style.visibility</p:attrName>
                                        </p:attrNameLst>
                                      </p:cBhvr>
                                      <p:to>
                                        <p:strVal val="visible"/>
                                      </p:to>
                                    </p:set>
                                    <p:anim calcmode="lin" valueType="num">
                                      <p:cBhvr additive="base">
                                        <p:cTn id="31" dur="500" fill="hold"/>
                                        <p:tgtEl>
                                          <p:spTgt spid="55312"/>
                                        </p:tgtEl>
                                        <p:attrNameLst>
                                          <p:attrName>ppt_x</p:attrName>
                                        </p:attrNameLst>
                                      </p:cBhvr>
                                      <p:tavLst>
                                        <p:tav tm="0">
                                          <p:val>
                                            <p:strVal val="0-#ppt_w/2"/>
                                          </p:val>
                                        </p:tav>
                                        <p:tav tm="100000">
                                          <p:val>
                                            <p:strVal val="#ppt_x"/>
                                          </p:val>
                                        </p:tav>
                                      </p:tavLst>
                                    </p:anim>
                                    <p:anim calcmode="lin" valueType="num">
                                      <p:cBhvr additive="base">
                                        <p:cTn id="32" dur="500" fill="hold"/>
                                        <p:tgtEl>
                                          <p:spTgt spid="553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2" grpId="0" autoUpdateAnimBg="0"/>
      <p:bldP spid="55303" grpId="0" autoUpdateAnimBg="0"/>
      <p:bldP spid="55304" grpId="0" autoUpdateAnimBg="0"/>
      <p:bldP spid="55305" grpId="0"/>
      <p:bldP spid="5530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5" name="Rectangle 7"/>
          <p:cNvSpPr>
            <a:spLocks noGrp="1" noChangeArrowheads="1"/>
          </p:cNvSpPr>
          <p:nvPr>
            <p:ph type="title"/>
          </p:nvPr>
        </p:nvSpPr>
        <p:spPr/>
        <p:txBody>
          <a:bodyPr/>
          <a:lstStyle/>
          <a:p>
            <a:r>
              <a:rPr lang="en-US"/>
              <a:t>If you want to see the Moon…</a:t>
            </a:r>
          </a:p>
        </p:txBody>
      </p:sp>
      <p:sp>
        <p:nvSpPr>
          <p:cNvPr id="119816" name="Rectangle 8"/>
          <p:cNvSpPr>
            <a:spLocks noGrp="1" noChangeArrowheads="1"/>
          </p:cNvSpPr>
          <p:nvPr>
            <p:ph type="body" idx="1"/>
          </p:nvPr>
        </p:nvSpPr>
        <p:spPr>
          <a:xfrm>
            <a:off x="457200" y="1600200"/>
            <a:ext cx="8229600" cy="2722563"/>
          </a:xfrm>
          <a:noFill/>
        </p:spPr>
        <p:txBody>
          <a:bodyPr>
            <a:spAutoFit/>
          </a:bodyPr>
          <a:lstStyle/>
          <a:p>
            <a:r>
              <a:rPr lang="en-US"/>
              <a:t>You’d better go outside</a:t>
            </a:r>
            <a:r>
              <a:rPr lang="en-US" i="1"/>
              <a:t> immediately</a:t>
            </a:r>
            <a:r>
              <a:rPr lang="en-US"/>
              <a:t> after this presentation, because it will set early tonight.</a:t>
            </a:r>
          </a:p>
          <a:p>
            <a:endParaRPr lang="en-US"/>
          </a:p>
          <a:p>
            <a:r>
              <a:rPr lang="en-US"/>
              <a:t>Look at these sky charts . . . .</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ext Box 2"/>
          <p:cNvSpPr txBox="1">
            <a:spLocks noChangeArrowheads="1"/>
          </p:cNvSpPr>
          <p:nvPr/>
        </p:nvSpPr>
        <p:spPr bwMode="auto">
          <a:xfrm>
            <a:off x="0" y="0"/>
            <a:ext cx="2590800" cy="1555750"/>
          </a:xfrm>
          <a:prstGeom prst="rect">
            <a:avLst/>
          </a:prstGeom>
          <a:solidFill>
            <a:schemeClr val="bg2"/>
          </a:solidFill>
          <a:ln w="12700">
            <a:noFill/>
            <a:miter lim="800000"/>
            <a:headEnd type="none" w="sm" len="sm"/>
            <a:tailEnd type="none" w="sm" len="sm"/>
          </a:ln>
          <a:effectLst/>
        </p:spPr>
        <p:txBody>
          <a:bodyPr>
            <a:spAutoFit/>
          </a:bodyPr>
          <a:lstStyle/>
          <a:p>
            <a:pPr>
              <a:spcBef>
                <a:spcPct val="50000"/>
              </a:spcBef>
            </a:pPr>
            <a:r>
              <a:rPr lang="en-US" sz="4800" i="1">
                <a:solidFill>
                  <a:schemeClr val="hlink"/>
                </a:solidFill>
                <a:latin typeface="Book Antiqua" pitchFamily="18" charset="0"/>
              </a:rPr>
              <a:t>Tonight’s Sky</a:t>
            </a:r>
            <a:endParaRPr lang="en-US" sz="2800" i="1">
              <a:solidFill>
                <a:schemeClr val="hlink"/>
              </a:solidFill>
              <a:latin typeface="Book Antiqua" pitchFamily="18" charset="0"/>
            </a:endParaRPr>
          </a:p>
        </p:txBody>
      </p:sp>
      <p:sp>
        <p:nvSpPr>
          <p:cNvPr id="123907" name="Rectangle 3"/>
          <p:cNvSpPr>
            <a:spLocks noChangeArrowheads="1"/>
          </p:cNvSpPr>
          <p:nvPr/>
        </p:nvSpPr>
        <p:spPr bwMode="auto">
          <a:xfrm>
            <a:off x="6030913" y="0"/>
            <a:ext cx="3113087" cy="823913"/>
          </a:xfrm>
          <a:prstGeom prst="rect">
            <a:avLst/>
          </a:prstGeom>
          <a:solidFill>
            <a:schemeClr val="bg2"/>
          </a:solidFill>
          <a:ln w="12700">
            <a:noFill/>
            <a:miter lim="800000"/>
            <a:headEnd type="none" w="sm" len="sm"/>
            <a:tailEnd type="none" w="sm" len="sm"/>
          </a:ln>
          <a:effectLst/>
        </p:spPr>
        <p:txBody>
          <a:bodyPr wrap="none">
            <a:spAutoFit/>
          </a:bodyPr>
          <a:lstStyle/>
          <a:p>
            <a:r>
              <a:rPr lang="en-US" sz="4800" i="1">
                <a:solidFill>
                  <a:schemeClr val="hlink"/>
                </a:solidFill>
                <a:latin typeface="Book Antiqua" pitchFamily="18" charset="0"/>
              </a:rPr>
              <a:t>at 6:00 p.m.</a:t>
            </a:r>
          </a:p>
        </p:txBody>
      </p:sp>
      <p:sp>
        <p:nvSpPr>
          <p:cNvPr id="123908" name="Text Box 4"/>
          <p:cNvSpPr txBox="1">
            <a:spLocks noChangeArrowheads="1"/>
          </p:cNvSpPr>
          <p:nvPr/>
        </p:nvSpPr>
        <p:spPr bwMode="auto">
          <a:xfrm>
            <a:off x="1066800" y="6338888"/>
            <a:ext cx="7162800" cy="519112"/>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2000">
                <a:solidFill>
                  <a:srgbClr val="FC3A26"/>
                </a:solidFill>
                <a:latin typeface="Arial" charset="0"/>
              </a:rPr>
              <a:t>Courtesy, Heavens-Above</a:t>
            </a:r>
            <a:r>
              <a:rPr lang="en-US" sz="2800" i="1">
                <a:solidFill>
                  <a:srgbClr val="FC3A26"/>
                </a:solidFill>
                <a:latin typeface="Arial" charset="0"/>
              </a:rPr>
              <a:t> </a:t>
            </a:r>
            <a:r>
              <a:rPr lang="en-US" sz="2000">
                <a:solidFill>
                  <a:srgbClr val="FC3A26"/>
                </a:solidFill>
                <a:latin typeface="Arial" charset="0"/>
              </a:rPr>
              <a:t>(www.heavens-above.com)</a:t>
            </a:r>
          </a:p>
        </p:txBody>
      </p:sp>
      <p:pic>
        <p:nvPicPr>
          <p:cNvPr id="123909" name="Picture 5" descr="skychart 20041118 at 1800 per H-A"/>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714500" y="571500"/>
            <a:ext cx="5715000" cy="57150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ext Box 2"/>
          <p:cNvSpPr txBox="1">
            <a:spLocks noChangeArrowheads="1"/>
          </p:cNvSpPr>
          <p:nvPr/>
        </p:nvSpPr>
        <p:spPr bwMode="auto">
          <a:xfrm>
            <a:off x="0" y="0"/>
            <a:ext cx="2590800" cy="1555750"/>
          </a:xfrm>
          <a:prstGeom prst="rect">
            <a:avLst/>
          </a:prstGeom>
          <a:solidFill>
            <a:schemeClr val="bg2"/>
          </a:solidFill>
          <a:ln w="12700">
            <a:noFill/>
            <a:miter lim="800000"/>
            <a:headEnd type="none" w="sm" len="sm"/>
            <a:tailEnd type="none" w="sm" len="sm"/>
          </a:ln>
          <a:effectLst/>
        </p:spPr>
        <p:txBody>
          <a:bodyPr>
            <a:spAutoFit/>
          </a:bodyPr>
          <a:lstStyle/>
          <a:p>
            <a:pPr>
              <a:spcBef>
                <a:spcPct val="50000"/>
              </a:spcBef>
            </a:pPr>
            <a:r>
              <a:rPr lang="en-US" sz="4800" i="1">
                <a:solidFill>
                  <a:schemeClr val="hlink"/>
                </a:solidFill>
                <a:latin typeface="Book Antiqua" pitchFamily="18" charset="0"/>
              </a:rPr>
              <a:t>Tonight’s Sky</a:t>
            </a:r>
            <a:endParaRPr lang="en-US" sz="2800" i="1">
              <a:solidFill>
                <a:schemeClr val="hlink"/>
              </a:solidFill>
              <a:latin typeface="Book Antiqua" pitchFamily="18" charset="0"/>
            </a:endParaRPr>
          </a:p>
        </p:txBody>
      </p:sp>
      <p:sp>
        <p:nvSpPr>
          <p:cNvPr id="124931" name="Rectangle 3"/>
          <p:cNvSpPr>
            <a:spLocks noChangeArrowheads="1"/>
          </p:cNvSpPr>
          <p:nvPr/>
        </p:nvSpPr>
        <p:spPr bwMode="auto">
          <a:xfrm>
            <a:off x="6030913" y="0"/>
            <a:ext cx="3113087" cy="823913"/>
          </a:xfrm>
          <a:prstGeom prst="rect">
            <a:avLst/>
          </a:prstGeom>
          <a:solidFill>
            <a:schemeClr val="bg2"/>
          </a:solidFill>
          <a:ln w="12700">
            <a:noFill/>
            <a:miter lim="800000"/>
            <a:headEnd type="none" w="sm" len="sm"/>
            <a:tailEnd type="none" w="sm" len="sm"/>
          </a:ln>
          <a:effectLst/>
        </p:spPr>
        <p:txBody>
          <a:bodyPr wrap="none">
            <a:spAutoFit/>
          </a:bodyPr>
          <a:lstStyle/>
          <a:p>
            <a:r>
              <a:rPr lang="en-US" sz="4800" i="1">
                <a:solidFill>
                  <a:schemeClr val="hlink"/>
                </a:solidFill>
                <a:latin typeface="Book Antiqua" pitchFamily="18" charset="0"/>
              </a:rPr>
              <a:t>at 7:00 p.m.</a:t>
            </a:r>
          </a:p>
        </p:txBody>
      </p:sp>
      <p:sp>
        <p:nvSpPr>
          <p:cNvPr id="124932" name="Text Box 4"/>
          <p:cNvSpPr txBox="1">
            <a:spLocks noChangeArrowheads="1"/>
          </p:cNvSpPr>
          <p:nvPr/>
        </p:nvSpPr>
        <p:spPr bwMode="auto">
          <a:xfrm>
            <a:off x="1066800" y="6338888"/>
            <a:ext cx="7162800" cy="519112"/>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2000">
                <a:solidFill>
                  <a:srgbClr val="FC3A26"/>
                </a:solidFill>
                <a:latin typeface="Arial" charset="0"/>
              </a:rPr>
              <a:t>Courtesy, Heavens-Above</a:t>
            </a:r>
            <a:r>
              <a:rPr lang="en-US" sz="2800" i="1">
                <a:solidFill>
                  <a:srgbClr val="FC3A26"/>
                </a:solidFill>
                <a:latin typeface="Arial" charset="0"/>
              </a:rPr>
              <a:t> </a:t>
            </a:r>
            <a:r>
              <a:rPr lang="en-US" sz="2000">
                <a:solidFill>
                  <a:srgbClr val="FC3A26"/>
                </a:solidFill>
                <a:latin typeface="Arial" charset="0"/>
              </a:rPr>
              <a:t>(www.heavens-above.com)</a:t>
            </a:r>
          </a:p>
        </p:txBody>
      </p:sp>
      <p:pic>
        <p:nvPicPr>
          <p:cNvPr id="124933" name="Picture 5" descr="skychart 20041118 at 1900 per H-A"/>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714500" y="571500"/>
            <a:ext cx="5715000" cy="57150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ext Box 2"/>
          <p:cNvSpPr txBox="1">
            <a:spLocks noChangeArrowheads="1"/>
          </p:cNvSpPr>
          <p:nvPr/>
        </p:nvSpPr>
        <p:spPr bwMode="auto">
          <a:xfrm>
            <a:off x="0" y="0"/>
            <a:ext cx="2590800" cy="1555750"/>
          </a:xfrm>
          <a:prstGeom prst="rect">
            <a:avLst/>
          </a:prstGeom>
          <a:solidFill>
            <a:schemeClr val="bg2"/>
          </a:solidFill>
          <a:ln w="12700">
            <a:noFill/>
            <a:miter lim="800000"/>
            <a:headEnd type="none" w="sm" len="sm"/>
            <a:tailEnd type="none" w="sm" len="sm"/>
          </a:ln>
          <a:effectLst/>
        </p:spPr>
        <p:txBody>
          <a:bodyPr>
            <a:spAutoFit/>
          </a:bodyPr>
          <a:lstStyle/>
          <a:p>
            <a:pPr>
              <a:spcBef>
                <a:spcPct val="50000"/>
              </a:spcBef>
            </a:pPr>
            <a:r>
              <a:rPr lang="en-US" sz="4800" i="1">
                <a:solidFill>
                  <a:schemeClr val="hlink"/>
                </a:solidFill>
                <a:latin typeface="Book Antiqua" pitchFamily="18" charset="0"/>
              </a:rPr>
              <a:t>Tonight’s Sky</a:t>
            </a:r>
            <a:endParaRPr lang="en-US" sz="2800" i="1">
              <a:solidFill>
                <a:schemeClr val="hlink"/>
              </a:solidFill>
              <a:latin typeface="Book Antiqua" pitchFamily="18" charset="0"/>
            </a:endParaRPr>
          </a:p>
        </p:txBody>
      </p:sp>
      <p:sp>
        <p:nvSpPr>
          <p:cNvPr id="125955" name="Rectangle 3"/>
          <p:cNvSpPr>
            <a:spLocks noChangeArrowheads="1"/>
          </p:cNvSpPr>
          <p:nvPr/>
        </p:nvSpPr>
        <p:spPr bwMode="auto">
          <a:xfrm>
            <a:off x="6030913" y="0"/>
            <a:ext cx="3113087" cy="823913"/>
          </a:xfrm>
          <a:prstGeom prst="rect">
            <a:avLst/>
          </a:prstGeom>
          <a:solidFill>
            <a:schemeClr val="bg2"/>
          </a:solidFill>
          <a:ln w="12700">
            <a:noFill/>
            <a:miter lim="800000"/>
            <a:headEnd type="none" w="sm" len="sm"/>
            <a:tailEnd type="none" w="sm" len="sm"/>
          </a:ln>
          <a:effectLst/>
        </p:spPr>
        <p:txBody>
          <a:bodyPr wrap="none">
            <a:spAutoFit/>
          </a:bodyPr>
          <a:lstStyle/>
          <a:p>
            <a:r>
              <a:rPr lang="en-US" sz="4800" i="1">
                <a:solidFill>
                  <a:schemeClr val="hlink"/>
                </a:solidFill>
                <a:latin typeface="Book Antiqua" pitchFamily="18" charset="0"/>
              </a:rPr>
              <a:t>at 8:00 p.m.</a:t>
            </a:r>
          </a:p>
        </p:txBody>
      </p:sp>
      <p:sp>
        <p:nvSpPr>
          <p:cNvPr id="125956" name="Text Box 4"/>
          <p:cNvSpPr txBox="1">
            <a:spLocks noChangeArrowheads="1"/>
          </p:cNvSpPr>
          <p:nvPr/>
        </p:nvSpPr>
        <p:spPr bwMode="auto">
          <a:xfrm>
            <a:off x="1066800" y="6338888"/>
            <a:ext cx="7162800" cy="519112"/>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2000">
                <a:solidFill>
                  <a:srgbClr val="FC3A26"/>
                </a:solidFill>
                <a:latin typeface="Arial" charset="0"/>
              </a:rPr>
              <a:t>Courtesy, Heavens-Above</a:t>
            </a:r>
            <a:r>
              <a:rPr lang="en-US" sz="2800" i="1">
                <a:solidFill>
                  <a:srgbClr val="FC3A26"/>
                </a:solidFill>
                <a:latin typeface="Arial" charset="0"/>
              </a:rPr>
              <a:t> </a:t>
            </a:r>
            <a:r>
              <a:rPr lang="en-US" sz="2000">
                <a:solidFill>
                  <a:srgbClr val="FC3A26"/>
                </a:solidFill>
                <a:latin typeface="Arial" charset="0"/>
              </a:rPr>
              <a:t>(www.heavens-above.com)</a:t>
            </a:r>
          </a:p>
        </p:txBody>
      </p:sp>
      <p:pic>
        <p:nvPicPr>
          <p:cNvPr id="125957" name="Picture 5" descr="skychart 20041118 at 2000 per H-A"/>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714500" y="571500"/>
            <a:ext cx="5715000" cy="57150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ext Box 2"/>
          <p:cNvSpPr txBox="1">
            <a:spLocks noChangeArrowheads="1"/>
          </p:cNvSpPr>
          <p:nvPr/>
        </p:nvSpPr>
        <p:spPr bwMode="auto">
          <a:xfrm>
            <a:off x="0" y="0"/>
            <a:ext cx="2590800" cy="1555750"/>
          </a:xfrm>
          <a:prstGeom prst="rect">
            <a:avLst/>
          </a:prstGeom>
          <a:solidFill>
            <a:schemeClr val="bg2"/>
          </a:solidFill>
          <a:ln w="12700">
            <a:noFill/>
            <a:miter lim="800000"/>
            <a:headEnd type="none" w="sm" len="sm"/>
            <a:tailEnd type="none" w="sm" len="sm"/>
          </a:ln>
          <a:effectLst/>
        </p:spPr>
        <p:txBody>
          <a:bodyPr>
            <a:spAutoFit/>
          </a:bodyPr>
          <a:lstStyle/>
          <a:p>
            <a:pPr>
              <a:spcBef>
                <a:spcPct val="50000"/>
              </a:spcBef>
            </a:pPr>
            <a:r>
              <a:rPr lang="en-US" sz="4800" i="1">
                <a:solidFill>
                  <a:schemeClr val="hlink"/>
                </a:solidFill>
                <a:latin typeface="Book Antiqua" pitchFamily="18" charset="0"/>
              </a:rPr>
              <a:t>Tonight’s Sky</a:t>
            </a:r>
            <a:endParaRPr lang="en-US" sz="2800" i="1">
              <a:solidFill>
                <a:schemeClr val="hlink"/>
              </a:solidFill>
              <a:latin typeface="Book Antiqua" pitchFamily="18" charset="0"/>
            </a:endParaRPr>
          </a:p>
        </p:txBody>
      </p:sp>
      <p:sp>
        <p:nvSpPr>
          <p:cNvPr id="126979" name="Rectangle 3"/>
          <p:cNvSpPr>
            <a:spLocks noChangeArrowheads="1"/>
          </p:cNvSpPr>
          <p:nvPr/>
        </p:nvSpPr>
        <p:spPr bwMode="auto">
          <a:xfrm>
            <a:off x="6030913" y="0"/>
            <a:ext cx="3113087" cy="823913"/>
          </a:xfrm>
          <a:prstGeom prst="rect">
            <a:avLst/>
          </a:prstGeom>
          <a:solidFill>
            <a:schemeClr val="bg2"/>
          </a:solidFill>
          <a:ln w="12700">
            <a:noFill/>
            <a:miter lim="800000"/>
            <a:headEnd type="none" w="sm" len="sm"/>
            <a:tailEnd type="none" w="sm" len="sm"/>
          </a:ln>
          <a:effectLst/>
        </p:spPr>
        <p:txBody>
          <a:bodyPr wrap="none">
            <a:spAutoFit/>
          </a:bodyPr>
          <a:lstStyle/>
          <a:p>
            <a:r>
              <a:rPr lang="en-US" sz="4800" i="1">
                <a:solidFill>
                  <a:schemeClr val="hlink"/>
                </a:solidFill>
                <a:latin typeface="Book Antiqua" pitchFamily="18" charset="0"/>
              </a:rPr>
              <a:t>at 9:00 p.m.</a:t>
            </a:r>
          </a:p>
        </p:txBody>
      </p:sp>
      <p:sp>
        <p:nvSpPr>
          <p:cNvPr id="126980" name="Text Box 4"/>
          <p:cNvSpPr txBox="1">
            <a:spLocks noChangeArrowheads="1"/>
          </p:cNvSpPr>
          <p:nvPr/>
        </p:nvSpPr>
        <p:spPr bwMode="auto">
          <a:xfrm>
            <a:off x="1066800" y="6338888"/>
            <a:ext cx="7162800" cy="519112"/>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2000">
                <a:solidFill>
                  <a:srgbClr val="FC3A26"/>
                </a:solidFill>
                <a:latin typeface="Arial" charset="0"/>
              </a:rPr>
              <a:t>Courtesy, Heavens-Above</a:t>
            </a:r>
            <a:r>
              <a:rPr lang="en-US" sz="2800" i="1">
                <a:solidFill>
                  <a:srgbClr val="FC3A26"/>
                </a:solidFill>
                <a:latin typeface="Arial" charset="0"/>
              </a:rPr>
              <a:t> </a:t>
            </a:r>
            <a:r>
              <a:rPr lang="en-US" sz="2000">
                <a:solidFill>
                  <a:srgbClr val="FC3A26"/>
                </a:solidFill>
                <a:latin typeface="Arial" charset="0"/>
              </a:rPr>
              <a:t>(www.heavens-above.com)</a:t>
            </a:r>
          </a:p>
        </p:txBody>
      </p:sp>
      <p:pic>
        <p:nvPicPr>
          <p:cNvPr id="126981" name="Picture 5" descr="skychart 20041118 at 2100 per H-A"/>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714500" y="571500"/>
            <a:ext cx="5715000" cy="57150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8" name="Text Box 4"/>
          <p:cNvSpPr txBox="1">
            <a:spLocks noChangeArrowheads="1"/>
          </p:cNvSpPr>
          <p:nvPr/>
        </p:nvSpPr>
        <p:spPr bwMode="auto">
          <a:xfrm>
            <a:off x="1127125" y="993775"/>
            <a:ext cx="7635875" cy="5670550"/>
          </a:xfrm>
          <a:prstGeom prst="rect">
            <a:avLst/>
          </a:prstGeom>
          <a:noFill/>
          <a:ln w="12700">
            <a:noFill/>
            <a:miter lim="800000"/>
            <a:headEnd type="none" w="sm" len="sm"/>
            <a:tailEnd type="none" w="sm" len="sm"/>
          </a:ln>
          <a:effectLst/>
        </p:spPr>
        <p:txBody>
          <a:bodyPr>
            <a:spAutoFit/>
          </a:bodyPr>
          <a:lstStyle/>
          <a:p>
            <a:r>
              <a:rPr lang="en-US" sz="6600" b="1"/>
              <a:t>The MOON…</a:t>
            </a:r>
          </a:p>
          <a:p>
            <a:r>
              <a:rPr lang="en-US" sz="6000" b="1"/>
              <a:t>	</a:t>
            </a:r>
            <a:r>
              <a:rPr lang="en-US" sz="6000" b="1" i="1">
                <a:solidFill>
                  <a:schemeClr val="folHlink"/>
                </a:solidFill>
              </a:rPr>
              <a:t>Luna</a:t>
            </a:r>
            <a:r>
              <a:rPr lang="en-US" sz="6000" b="1">
                <a:solidFill>
                  <a:schemeClr val="folHlink"/>
                </a:solidFill>
              </a:rPr>
              <a:t>…</a:t>
            </a:r>
          </a:p>
          <a:p>
            <a:r>
              <a:rPr lang="en-US" sz="6000" b="1">
                <a:solidFill>
                  <a:schemeClr val="folHlink"/>
                </a:solidFill>
              </a:rPr>
              <a:t>		So near, and yet so far.</a:t>
            </a:r>
          </a:p>
          <a:p>
            <a:r>
              <a:rPr lang="en-US" sz="6000" b="1">
                <a:solidFill>
                  <a:schemeClr val="folHlink"/>
                </a:solidFill>
              </a:rPr>
              <a:t>	So common, yet so extraordinary!</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sz="quarter"/>
          </p:nvPr>
        </p:nvSpPr>
        <p:spPr>
          <a:xfrm>
            <a:off x="1981200" y="533400"/>
            <a:ext cx="2701925" cy="762000"/>
          </a:xfrm>
          <a:noFill/>
        </p:spPr>
        <p:txBody>
          <a:bodyPr wrap="none">
            <a:spAutoFit/>
          </a:bodyPr>
          <a:lstStyle/>
          <a:p>
            <a:r>
              <a:rPr lang="en-US"/>
              <a:t>The Moon</a:t>
            </a:r>
          </a:p>
        </p:txBody>
      </p:sp>
      <p:sp>
        <p:nvSpPr>
          <p:cNvPr id="130051" name="Rectangle 3"/>
          <p:cNvSpPr>
            <a:spLocks noGrp="1" noChangeArrowheads="1"/>
          </p:cNvSpPr>
          <p:nvPr>
            <p:ph sz="quarter" idx="1"/>
          </p:nvPr>
        </p:nvSpPr>
        <p:spPr/>
        <p:txBody>
          <a:bodyPr/>
          <a:lstStyle/>
          <a:p>
            <a:r>
              <a:rPr lang="en-US" sz="2400"/>
              <a:t>Phases</a:t>
            </a:r>
          </a:p>
        </p:txBody>
      </p:sp>
      <p:sp>
        <p:nvSpPr>
          <p:cNvPr id="130052" name="Rectangle 4"/>
          <p:cNvSpPr>
            <a:spLocks noGrp="1" noChangeArrowheads="1"/>
          </p:cNvSpPr>
          <p:nvPr>
            <p:ph sz="quarter" idx="3"/>
          </p:nvPr>
        </p:nvSpPr>
        <p:spPr/>
        <p:txBody>
          <a:bodyPr/>
          <a:lstStyle/>
          <a:p>
            <a:r>
              <a:rPr lang="en-US" sz="2400"/>
              <a:t>Craters</a:t>
            </a:r>
          </a:p>
        </p:txBody>
      </p:sp>
      <p:sp>
        <p:nvSpPr>
          <p:cNvPr id="130053" name="Rectangle 5"/>
          <p:cNvSpPr>
            <a:spLocks noGrp="1" noChangeArrowheads="1"/>
          </p:cNvSpPr>
          <p:nvPr>
            <p:ph sz="quarter" idx="4"/>
          </p:nvPr>
        </p:nvSpPr>
        <p:spPr/>
        <p:txBody>
          <a:bodyPr/>
          <a:lstStyle/>
          <a:p>
            <a:r>
              <a:rPr lang="en-US" sz="2400"/>
              <a:t>Mountains</a:t>
            </a:r>
          </a:p>
        </p:txBody>
      </p:sp>
      <p:pic>
        <p:nvPicPr>
          <p:cNvPr id="130054" name="Picture 6" descr="ECLIPSE_11082003A_SHAMILTON"/>
          <p:cNvPicPr>
            <a:picLocks noGrp="1" noChangeAspect="1" noChangeArrowheads="1"/>
          </p:cNvPicPr>
          <p:nvPr>
            <p:ph sz="quarter" idx="2"/>
          </p:nvPr>
        </p:nvPicPr>
        <p:blipFill>
          <a:blip r:embed="rId2"/>
          <a:srcRect/>
          <a:stretch>
            <a:fillRect/>
          </a:stretch>
        </p:blipFill>
        <p:spPr>
          <a:xfrm>
            <a:off x="4832350" y="609600"/>
            <a:ext cx="2797175" cy="3179763"/>
          </a:xfrm>
        </p:spPr>
      </p:pic>
      <p:sp>
        <p:nvSpPr>
          <p:cNvPr id="130055" name="Text Box 7"/>
          <p:cNvSpPr txBox="1">
            <a:spLocks noChangeArrowheads="1"/>
          </p:cNvSpPr>
          <p:nvPr/>
        </p:nvSpPr>
        <p:spPr bwMode="auto">
          <a:xfrm>
            <a:off x="4648200" y="1676400"/>
            <a:ext cx="1295400" cy="822325"/>
          </a:xfrm>
          <a:prstGeom prst="rect">
            <a:avLst/>
          </a:prstGeom>
          <a:noFill/>
          <a:ln w="12700">
            <a:noFill/>
            <a:miter lim="800000"/>
            <a:headEnd type="none" w="sm" len="sm"/>
            <a:tailEnd type="none" w="sm" len="sm"/>
          </a:ln>
          <a:effectLst/>
        </p:spPr>
        <p:txBody>
          <a:bodyPr>
            <a:spAutoFit/>
          </a:bodyPr>
          <a:lstStyle/>
          <a:p>
            <a:pPr>
              <a:spcBef>
                <a:spcPct val="50000"/>
              </a:spcBef>
            </a:pPr>
            <a:r>
              <a:rPr lang="en-US" sz="2400">
                <a:latin typeface="Verdana" pitchFamily="34" charset="0"/>
              </a:rPr>
              <a:t>Lunar Eclipse</a:t>
            </a:r>
          </a:p>
        </p:txBody>
      </p:sp>
      <p:pic>
        <p:nvPicPr>
          <p:cNvPr id="130056" name="Picture 8" descr="LUNAREC7a (lightnened)"/>
          <p:cNvPicPr>
            <a:picLocks noChangeAspect="1" noChangeArrowheads="1"/>
          </p:cNvPicPr>
          <p:nvPr/>
        </p:nvPicPr>
        <p:blipFill>
          <a:blip r:embed="rId3" cstate="print"/>
          <a:srcRect/>
          <a:stretch>
            <a:fillRect/>
          </a:stretch>
        </p:blipFill>
        <p:spPr bwMode="auto">
          <a:xfrm>
            <a:off x="1828800" y="1981200"/>
            <a:ext cx="2246313" cy="1498600"/>
          </a:xfrm>
          <a:prstGeom prst="rect">
            <a:avLst/>
          </a:prstGeom>
          <a:noFill/>
        </p:spPr>
      </p:pic>
      <p:pic>
        <p:nvPicPr>
          <p:cNvPr id="130057" name="Picture 9" descr="LUNAREC3"/>
          <p:cNvPicPr>
            <a:picLocks noChangeAspect="1" noChangeArrowheads="1"/>
          </p:cNvPicPr>
          <p:nvPr/>
        </p:nvPicPr>
        <p:blipFill>
          <a:blip r:embed="rId4" cstate="print"/>
          <a:srcRect/>
          <a:stretch>
            <a:fillRect/>
          </a:stretch>
        </p:blipFill>
        <p:spPr bwMode="auto">
          <a:xfrm>
            <a:off x="533400" y="1981200"/>
            <a:ext cx="2209800" cy="1473200"/>
          </a:xfrm>
          <a:prstGeom prst="rect">
            <a:avLst/>
          </a:prstGeom>
          <a:noFill/>
        </p:spPr>
      </p:pic>
      <p:pic>
        <p:nvPicPr>
          <p:cNvPr id="130058" name="Picture 10" descr="Moon-Gassendi-2003-09-08 D Waid"/>
          <p:cNvPicPr>
            <a:picLocks noChangeAspect="1" noChangeArrowheads="1"/>
          </p:cNvPicPr>
          <p:nvPr/>
        </p:nvPicPr>
        <p:blipFill>
          <a:blip r:embed="rId5"/>
          <a:srcRect/>
          <a:stretch>
            <a:fillRect/>
          </a:stretch>
        </p:blipFill>
        <p:spPr bwMode="auto">
          <a:xfrm>
            <a:off x="685800" y="4343400"/>
            <a:ext cx="3251200" cy="2314575"/>
          </a:xfrm>
          <a:prstGeom prst="rect">
            <a:avLst/>
          </a:prstGeom>
          <a:noFill/>
        </p:spPr>
      </p:pic>
      <p:pic>
        <p:nvPicPr>
          <p:cNvPr id="130059" name="Picture 11" descr="Moon-Archimedes-2004-05-28-715 &amp; mtns D Waid"/>
          <p:cNvPicPr>
            <a:picLocks noChangeAspect="1" noChangeArrowheads="1"/>
          </p:cNvPicPr>
          <p:nvPr/>
        </p:nvPicPr>
        <p:blipFill>
          <a:blip r:embed="rId6"/>
          <a:srcRect/>
          <a:stretch>
            <a:fillRect/>
          </a:stretch>
        </p:blipFill>
        <p:spPr bwMode="auto">
          <a:xfrm>
            <a:off x="5181600" y="4343400"/>
            <a:ext cx="3124200" cy="2328863"/>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060606"/>
        </a:solidFill>
        <a:effectLst/>
      </p:bgPr>
    </p:bg>
    <p:spTree>
      <p:nvGrpSpPr>
        <p:cNvPr id="1" name=""/>
        <p:cNvGrpSpPr/>
        <p:nvPr/>
      </p:nvGrpSpPr>
      <p:grpSpPr>
        <a:xfrm>
          <a:off x="0" y="0"/>
          <a:ext cx="0" cy="0"/>
          <a:chOff x="0" y="0"/>
          <a:chExt cx="0" cy="0"/>
        </a:xfrm>
      </p:grpSpPr>
      <p:pic>
        <p:nvPicPr>
          <p:cNvPr id="131074" name="Picture 2" descr="moon_300Ds_shamilton"/>
          <p:cNvPicPr>
            <a:picLocks noGrp="1" noChangeAspect="1" noChangeArrowheads="1"/>
          </p:cNvPicPr>
          <p:nvPr>
            <p:ph/>
          </p:nvPr>
        </p:nvPicPr>
        <p:blipFill>
          <a:blip r:embed="rId2"/>
          <a:srcRect/>
          <a:stretch>
            <a:fillRect/>
          </a:stretch>
        </p:blipFill>
        <p:spPr>
          <a:xfrm>
            <a:off x="2286000" y="0"/>
            <a:ext cx="6858000" cy="6640513"/>
          </a:xfrm>
        </p:spPr>
      </p:pic>
      <p:sp>
        <p:nvSpPr>
          <p:cNvPr id="131075" name="Text Box 3"/>
          <p:cNvSpPr txBox="1">
            <a:spLocks noChangeArrowheads="1"/>
          </p:cNvSpPr>
          <p:nvPr/>
        </p:nvSpPr>
        <p:spPr bwMode="auto">
          <a:xfrm>
            <a:off x="327025" y="1905000"/>
            <a:ext cx="7369175" cy="823913"/>
          </a:xfrm>
          <a:prstGeom prst="rect">
            <a:avLst/>
          </a:prstGeom>
          <a:noFill/>
          <a:ln w="12700">
            <a:noFill/>
            <a:miter lim="800000"/>
            <a:headEnd type="none" w="sm" len="sm"/>
            <a:tailEnd type="none" w="sm" len="sm"/>
          </a:ln>
          <a:effectLst/>
        </p:spPr>
        <p:txBody>
          <a:bodyPr>
            <a:spAutoFit/>
          </a:bodyPr>
          <a:lstStyle/>
          <a:p>
            <a:pPr>
              <a:spcBef>
                <a:spcPct val="50000"/>
              </a:spcBef>
            </a:pPr>
            <a:endParaRPr lang="en-US" sz="4800" i="1">
              <a:latin typeface="Book Antiqua" pitchFamily="18" charset="0"/>
            </a:endParaRPr>
          </a:p>
        </p:txBody>
      </p:sp>
      <p:sp>
        <p:nvSpPr>
          <p:cNvPr id="131076" name="Text Box 4"/>
          <p:cNvSpPr txBox="1">
            <a:spLocks noChangeArrowheads="1"/>
          </p:cNvSpPr>
          <p:nvPr/>
        </p:nvSpPr>
        <p:spPr bwMode="auto">
          <a:xfrm>
            <a:off x="0" y="228600"/>
            <a:ext cx="4495800" cy="2287588"/>
          </a:xfrm>
          <a:prstGeom prst="rect">
            <a:avLst/>
          </a:prstGeom>
          <a:noFill/>
          <a:ln w="12700">
            <a:noFill/>
            <a:miter lim="800000"/>
            <a:headEnd type="none" w="sm" len="sm"/>
            <a:tailEnd type="none" w="sm" len="sm"/>
          </a:ln>
          <a:effectLst/>
        </p:spPr>
        <p:txBody>
          <a:bodyPr>
            <a:spAutoFit/>
          </a:bodyPr>
          <a:lstStyle/>
          <a:p>
            <a:pPr>
              <a:spcBef>
                <a:spcPct val="50000"/>
              </a:spcBef>
            </a:pPr>
            <a:r>
              <a:rPr lang="en-US" sz="4800">
                <a:solidFill>
                  <a:schemeClr val="tx2"/>
                </a:solidFill>
                <a:effectLst>
                  <a:outerShdw blurRad="38100" dist="38100" dir="2700000" algn="tl">
                    <a:srgbClr val="FFFFFF"/>
                  </a:outerShdw>
                </a:effectLst>
                <a:latin typeface="Verdana" pitchFamily="34" charset="0"/>
              </a:rPr>
              <a:t>The Moon – The Whole Thing!</a:t>
            </a:r>
          </a:p>
        </p:txBody>
      </p:sp>
      <p:sp>
        <p:nvSpPr>
          <p:cNvPr id="131077" name="Text Box 5"/>
          <p:cNvSpPr txBox="1">
            <a:spLocks noChangeArrowheads="1"/>
          </p:cNvSpPr>
          <p:nvPr/>
        </p:nvSpPr>
        <p:spPr bwMode="auto">
          <a:xfrm>
            <a:off x="304800" y="4038600"/>
            <a:ext cx="2819400" cy="2835275"/>
          </a:xfrm>
          <a:prstGeom prst="rect">
            <a:avLst/>
          </a:prstGeom>
          <a:noFill/>
          <a:ln w="12700">
            <a:noFill/>
            <a:miter lim="800000"/>
            <a:headEnd type="none" w="sm" len="sm"/>
            <a:tailEnd type="none" w="sm" len="sm"/>
          </a:ln>
          <a:effectLst/>
        </p:spPr>
        <p:txBody>
          <a:bodyPr>
            <a:spAutoFit/>
          </a:bodyPr>
          <a:lstStyle/>
          <a:p>
            <a:pPr>
              <a:spcBef>
                <a:spcPct val="50000"/>
              </a:spcBef>
            </a:pPr>
            <a:r>
              <a:rPr lang="en-US" sz="2000" b="1"/>
              <a:t>Can you see…</a:t>
            </a:r>
          </a:p>
          <a:p>
            <a:pPr>
              <a:spcBef>
                <a:spcPct val="50000"/>
              </a:spcBef>
            </a:pPr>
            <a:r>
              <a:rPr lang="en-US" sz="2000" b="1"/>
              <a:t>The Man in the Moon?</a:t>
            </a:r>
          </a:p>
          <a:p>
            <a:pPr>
              <a:spcBef>
                <a:spcPct val="50000"/>
              </a:spcBef>
            </a:pPr>
            <a:r>
              <a:rPr lang="en-US" sz="2000" b="1"/>
              <a:t>The Woman in the Moon?</a:t>
            </a:r>
          </a:p>
          <a:p>
            <a:pPr>
              <a:spcBef>
                <a:spcPct val="50000"/>
              </a:spcBef>
            </a:pPr>
            <a:r>
              <a:rPr lang="en-US" sz="2000" b="1"/>
              <a:t>The Rabbit in the Moon?</a:t>
            </a:r>
          </a:p>
          <a:p>
            <a:pPr>
              <a:spcBef>
                <a:spcPct val="50000"/>
              </a:spcBef>
            </a:pPr>
            <a:r>
              <a:rPr lang="en-US" sz="2000" b="1"/>
              <a:t>The cow jumping over the Moon?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r>
              <a:rPr lang="en-US" sz="4000"/>
              <a:t>Greenbrier Middle School Lunar Festival 2004</a:t>
            </a:r>
          </a:p>
        </p:txBody>
      </p:sp>
      <p:sp>
        <p:nvSpPr>
          <p:cNvPr id="132099" name="Rectangle 3"/>
          <p:cNvSpPr>
            <a:spLocks noGrp="1" noChangeArrowheads="1"/>
          </p:cNvSpPr>
          <p:nvPr>
            <p:ph type="body" idx="1"/>
          </p:nvPr>
        </p:nvSpPr>
        <p:spPr>
          <a:xfrm>
            <a:off x="457200" y="1600200"/>
            <a:ext cx="8229600" cy="3403600"/>
          </a:xfrm>
          <a:noFill/>
        </p:spPr>
        <p:txBody>
          <a:bodyPr>
            <a:spAutoFit/>
          </a:bodyPr>
          <a:lstStyle/>
          <a:p>
            <a:endParaRPr lang="en-US"/>
          </a:p>
          <a:p>
            <a:r>
              <a:rPr lang="en-US"/>
              <a:t>Besides the Moon, what can I expect to see?</a:t>
            </a:r>
          </a:p>
          <a:p>
            <a:endParaRPr lang="en-US"/>
          </a:p>
          <a:p>
            <a:endParaRPr lang="en-US"/>
          </a:p>
          <a:p>
            <a:r>
              <a:rPr lang="en-US"/>
              <a:t>In the city, not a whole lot!</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32099">
                                            <p:txEl>
                                              <p:pRg st="1" end="1"/>
                                            </p:txEl>
                                          </p:spTgt>
                                        </p:tgtEl>
                                        <p:attrNameLst>
                                          <p:attrName>style.visibility</p:attrName>
                                        </p:attrNameLst>
                                      </p:cBhvr>
                                      <p:to>
                                        <p:strVal val="visible"/>
                                      </p:to>
                                    </p:set>
                                    <p:anim calcmode="lin" valueType="num">
                                      <p:cBhvr additive="base">
                                        <p:cTn id="7" dur="500" fill="hold"/>
                                        <p:tgtEl>
                                          <p:spTgt spid="13209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2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32099">
                                            <p:txEl>
                                              <p:pRg st="4" end="4"/>
                                            </p:txEl>
                                          </p:spTgt>
                                        </p:tgtEl>
                                        <p:attrNameLst>
                                          <p:attrName>style.visibility</p:attrName>
                                        </p:attrNameLst>
                                      </p:cBhvr>
                                      <p:to>
                                        <p:strVal val="visible"/>
                                      </p:to>
                                    </p:set>
                                    <p:anim calcmode="lin" valueType="num">
                                      <p:cBhvr additive="base">
                                        <p:cTn id="13" dur="500" fill="hold"/>
                                        <p:tgtEl>
                                          <p:spTgt spid="132099">
                                            <p:txEl>
                                              <p:pRg st="4" end="4"/>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3209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a:ln/>
        </p:spPr>
        <p:txBody>
          <a:bodyPr lIns="92075" tIns="46038" rIns="92075" bIns="46038" anchorCtr="0"/>
          <a:lstStyle/>
          <a:p>
            <a:r>
              <a:rPr lang="en-US"/>
              <a:t>Why can’t I see many </a:t>
            </a:r>
            <a:r>
              <a:rPr lang="en-US" i="1"/>
              <a:t>stars</a:t>
            </a:r>
            <a:r>
              <a:rPr lang="en-US"/>
              <a: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rrowheads="1"/>
          </p:cNvPicPr>
          <p:nvPr/>
        </p:nvPicPr>
        <p:blipFill>
          <a:blip r:embed="rId2"/>
          <a:srcRect/>
          <a:stretch>
            <a:fillRect/>
          </a:stretch>
        </p:blipFill>
        <p:spPr bwMode="auto">
          <a:xfrm>
            <a:off x="0" y="-14288"/>
            <a:ext cx="9142413" cy="6858001"/>
          </a:xfrm>
          <a:prstGeom prst="rect">
            <a:avLst/>
          </a:prstGeom>
          <a:noFill/>
          <a:ln w="9525">
            <a:noFill/>
            <a:miter lim="800000"/>
            <a:headEnd/>
            <a:tailEnd/>
          </a:ln>
          <a:effectLst/>
        </p:spPr>
      </p:pic>
      <p:sp>
        <p:nvSpPr>
          <p:cNvPr id="7171" name="Rectangle 3"/>
          <p:cNvSpPr>
            <a:spLocks noChangeArrowheads="1"/>
          </p:cNvSpPr>
          <p:nvPr/>
        </p:nvSpPr>
        <p:spPr bwMode="auto">
          <a:xfrm>
            <a:off x="441325" y="319088"/>
            <a:ext cx="2995613" cy="823912"/>
          </a:xfrm>
          <a:prstGeom prst="rect">
            <a:avLst/>
          </a:prstGeom>
          <a:noFill/>
          <a:ln w="9525">
            <a:noFill/>
            <a:miter lim="800000"/>
            <a:headEnd/>
            <a:tailEnd/>
          </a:ln>
          <a:effectLst/>
        </p:spPr>
        <p:txBody>
          <a:bodyPr wrap="none" lIns="92075" tIns="46038" rIns="92075" bIns="46038">
            <a:spAutoFit/>
          </a:bodyPr>
          <a:lstStyle/>
          <a:p>
            <a:r>
              <a:rPr lang="en-US" sz="4800">
                <a:latin typeface="Times New Roman" pitchFamily="18" charset="0"/>
              </a:rPr>
              <a:t>Sky Glow!</a:t>
            </a:r>
            <a:r>
              <a:rPr lang="en-US" sz="2400">
                <a:latin typeface="Times New Roman" pitchFamily="18" charset="0"/>
              </a:rPr>
              <a:t>  </a:t>
            </a:r>
          </a:p>
        </p:txBody>
      </p:sp>
      <p:sp>
        <p:nvSpPr>
          <p:cNvPr id="7172" name="Rectangle 4"/>
          <p:cNvSpPr>
            <a:spLocks noChangeArrowheads="1"/>
          </p:cNvSpPr>
          <p:nvPr/>
        </p:nvSpPr>
        <p:spPr bwMode="auto">
          <a:xfrm>
            <a:off x="4419600" y="1676400"/>
            <a:ext cx="4191000" cy="1617663"/>
          </a:xfrm>
          <a:prstGeom prst="rect">
            <a:avLst/>
          </a:prstGeom>
          <a:noFill/>
          <a:ln w="9525">
            <a:noFill/>
            <a:miter lim="800000"/>
            <a:headEnd/>
            <a:tailEnd/>
          </a:ln>
          <a:effectLst/>
        </p:spPr>
        <p:txBody>
          <a:bodyPr lIns="92075" tIns="46038" rIns="92075" bIns="46038">
            <a:spAutoFit/>
          </a:bodyPr>
          <a:lstStyle/>
          <a:p>
            <a:pPr>
              <a:spcBef>
                <a:spcPct val="50000"/>
              </a:spcBef>
            </a:pPr>
            <a:r>
              <a:rPr lang="en-US" sz="2800">
                <a:latin typeface="Times New Roman" pitchFamily="18" charset="0"/>
              </a:rPr>
              <a:t>Another term for</a:t>
            </a:r>
            <a:r>
              <a:rPr lang="en-US" sz="2400">
                <a:latin typeface="Times New Roman" pitchFamily="18" charset="0"/>
              </a:rPr>
              <a:t> </a:t>
            </a:r>
          </a:p>
          <a:p>
            <a:pPr>
              <a:spcBef>
                <a:spcPct val="50000"/>
              </a:spcBef>
            </a:pPr>
            <a:r>
              <a:rPr lang="en-US" sz="4800" i="1">
                <a:latin typeface="Times New Roman" pitchFamily="18" charset="0"/>
              </a:rPr>
              <a:t>Light Pollution!</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30427760"/>
          <p:cNvPicPr>
            <a:picLocks noChangeAspect="1" noChangeArrowheads="1"/>
          </p:cNvPicPr>
          <p:nvPr/>
        </p:nvPicPr>
        <p:blipFill>
          <a:blip r:embed="rId2">
            <a:lum contrast="20000"/>
          </a:blip>
          <a:srcRect/>
          <a:stretch>
            <a:fillRect/>
          </a:stretch>
        </p:blipFill>
        <p:spPr bwMode="auto">
          <a:xfrm>
            <a:off x="0" y="0"/>
            <a:ext cx="9144000" cy="6858000"/>
          </a:xfrm>
          <a:prstGeom prst="rect">
            <a:avLst/>
          </a:prstGeom>
          <a:noFill/>
          <a:ln w="9525">
            <a:noFill/>
            <a:miter lim="800000"/>
            <a:headEnd/>
            <a:tailEnd/>
          </a:ln>
        </p:spPr>
      </p:pic>
      <p:sp>
        <p:nvSpPr>
          <p:cNvPr id="158723" name="Rectangle 3"/>
          <p:cNvSpPr>
            <a:spLocks noChangeArrowheads="1"/>
          </p:cNvSpPr>
          <p:nvPr/>
        </p:nvSpPr>
        <p:spPr bwMode="auto">
          <a:xfrm>
            <a:off x="533400" y="6156325"/>
            <a:ext cx="8153400" cy="701675"/>
          </a:xfrm>
          <a:prstGeom prst="rect">
            <a:avLst/>
          </a:prstGeom>
          <a:noFill/>
          <a:ln w="9525">
            <a:noFill/>
            <a:miter lim="800000"/>
            <a:headEnd/>
            <a:tailEnd/>
          </a:ln>
          <a:effectLst/>
        </p:spPr>
        <p:txBody>
          <a:bodyPr lIns="92075" tIns="46038" rIns="92075" bIns="46038">
            <a:spAutoFit/>
          </a:bodyPr>
          <a:lstStyle/>
          <a:p>
            <a:pPr>
              <a:spcBef>
                <a:spcPct val="50000"/>
              </a:spcBef>
            </a:pPr>
            <a:r>
              <a:rPr lang="en-US" sz="4000">
                <a:solidFill>
                  <a:srgbClr val="FFFF99"/>
                </a:solidFill>
                <a:latin typeface="Times New Roman" pitchFamily="18" charset="0"/>
              </a:rPr>
              <a:t>Here’s what it SHOULD look like!</a:t>
            </a:r>
          </a:p>
        </p:txBody>
      </p:sp>
      <p:sp>
        <p:nvSpPr>
          <p:cNvPr id="158724" name="Text Box 4"/>
          <p:cNvSpPr txBox="1">
            <a:spLocks noChangeArrowheads="1"/>
          </p:cNvSpPr>
          <p:nvPr/>
        </p:nvSpPr>
        <p:spPr bwMode="auto">
          <a:xfrm rot="5400000">
            <a:off x="-579438" y="5303838"/>
            <a:ext cx="1433513" cy="274638"/>
          </a:xfrm>
          <a:prstGeom prst="rect">
            <a:avLst/>
          </a:prstGeom>
          <a:noFill/>
          <a:ln w="12700">
            <a:noFill/>
            <a:miter lim="800000"/>
            <a:headEnd type="none" w="sm" len="sm"/>
            <a:tailEnd type="none" w="sm" len="sm"/>
          </a:ln>
          <a:effectLst/>
        </p:spPr>
        <p:txBody>
          <a:bodyPr>
            <a:spAutoFit/>
          </a:bodyPr>
          <a:lstStyle/>
          <a:p>
            <a:pPr>
              <a:spcBef>
                <a:spcPct val="50000"/>
              </a:spcBef>
            </a:pPr>
            <a:r>
              <a:rPr lang="en-US" sz="1200">
                <a:latin typeface="Verdana" pitchFamily="34" charset="0"/>
              </a:rPr>
              <a:t>James Jacobson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n-US" sz="4000"/>
              <a:t>Greenbrier Middle School Lunar Festival 2004</a:t>
            </a:r>
          </a:p>
        </p:txBody>
      </p:sp>
      <p:sp>
        <p:nvSpPr>
          <p:cNvPr id="133123" name="Rectangle 3"/>
          <p:cNvSpPr>
            <a:spLocks noGrp="1" noChangeArrowheads="1"/>
          </p:cNvSpPr>
          <p:nvPr>
            <p:ph type="body" idx="1"/>
          </p:nvPr>
        </p:nvSpPr>
        <p:spPr>
          <a:xfrm>
            <a:off x="381000" y="2438400"/>
            <a:ext cx="8229600" cy="4281488"/>
          </a:xfrm>
          <a:noFill/>
        </p:spPr>
        <p:txBody>
          <a:bodyPr>
            <a:spAutoFit/>
          </a:bodyPr>
          <a:lstStyle/>
          <a:p>
            <a:r>
              <a:rPr lang="en-US"/>
              <a:t>Besides the Moon, what can I expect to see?</a:t>
            </a:r>
          </a:p>
          <a:p>
            <a:r>
              <a:rPr lang="en-US"/>
              <a:t>Planets (must know when and where to look for them)</a:t>
            </a:r>
          </a:p>
          <a:p>
            <a:endParaRPr lang="en-US"/>
          </a:p>
          <a:p>
            <a:r>
              <a:rPr lang="en-US"/>
              <a:t>To see more, you need to get out away from the city lights, away from the skyglow.</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133123">
                                            <p:txEl>
                                              <p:pRg st="0" end="0"/>
                                            </p:txEl>
                                          </p:spTgt>
                                        </p:tgtEl>
                                      </p:cBhvr>
                                    </p:animEffect>
                                    <p:set>
                                      <p:cBhvr>
                                        <p:cTn id="7" dur="1" fill="hold">
                                          <p:stCondLst>
                                            <p:cond delay="1999"/>
                                          </p:stCondLst>
                                        </p:cTn>
                                        <p:tgtEl>
                                          <p:spTgt spid="133123">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2000"/>
                                        <p:tgtEl>
                                          <p:spTgt spid="133123">
                                            <p:txEl>
                                              <p:pRg st="1" end="1"/>
                                            </p:txEl>
                                          </p:spTgt>
                                        </p:tgtEl>
                                      </p:cBhvr>
                                    </p:animEffect>
                                    <p:set>
                                      <p:cBhvr>
                                        <p:cTn id="12" dur="1" fill="hold">
                                          <p:stCondLst>
                                            <p:cond delay="1999"/>
                                          </p:stCondLst>
                                        </p:cTn>
                                        <p:tgtEl>
                                          <p:spTgt spid="133123">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3" grpId="0" uiExpand="1" build="p"/>
      <p:bldP spid="133123" grpId="1"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sz="quarter"/>
          </p:nvPr>
        </p:nvSpPr>
        <p:spPr>
          <a:xfrm>
            <a:off x="750888" y="466725"/>
            <a:ext cx="7642225" cy="762000"/>
          </a:xfrm>
          <a:noFill/>
        </p:spPr>
        <p:txBody>
          <a:bodyPr wrap="none">
            <a:spAutoFit/>
          </a:bodyPr>
          <a:lstStyle/>
          <a:p>
            <a:r>
              <a:rPr lang="en-US" i="1"/>
              <a:t>Planets and their Rise Timnes</a:t>
            </a:r>
          </a:p>
        </p:txBody>
      </p:sp>
      <p:pic>
        <p:nvPicPr>
          <p:cNvPr id="32777" name="Picture 9" descr="Cassini soi_earth-20040628"/>
          <p:cNvPicPr>
            <a:picLocks noChangeAspect="1" noChangeArrowheads="1"/>
          </p:cNvPicPr>
          <p:nvPr>
            <p:ph sz="quarter" idx="2"/>
          </p:nvPr>
        </p:nvPicPr>
        <p:blipFill>
          <a:blip r:embed="rId3"/>
          <a:srcRect/>
          <a:stretch>
            <a:fillRect/>
          </a:stretch>
        </p:blipFill>
        <p:spPr>
          <a:xfrm>
            <a:off x="1219200" y="1447800"/>
            <a:ext cx="3430588" cy="2189163"/>
          </a:xfrm>
          <a:noFill/>
          <a:ln/>
        </p:spPr>
      </p:pic>
      <p:sp>
        <p:nvSpPr>
          <p:cNvPr id="32778" name="Text Box 10"/>
          <p:cNvSpPr txBox="1">
            <a:spLocks noChangeArrowheads="1"/>
          </p:cNvSpPr>
          <p:nvPr/>
        </p:nvSpPr>
        <p:spPr bwMode="auto">
          <a:xfrm>
            <a:off x="381000" y="1447800"/>
            <a:ext cx="1212850" cy="457200"/>
          </a:xfrm>
          <a:prstGeom prst="rect">
            <a:avLst/>
          </a:prstGeom>
          <a:noFill/>
          <a:ln w="12700">
            <a:noFill/>
            <a:miter lim="800000"/>
            <a:headEnd type="none" w="sm" len="sm"/>
            <a:tailEnd type="none" w="sm" len="sm"/>
          </a:ln>
          <a:effectLst/>
        </p:spPr>
        <p:txBody>
          <a:bodyPr wrap="none">
            <a:spAutoFit/>
          </a:bodyPr>
          <a:lstStyle/>
          <a:p>
            <a:r>
              <a:rPr lang="en-US" sz="2400" i="1">
                <a:latin typeface="Verdana" pitchFamily="34" charset="0"/>
              </a:rPr>
              <a:t>Saturn</a:t>
            </a:r>
          </a:p>
        </p:txBody>
      </p:sp>
      <p:pic>
        <p:nvPicPr>
          <p:cNvPr id="32779" name="Picture 11" descr="Mars 20030824 0604 Houston TX Ed Grafton C14 CCD"/>
          <p:cNvPicPr>
            <a:picLocks noChangeAspect="1" noChangeArrowheads="1"/>
          </p:cNvPicPr>
          <p:nvPr>
            <p:ph sz="quarter" idx="3"/>
          </p:nvPr>
        </p:nvPicPr>
        <p:blipFill>
          <a:blip r:embed="rId4"/>
          <a:srcRect/>
          <a:stretch>
            <a:fillRect/>
          </a:stretch>
        </p:blipFill>
        <p:spPr>
          <a:xfrm>
            <a:off x="5334000" y="4419600"/>
            <a:ext cx="3810000" cy="1943100"/>
          </a:xfrm>
          <a:noFill/>
          <a:ln/>
        </p:spPr>
      </p:pic>
      <p:sp>
        <p:nvSpPr>
          <p:cNvPr id="32780" name="Text Box 12"/>
          <p:cNvSpPr txBox="1">
            <a:spLocks noChangeArrowheads="1"/>
          </p:cNvSpPr>
          <p:nvPr/>
        </p:nvSpPr>
        <p:spPr bwMode="auto">
          <a:xfrm>
            <a:off x="4343400" y="4343400"/>
            <a:ext cx="1066800" cy="457200"/>
          </a:xfrm>
          <a:prstGeom prst="rect">
            <a:avLst/>
          </a:prstGeom>
          <a:noFill/>
          <a:ln w="12700">
            <a:noFill/>
            <a:miter lim="800000"/>
            <a:headEnd type="none" w="sm" len="sm"/>
            <a:tailEnd type="none" w="sm" len="sm"/>
          </a:ln>
          <a:effectLst/>
        </p:spPr>
        <p:txBody>
          <a:bodyPr>
            <a:spAutoFit/>
          </a:bodyPr>
          <a:lstStyle/>
          <a:p>
            <a:pPr>
              <a:spcBef>
                <a:spcPct val="50000"/>
              </a:spcBef>
            </a:pPr>
            <a:r>
              <a:rPr lang="en-US" sz="2400" i="1">
                <a:latin typeface="Verdana" pitchFamily="34" charset="0"/>
              </a:rPr>
              <a:t>Mars</a:t>
            </a:r>
          </a:p>
        </p:txBody>
      </p:sp>
      <p:pic>
        <p:nvPicPr>
          <p:cNvPr id="32781" name="Picture 13" descr="Saturn WSP03 C-11"/>
          <p:cNvPicPr>
            <a:picLocks noChangeAspect="1" noChangeArrowheads="1"/>
          </p:cNvPicPr>
          <p:nvPr/>
        </p:nvPicPr>
        <p:blipFill>
          <a:blip r:embed="rId5"/>
          <a:srcRect/>
          <a:stretch>
            <a:fillRect/>
          </a:stretch>
        </p:blipFill>
        <p:spPr bwMode="auto">
          <a:xfrm>
            <a:off x="1219200" y="1828800"/>
            <a:ext cx="3429000" cy="2274888"/>
          </a:xfrm>
          <a:prstGeom prst="rect">
            <a:avLst/>
          </a:prstGeom>
          <a:noFill/>
        </p:spPr>
      </p:pic>
      <p:pic>
        <p:nvPicPr>
          <p:cNvPr id="32782" name="Picture 14" descr="venus20040502 by K Muenzler"/>
          <p:cNvPicPr>
            <a:picLocks noChangeAspect="1" noChangeArrowheads="1"/>
          </p:cNvPicPr>
          <p:nvPr>
            <p:ph sz="quarter" idx="4"/>
          </p:nvPr>
        </p:nvPicPr>
        <p:blipFill>
          <a:blip r:embed="rId6"/>
          <a:srcRect/>
          <a:stretch>
            <a:fillRect/>
          </a:stretch>
        </p:blipFill>
        <p:spPr>
          <a:xfrm>
            <a:off x="1219200" y="4267200"/>
            <a:ext cx="2144713" cy="1968500"/>
          </a:xfrm>
          <a:noFill/>
          <a:ln/>
        </p:spPr>
      </p:pic>
      <p:sp>
        <p:nvSpPr>
          <p:cNvPr id="32783" name="Text Box 15"/>
          <p:cNvSpPr txBox="1">
            <a:spLocks noChangeArrowheads="1"/>
          </p:cNvSpPr>
          <p:nvPr/>
        </p:nvSpPr>
        <p:spPr bwMode="auto">
          <a:xfrm>
            <a:off x="457200" y="4191000"/>
            <a:ext cx="1219200" cy="457200"/>
          </a:xfrm>
          <a:prstGeom prst="rect">
            <a:avLst/>
          </a:prstGeom>
          <a:noFill/>
          <a:ln w="12700">
            <a:noFill/>
            <a:miter lim="800000"/>
            <a:headEnd type="none" w="sm" len="sm"/>
            <a:tailEnd type="none" w="sm" len="sm"/>
          </a:ln>
          <a:effectLst/>
        </p:spPr>
        <p:txBody>
          <a:bodyPr>
            <a:spAutoFit/>
          </a:bodyPr>
          <a:lstStyle/>
          <a:p>
            <a:pPr>
              <a:spcBef>
                <a:spcPct val="50000"/>
              </a:spcBef>
            </a:pPr>
            <a:r>
              <a:rPr lang="en-US" sz="2400">
                <a:latin typeface="Verdana" pitchFamily="34" charset="0"/>
              </a:rPr>
              <a:t>Venus</a:t>
            </a:r>
          </a:p>
        </p:txBody>
      </p:sp>
      <p:pic>
        <p:nvPicPr>
          <p:cNvPr id="32785" name="Picture 17" descr="Jupiter-06082004-0124UT by C Bell inverted"/>
          <p:cNvPicPr>
            <a:picLocks noGrp="1" noChangeAspect="1" noChangeArrowheads="1"/>
          </p:cNvPicPr>
          <p:nvPr>
            <p:ph sz="quarter" idx="1"/>
          </p:nvPr>
        </p:nvPicPr>
        <p:blipFill>
          <a:blip r:embed="rId7"/>
          <a:srcRect/>
          <a:stretch>
            <a:fillRect/>
          </a:stretch>
        </p:blipFill>
        <p:spPr>
          <a:xfrm>
            <a:off x="6143625" y="1676400"/>
            <a:ext cx="3000375" cy="2713038"/>
          </a:xfrm>
        </p:spPr>
      </p:pic>
      <p:sp>
        <p:nvSpPr>
          <p:cNvPr id="32786" name="Text Box 18"/>
          <p:cNvSpPr txBox="1">
            <a:spLocks noChangeArrowheads="1"/>
          </p:cNvSpPr>
          <p:nvPr/>
        </p:nvSpPr>
        <p:spPr bwMode="auto">
          <a:xfrm>
            <a:off x="5105400" y="1600200"/>
            <a:ext cx="1222375" cy="457200"/>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sz="2400">
                <a:latin typeface="Verdana" pitchFamily="34" charset="0"/>
              </a:rPr>
              <a:t>Jupiter</a:t>
            </a:r>
          </a:p>
        </p:txBody>
      </p:sp>
      <p:sp>
        <p:nvSpPr>
          <p:cNvPr id="32788" name="Text Box 20"/>
          <p:cNvSpPr txBox="1">
            <a:spLocks noChangeArrowheads="1"/>
          </p:cNvSpPr>
          <p:nvPr/>
        </p:nvSpPr>
        <p:spPr bwMode="auto">
          <a:xfrm>
            <a:off x="541338" y="6324600"/>
            <a:ext cx="8364537" cy="366713"/>
          </a:xfrm>
          <a:prstGeom prst="rect">
            <a:avLst/>
          </a:prstGeom>
          <a:noFill/>
          <a:ln w="12700">
            <a:noFill/>
            <a:miter lim="800000"/>
            <a:headEnd type="none" w="sm" len="sm"/>
            <a:tailEnd type="none" w="sm" len="sm"/>
          </a:ln>
          <a:effectLst/>
        </p:spPr>
        <p:txBody>
          <a:bodyPr wrap="none">
            <a:spAutoFit/>
          </a:bodyPr>
          <a:lstStyle/>
          <a:p>
            <a:pPr algn="ctr">
              <a:spcBef>
                <a:spcPct val="50000"/>
              </a:spcBef>
            </a:pPr>
            <a:r>
              <a:rPr lang="en-US" sz="1800">
                <a:latin typeface="Verdana" pitchFamily="34" charset="0"/>
              </a:rPr>
              <a:t>All these photos were taken through amateur astronomers’ telescopes.</a:t>
            </a:r>
          </a:p>
        </p:txBody>
      </p:sp>
      <p:sp>
        <p:nvSpPr>
          <p:cNvPr id="32789" name="Text Box 21"/>
          <p:cNvSpPr txBox="1">
            <a:spLocks noChangeArrowheads="1"/>
          </p:cNvSpPr>
          <p:nvPr/>
        </p:nvSpPr>
        <p:spPr bwMode="auto">
          <a:xfrm>
            <a:off x="2819400" y="1524000"/>
            <a:ext cx="1520825" cy="579438"/>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b="1">
                <a:latin typeface="Antigoni Light" pitchFamily="34" charset="0"/>
              </a:rPr>
              <a:t>9:10 PM</a:t>
            </a:r>
          </a:p>
        </p:txBody>
      </p:sp>
      <p:sp>
        <p:nvSpPr>
          <p:cNvPr id="32790" name="Text Box 22"/>
          <p:cNvSpPr txBox="1">
            <a:spLocks noChangeArrowheads="1"/>
          </p:cNvSpPr>
          <p:nvPr/>
        </p:nvSpPr>
        <p:spPr bwMode="auto">
          <a:xfrm>
            <a:off x="7162800" y="1676400"/>
            <a:ext cx="1552575" cy="579438"/>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b="1">
                <a:latin typeface="Antigoni Light" pitchFamily="34" charset="0"/>
              </a:rPr>
              <a:t>3:05 AM</a:t>
            </a:r>
          </a:p>
        </p:txBody>
      </p:sp>
      <p:sp>
        <p:nvSpPr>
          <p:cNvPr id="32791" name="Text Box 23"/>
          <p:cNvSpPr txBox="1">
            <a:spLocks noChangeArrowheads="1"/>
          </p:cNvSpPr>
          <p:nvPr/>
        </p:nvSpPr>
        <p:spPr bwMode="auto">
          <a:xfrm>
            <a:off x="1676400" y="4343400"/>
            <a:ext cx="1552575" cy="579438"/>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b="1">
                <a:latin typeface="Antigoni Light" pitchFamily="34" charset="0"/>
              </a:rPr>
              <a:t>4:10 AM</a:t>
            </a:r>
          </a:p>
        </p:txBody>
      </p:sp>
      <p:sp>
        <p:nvSpPr>
          <p:cNvPr id="32792" name="Text Box 24"/>
          <p:cNvSpPr txBox="1">
            <a:spLocks noChangeArrowheads="1"/>
          </p:cNvSpPr>
          <p:nvPr/>
        </p:nvSpPr>
        <p:spPr bwMode="auto">
          <a:xfrm>
            <a:off x="6248400" y="4343400"/>
            <a:ext cx="1552575" cy="579438"/>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b="1">
                <a:latin typeface="Antigoni Light" pitchFamily="34" charset="0"/>
              </a:rPr>
              <a:t>5:10 AM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32789"/>
                                        </p:tgtEl>
                                        <p:attrNameLst>
                                          <p:attrName>style.visibility</p:attrName>
                                        </p:attrNameLst>
                                      </p:cBhvr>
                                      <p:to>
                                        <p:strVal val="visible"/>
                                      </p:to>
                                    </p:set>
                                    <p:anim calcmode="lin" valueType="num">
                                      <p:cBhvr additive="base">
                                        <p:cTn id="7" dur="500" fill="hold"/>
                                        <p:tgtEl>
                                          <p:spTgt spid="32789"/>
                                        </p:tgtEl>
                                        <p:attrNameLst>
                                          <p:attrName>ppt_x</p:attrName>
                                        </p:attrNameLst>
                                      </p:cBhvr>
                                      <p:tavLst>
                                        <p:tav tm="0">
                                          <p:val>
                                            <p:strVal val="0-#ppt_w/2"/>
                                          </p:val>
                                        </p:tav>
                                        <p:tav tm="100000">
                                          <p:val>
                                            <p:strVal val="#ppt_x"/>
                                          </p:val>
                                        </p:tav>
                                      </p:tavLst>
                                    </p:anim>
                                    <p:anim calcmode="lin" valueType="num">
                                      <p:cBhvr additive="base">
                                        <p:cTn id="8" dur="500" fill="hold"/>
                                        <p:tgtEl>
                                          <p:spTgt spid="3278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2790"/>
                                        </p:tgtEl>
                                        <p:attrNameLst>
                                          <p:attrName>style.visibility</p:attrName>
                                        </p:attrNameLst>
                                      </p:cBhvr>
                                      <p:to>
                                        <p:strVal val="visible"/>
                                      </p:to>
                                    </p:set>
                                    <p:anim calcmode="lin" valueType="num">
                                      <p:cBhvr additive="base">
                                        <p:cTn id="13" dur="500" fill="hold"/>
                                        <p:tgtEl>
                                          <p:spTgt spid="32790"/>
                                        </p:tgtEl>
                                        <p:attrNameLst>
                                          <p:attrName>ppt_x</p:attrName>
                                        </p:attrNameLst>
                                      </p:cBhvr>
                                      <p:tavLst>
                                        <p:tav tm="0">
                                          <p:val>
                                            <p:strVal val="1+#ppt_w/2"/>
                                          </p:val>
                                        </p:tav>
                                        <p:tav tm="100000">
                                          <p:val>
                                            <p:strVal val="#ppt_x"/>
                                          </p:val>
                                        </p:tav>
                                      </p:tavLst>
                                    </p:anim>
                                    <p:anim calcmode="lin" valueType="num">
                                      <p:cBhvr additive="base">
                                        <p:cTn id="14" dur="500" fill="hold"/>
                                        <p:tgtEl>
                                          <p:spTgt spid="3279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32791"/>
                                        </p:tgtEl>
                                        <p:attrNameLst>
                                          <p:attrName>style.visibility</p:attrName>
                                        </p:attrNameLst>
                                      </p:cBhvr>
                                      <p:to>
                                        <p:strVal val="visible"/>
                                      </p:to>
                                    </p:set>
                                    <p:anim calcmode="lin" valueType="num">
                                      <p:cBhvr additive="base">
                                        <p:cTn id="19" dur="500" fill="hold"/>
                                        <p:tgtEl>
                                          <p:spTgt spid="32791"/>
                                        </p:tgtEl>
                                        <p:attrNameLst>
                                          <p:attrName>ppt_x</p:attrName>
                                        </p:attrNameLst>
                                      </p:cBhvr>
                                      <p:tavLst>
                                        <p:tav tm="0">
                                          <p:val>
                                            <p:strVal val="#ppt_x"/>
                                          </p:val>
                                        </p:tav>
                                        <p:tav tm="100000">
                                          <p:val>
                                            <p:strVal val="#ppt_x"/>
                                          </p:val>
                                        </p:tav>
                                      </p:tavLst>
                                    </p:anim>
                                    <p:anim calcmode="lin" valueType="num">
                                      <p:cBhvr additive="base">
                                        <p:cTn id="20" dur="500" fill="hold"/>
                                        <p:tgtEl>
                                          <p:spTgt spid="32791"/>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2792"/>
                                        </p:tgtEl>
                                        <p:attrNameLst>
                                          <p:attrName>style.visibility</p:attrName>
                                        </p:attrNameLst>
                                      </p:cBhvr>
                                      <p:to>
                                        <p:strVal val="visible"/>
                                      </p:to>
                                    </p:set>
                                    <p:anim calcmode="lin" valueType="num">
                                      <p:cBhvr additive="base">
                                        <p:cTn id="25" dur="500" fill="hold"/>
                                        <p:tgtEl>
                                          <p:spTgt spid="32792"/>
                                        </p:tgtEl>
                                        <p:attrNameLst>
                                          <p:attrName>ppt_x</p:attrName>
                                        </p:attrNameLst>
                                      </p:cBhvr>
                                      <p:tavLst>
                                        <p:tav tm="0">
                                          <p:val>
                                            <p:strVal val="#ppt_x"/>
                                          </p:val>
                                        </p:tav>
                                        <p:tav tm="100000">
                                          <p:val>
                                            <p:strVal val="#ppt_x"/>
                                          </p:val>
                                        </p:tav>
                                      </p:tavLst>
                                    </p:anim>
                                    <p:anim calcmode="lin" valueType="num">
                                      <p:cBhvr additive="base">
                                        <p:cTn id="26" dur="500" fill="hold"/>
                                        <p:tgtEl>
                                          <p:spTgt spid="327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89" grpId="0"/>
      <p:bldP spid="32790" grpId="0"/>
      <p:bldP spid="32791" grpId="0"/>
      <p:bldP spid="3279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noFill/>
          <a:ln/>
        </p:spPr>
        <p:txBody>
          <a:bodyPr lIns="92075" tIns="46038" rIns="92075" bIns="46038" anchorCtr="0"/>
          <a:lstStyle/>
          <a:p>
            <a:r>
              <a:rPr lang="en-US"/>
              <a:t>What can I see in a </a:t>
            </a:r>
            <a:r>
              <a:rPr lang="en-US" b="1" i="1"/>
              <a:t>dark</a:t>
            </a:r>
            <a:r>
              <a:rPr lang="en-US"/>
              <a:t> sky?</a:t>
            </a:r>
          </a:p>
        </p:txBody>
      </p:sp>
      <p:sp>
        <p:nvSpPr>
          <p:cNvPr id="9219" name="Rectangle 3"/>
          <p:cNvSpPr>
            <a:spLocks noGrp="1" noChangeArrowheads="1"/>
          </p:cNvSpPr>
          <p:nvPr>
            <p:ph type="body" idx="1"/>
          </p:nvPr>
        </p:nvSpPr>
        <p:spPr>
          <a:xfrm>
            <a:off x="457200" y="1600200"/>
            <a:ext cx="6624638" cy="4084638"/>
          </a:xfrm>
          <a:noFill/>
          <a:ln/>
        </p:spPr>
        <p:txBody>
          <a:bodyPr wrap="none" lIns="92075" tIns="46038" rIns="92075" bIns="46038">
            <a:spAutoFit/>
          </a:bodyPr>
          <a:lstStyle/>
          <a:p>
            <a:r>
              <a:rPr lang="en-US"/>
              <a:t>Stars</a:t>
            </a:r>
          </a:p>
          <a:p>
            <a:r>
              <a:rPr lang="en-US"/>
              <a:t>Constellations</a:t>
            </a:r>
          </a:p>
          <a:p>
            <a:r>
              <a:rPr lang="en-US"/>
              <a:t>Planets</a:t>
            </a:r>
          </a:p>
          <a:p>
            <a:r>
              <a:rPr lang="en-US"/>
              <a:t>Comets</a:t>
            </a:r>
          </a:p>
          <a:p>
            <a:r>
              <a:rPr lang="en-US"/>
              <a:t>Star Clusters</a:t>
            </a:r>
          </a:p>
          <a:p>
            <a:r>
              <a:rPr lang="en-US"/>
              <a:t>Nebulas (</a:t>
            </a:r>
            <a:r>
              <a:rPr lang="en-US" i="1"/>
              <a:t>Nebulae</a:t>
            </a:r>
            <a:r>
              <a:rPr lang="en-US"/>
              <a:t>) &amp; Galaxies</a:t>
            </a:r>
          </a:p>
          <a:p>
            <a:r>
              <a:rPr lang="en-US"/>
              <a:t>Satellites (and </a:t>
            </a:r>
            <a:r>
              <a:rPr lang="en-US" i="1"/>
              <a:t>Space Junk!</a:t>
            </a:r>
            <a:r>
              <a:rPr lang="en-US"/>
              <a:t>)</a:t>
            </a:r>
          </a:p>
        </p:txBody>
      </p:sp>
      <p:sp>
        <p:nvSpPr>
          <p:cNvPr id="9220" name="Text Box 4"/>
          <p:cNvSpPr txBox="1">
            <a:spLocks noChangeArrowheads="1"/>
          </p:cNvSpPr>
          <p:nvPr/>
        </p:nvSpPr>
        <p:spPr bwMode="auto">
          <a:xfrm>
            <a:off x="0" y="5867400"/>
            <a:ext cx="9067800" cy="457200"/>
          </a:xfrm>
          <a:prstGeom prst="rect">
            <a:avLst/>
          </a:prstGeom>
          <a:noFill/>
          <a:ln w="12700">
            <a:noFill/>
            <a:miter lim="800000"/>
            <a:headEnd type="none" w="sm" len="sm"/>
            <a:tailEnd type="none" w="sm" len="sm"/>
          </a:ln>
          <a:effectLst/>
        </p:spPr>
        <p:txBody>
          <a:bodyPr>
            <a:spAutoFit/>
          </a:bodyPr>
          <a:lstStyle/>
          <a:p>
            <a:r>
              <a:rPr lang="en-US" sz="2400" b="1">
                <a:solidFill>
                  <a:srgbClr val="FFFF00"/>
                </a:solidFill>
                <a:effectLst>
                  <a:outerShdw blurRad="38100" dist="38100" dir="2700000" algn="tl">
                    <a:srgbClr val="000000"/>
                  </a:outerShdw>
                </a:effectLst>
                <a:latin typeface="Arial Narrow" pitchFamily="34" charset="0"/>
              </a:rPr>
              <a:t>Here’s a sneak preview of some things the 6</a:t>
            </a:r>
            <a:r>
              <a:rPr lang="en-US" sz="2400" b="1" baseline="30000">
                <a:solidFill>
                  <a:srgbClr val="FFFF00"/>
                </a:solidFill>
                <a:effectLst>
                  <a:outerShdw blurRad="38100" dist="38100" dir="2700000" algn="tl">
                    <a:srgbClr val="000000"/>
                  </a:outerShdw>
                </a:effectLst>
                <a:latin typeface="Arial Narrow" pitchFamily="34" charset="0"/>
              </a:rPr>
              <a:t>th</a:t>
            </a:r>
            <a:r>
              <a:rPr lang="en-US" sz="2400" b="1">
                <a:solidFill>
                  <a:srgbClr val="FFFF00"/>
                </a:solidFill>
                <a:effectLst>
                  <a:outerShdw blurRad="38100" dist="38100" dir="2700000" algn="tl">
                    <a:srgbClr val="000000"/>
                  </a:outerShdw>
                </a:effectLst>
                <a:latin typeface="Arial Narrow" pitchFamily="34" charset="0"/>
              </a:rPr>
              <a:t> grade will see tomorrow:</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220"/>
                                        </p:tgtEl>
                                        <p:attrNameLst>
                                          <p:attrName>style.visibility</p:attrName>
                                        </p:attrNameLst>
                                      </p:cBhvr>
                                      <p:to>
                                        <p:strVal val="visible"/>
                                      </p:to>
                                    </p:set>
                                    <p:anim calcmode="lin" valueType="num">
                                      <p:cBhvr additive="base">
                                        <p:cTn id="7" dur="2000" fill="hold"/>
                                        <p:tgtEl>
                                          <p:spTgt spid="9220"/>
                                        </p:tgtEl>
                                        <p:attrNameLst>
                                          <p:attrName>ppt_x</p:attrName>
                                        </p:attrNameLst>
                                      </p:cBhvr>
                                      <p:tavLst>
                                        <p:tav tm="0">
                                          <p:val>
                                            <p:strVal val="0-#ppt_w/2"/>
                                          </p:val>
                                        </p:tav>
                                        <p:tav tm="100000">
                                          <p:val>
                                            <p:strVal val="#ppt_x"/>
                                          </p:val>
                                        </p:tav>
                                      </p:tavLst>
                                    </p:anim>
                                    <p:anim calcmode="lin" valueType="num">
                                      <p:cBhvr additive="base">
                                        <p:cTn id="8" dur="2000" fill="hold"/>
                                        <p:tgtEl>
                                          <p:spTgt spid="92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noFill/>
          <a:ln/>
        </p:spPr>
        <p:txBody>
          <a:bodyPr lIns="92075" tIns="46038" rIns="92075" bIns="46038" anchorCtr="0"/>
          <a:lstStyle/>
          <a:p>
            <a:r>
              <a:rPr lang="en-US"/>
              <a:t>HOW can I see in a dark sky?</a:t>
            </a:r>
          </a:p>
        </p:txBody>
      </p:sp>
      <p:sp>
        <p:nvSpPr>
          <p:cNvPr id="26627" name="Rectangle 3"/>
          <p:cNvSpPr>
            <a:spLocks noGrp="1" noChangeArrowheads="1"/>
          </p:cNvSpPr>
          <p:nvPr>
            <p:ph type="body" sz="half" idx="1"/>
          </p:nvPr>
        </p:nvSpPr>
        <p:spPr>
          <a:xfrm>
            <a:off x="457200" y="1600200"/>
            <a:ext cx="4572000" cy="4616450"/>
          </a:xfrm>
          <a:noFill/>
          <a:ln/>
        </p:spPr>
        <p:txBody>
          <a:bodyPr lIns="92075" tIns="46038" rIns="92075" bIns="46038">
            <a:spAutoFit/>
          </a:bodyPr>
          <a:lstStyle/>
          <a:p>
            <a:r>
              <a:rPr lang="en-US" sz="2800"/>
              <a:t>The unaided eye (“Naked eye”)</a:t>
            </a:r>
          </a:p>
          <a:p>
            <a:r>
              <a:rPr lang="en-US" sz="2800"/>
              <a:t>Binoculars</a:t>
            </a:r>
          </a:p>
          <a:p>
            <a:r>
              <a:rPr lang="en-US" sz="2800"/>
              <a:t>Telescopes</a:t>
            </a:r>
          </a:p>
          <a:p>
            <a:r>
              <a:rPr lang="en-US" sz="2800"/>
              <a:t>Hubble Space Telescope</a:t>
            </a:r>
          </a:p>
          <a:p>
            <a:pPr lvl="1"/>
            <a:r>
              <a:rPr lang="en-US" sz="2000"/>
              <a:t>Always in a dark sky -- in Space, in orbit around Earth</a:t>
            </a:r>
          </a:p>
          <a:p>
            <a:pPr lvl="1"/>
            <a:r>
              <a:rPr lang="en-US" sz="2000"/>
              <a:t>Above the atmosphere and its pollution</a:t>
            </a:r>
          </a:p>
          <a:p>
            <a:pPr lvl="1"/>
            <a:r>
              <a:rPr lang="en-US" sz="2000"/>
              <a:t>No humidity, clouds, or rain</a:t>
            </a:r>
          </a:p>
        </p:txBody>
      </p:sp>
      <p:sp>
        <p:nvSpPr>
          <p:cNvPr id="26628" name="Text Box 4"/>
          <p:cNvSpPr txBox="1">
            <a:spLocks noChangeArrowheads="1"/>
          </p:cNvSpPr>
          <p:nvPr/>
        </p:nvSpPr>
        <p:spPr bwMode="auto">
          <a:xfrm>
            <a:off x="838200" y="3048000"/>
            <a:ext cx="2128838" cy="519113"/>
          </a:xfrm>
          <a:prstGeom prst="rect">
            <a:avLst/>
          </a:prstGeom>
          <a:noFill/>
          <a:ln w="12700">
            <a:noFill/>
            <a:miter lim="800000"/>
            <a:headEnd type="none" w="sm" len="sm"/>
            <a:tailEnd type="none" w="sm" len="sm"/>
          </a:ln>
          <a:effectLst/>
        </p:spPr>
        <p:txBody>
          <a:bodyPr wrap="none">
            <a:spAutoFit/>
          </a:bodyPr>
          <a:lstStyle/>
          <a:p>
            <a:r>
              <a:rPr lang="en-US" sz="2800">
                <a:effectLst>
                  <a:outerShdw blurRad="38100" dist="38100" dir="2700000" algn="tl">
                    <a:srgbClr val="000000"/>
                  </a:outerShdw>
                </a:effectLst>
                <a:latin typeface="Verdana" pitchFamily="34" charset="0"/>
              </a:rPr>
              <a:t>Telescopes</a:t>
            </a:r>
          </a:p>
        </p:txBody>
      </p:sp>
      <p:pic>
        <p:nvPicPr>
          <p:cNvPr id="26629" name="Picture 5" descr="FS-78EN"/>
          <p:cNvPicPr>
            <a:picLocks noChangeAspect="1" noChangeArrowheads="1"/>
          </p:cNvPicPr>
          <p:nvPr>
            <p:ph sz="half" idx="2"/>
          </p:nvPr>
        </p:nvPicPr>
        <p:blipFill>
          <a:blip r:embed="rId3">
            <a:clrChange>
              <a:clrFrom>
                <a:srgbClr val="FEFEFE"/>
              </a:clrFrom>
              <a:clrTo>
                <a:srgbClr val="FEFEFE">
                  <a:alpha val="0"/>
                </a:srgbClr>
              </a:clrTo>
            </a:clrChange>
          </a:blip>
          <a:srcRect/>
          <a:stretch>
            <a:fillRect/>
          </a:stretch>
        </p:blipFill>
        <p:spPr>
          <a:xfrm>
            <a:off x="5392738" y="1600200"/>
            <a:ext cx="2549525" cy="4530725"/>
          </a:xfrm>
          <a:noFill/>
          <a:ln/>
        </p:spPr>
      </p:pic>
      <p:sp>
        <p:nvSpPr>
          <p:cNvPr id="26631" name="Text Box 7"/>
          <p:cNvSpPr txBox="1">
            <a:spLocks noChangeArrowheads="1"/>
          </p:cNvSpPr>
          <p:nvPr/>
        </p:nvSpPr>
        <p:spPr bwMode="auto">
          <a:xfrm>
            <a:off x="381000" y="6172200"/>
            <a:ext cx="7924800" cy="396875"/>
          </a:xfrm>
          <a:prstGeom prst="rect">
            <a:avLst/>
          </a:prstGeom>
          <a:noFill/>
          <a:ln w="12700">
            <a:noFill/>
            <a:miter lim="800000"/>
            <a:headEnd type="none" w="sm" len="sm"/>
            <a:tailEnd type="none" w="sm" len="sm"/>
          </a:ln>
          <a:effectLst/>
        </p:spPr>
        <p:txBody>
          <a:bodyPr>
            <a:spAutoFit/>
          </a:bodyPr>
          <a:lstStyle/>
          <a:p>
            <a:pPr>
              <a:spcBef>
                <a:spcPct val="50000"/>
              </a:spcBef>
            </a:pPr>
            <a:r>
              <a:rPr lang="en-US" sz="2000">
                <a:solidFill>
                  <a:srgbClr val="FFFF00"/>
                </a:solidFill>
                <a:latin typeface="Verdana" pitchFamily="34" charset="0"/>
              </a:rPr>
              <a:t>Here are some photos taken by amateur astronomers . . .</a:t>
            </a:r>
            <a:endParaRPr lang="en-US" sz="2800">
              <a:solidFill>
                <a:srgbClr val="FFFF00"/>
              </a:solidFill>
              <a:latin typeface="Verdana" pitchFamily="34" charset="0"/>
            </a:endParaRP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0"/>
                                  </p:stCondLst>
                                  <p:childTnLst>
                                    <p:animEffect transition="out" filter="fade">
                                      <p:cBhvr>
                                        <p:cTn id="6" dur="2000"/>
                                        <p:tgtEl>
                                          <p:spTgt spid="26627"/>
                                        </p:tgtEl>
                                      </p:cBhvr>
                                    </p:animEffect>
                                    <p:set>
                                      <p:cBhvr>
                                        <p:cTn id="7" dur="1" fill="hold">
                                          <p:stCondLst>
                                            <p:cond delay="1999"/>
                                          </p:stCondLst>
                                        </p:cTn>
                                        <p:tgtEl>
                                          <p:spTgt spid="26627"/>
                                        </p:tgtEl>
                                        <p:attrNameLst>
                                          <p:attrName>style.visibility</p:attrName>
                                        </p:attrNameLst>
                                      </p:cBhvr>
                                      <p:to>
                                        <p:strVal val="hidden"/>
                                      </p:to>
                                    </p:set>
                                  </p:childTnLst>
                                </p:cTn>
                              </p:par>
                            </p:childTnLst>
                          </p:cTn>
                        </p:par>
                        <p:par>
                          <p:cTn id="8" fill="hold">
                            <p:stCondLst>
                              <p:cond delay="2000"/>
                            </p:stCondLst>
                            <p:childTnLst>
                              <p:par>
                                <p:cTn id="9" presetID="6" presetClass="emph" presetSubtype="0" fill="hold" grpId="0" nodeType="afterEffect">
                                  <p:stCondLst>
                                    <p:cond delay="0"/>
                                  </p:stCondLst>
                                  <p:childTnLst>
                                    <p:animScale>
                                      <p:cBhvr>
                                        <p:cTn id="10" dur="2000" fill="hold"/>
                                        <p:tgtEl>
                                          <p:spTgt spid="26628"/>
                                        </p:tgtEl>
                                      </p:cBhvr>
                                      <p:by x="150000" y="150000"/>
                                    </p:animScale>
                                  </p:childTnLst>
                                </p:cTn>
                              </p:par>
                              <p:par>
                                <p:cTn id="11" presetID="2" presetClass="entr" presetSubtype="4" fill="hold" nodeType="withEffect">
                                  <p:stCondLst>
                                    <p:cond delay="0"/>
                                  </p:stCondLst>
                                  <p:childTnLst>
                                    <p:set>
                                      <p:cBhvr>
                                        <p:cTn id="12" dur="1" fill="hold">
                                          <p:stCondLst>
                                            <p:cond delay="0"/>
                                          </p:stCondLst>
                                        </p:cTn>
                                        <p:tgtEl>
                                          <p:spTgt spid="26629"/>
                                        </p:tgtEl>
                                        <p:attrNameLst>
                                          <p:attrName>style.visibility</p:attrName>
                                        </p:attrNameLst>
                                      </p:cBhvr>
                                      <p:to>
                                        <p:strVal val="visible"/>
                                      </p:to>
                                    </p:set>
                                    <p:anim calcmode="lin" valueType="num">
                                      <p:cBhvr additive="base">
                                        <p:cTn id="13" dur="500" fill="hold"/>
                                        <p:tgtEl>
                                          <p:spTgt spid="26629"/>
                                        </p:tgtEl>
                                        <p:attrNameLst>
                                          <p:attrName>ppt_x</p:attrName>
                                        </p:attrNameLst>
                                      </p:cBhvr>
                                      <p:tavLst>
                                        <p:tav tm="0">
                                          <p:val>
                                            <p:strVal val="#ppt_x"/>
                                          </p:val>
                                        </p:tav>
                                        <p:tav tm="100000">
                                          <p:val>
                                            <p:strVal val="#ppt_x"/>
                                          </p:val>
                                        </p:tav>
                                      </p:tavLst>
                                    </p:anim>
                                    <p:anim calcmode="lin" valueType="num">
                                      <p:cBhvr additive="base">
                                        <p:cTn id="14" dur="500" fill="hold"/>
                                        <p:tgtEl>
                                          <p:spTgt spid="2662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iterate type="lt">
                                    <p:tmPct val="10000"/>
                                  </p:iterate>
                                  <p:childTnLst>
                                    <p:set>
                                      <p:cBhvr>
                                        <p:cTn id="18" dur="1" fill="hold">
                                          <p:stCondLst>
                                            <p:cond delay="0"/>
                                          </p:stCondLst>
                                        </p:cTn>
                                        <p:tgtEl>
                                          <p:spTgt spid="26631"/>
                                        </p:tgtEl>
                                        <p:attrNameLst>
                                          <p:attrName>style.visibility</p:attrName>
                                        </p:attrNameLst>
                                      </p:cBhvr>
                                      <p:to>
                                        <p:strVal val="visible"/>
                                      </p:to>
                                    </p:set>
                                    <p:animEffect transition="in" filter="fade">
                                      <p:cBhvr>
                                        <p:cTn id="19" dur="500"/>
                                        <p:tgtEl>
                                          <p:spTgt spid="26631"/>
                                        </p:tgtEl>
                                      </p:cBhvr>
                                    </p:animEffect>
                                    <p:anim calcmode="lin" valueType="num">
                                      <p:cBhvr>
                                        <p:cTn id="20" dur="500" fill="hold"/>
                                        <p:tgtEl>
                                          <p:spTgt spid="26631"/>
                                        </p:tgtEl>
                                        <p:attrNameLst>
                                          <p:attrName>ppt_w</p:attrName>
                                        </p:attrNameLst>
                                      </p:cBhvr>
                                      <p:tavLst>
                                        <p:tav tm="0" fmla="#ppt_w*sin(2.5*pi*$)">
                                          <p:val>
                                            <p:fltVal val="0"/>
                                          </p:val>
                                        </p:tav>
                                        <p:tav tm="100000">
                                          <p:val>
                                            <p:fltVal val="1"/>
                                          </p:val>
                                        </p:tav>
                                      </p:tavLst>
                                    </p:anim>
                                    <p:anim calcmode="lin" valueType="num">
                                      <p:cBhvr>
                                        <p:cTn id="21" dur="500" fill="hold"/>
                                        <p:tgtEl>
                                          <p:spTgt spid="2663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p:bldP spid="26628" grpId="0"/>
      <p:bldP spid="2663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rrowheads="1"/>
          </p:cNvPicPr>
          <p:nvPr/>
        </p:nvPicPr>
        <p:blipFill>
          <a:blip r:embed="rId3"/>
          <a:srcRect/>
          <a:stretch>
            <a:fillRect/>
          </a:stretch>
        </p:blipFill>
        <p:spPr bwMode="auto">
          <a:xfrm>
            <a:off x="0" y="0"/>
            <a:ext cx="9142413" cy="6858000"/>
          </a:xfrm>
          <a:prstGeom prst="rect">
            <a:avLst/>
          </a:prstGeom>
          <a:noFill/>
          <a:ln w="9525">
            <a:noFill/>
            <a:miter lim="800000"/>
            <a:headEnd/>
            <a:tailEnd/>
          </a:ln>
          <a:effectLst/>
        </p:spPr>
      </p:pic>
      <p:sp>
        <p:nvSpPr>
          <p:cNvPr id="15363" name="Text Box 3"/>
          <p:cNvSpPr txBox="1">
            <a:spLocks noChangeArrowheads="1"/>
          </p:cNvSpPr>
          <p:nvPr/>
        </p:nvSpPr>
        <p:spPr bwMode="auto">
          <a:xfrm>
            <a:off x="152400" y="0"/>
            <a:ext cx="8763000" cy="823913"/>
          </a:xfrm>
          <a:prstGeom prst="rect">
            <a:avLst/>
          </a:prstGeom>
          <a:noFill/>
          <a:ln w="12700">
            <a:noFill/>
            <a:miter lim="800000"/>
            <a:headEnd type="none" w="sm" len="sm"/>
            <a:tailEnd type="none" w="sm" len="sm"/>
          </a:ln>
          <a:effectLst/>
        </p:spPr>
        <p:txBody>
          <a:bodyPr>
            <a:spAutoFit/>
          </a:bodyPr>
          <a:lstStyle/>
          <a:p>
            <a:pPr>
              <a:spcBef>
                <a:spcPct val="50000"/>
              </a:spcBef>
            </a:pPr>
            <a:r>
              <a:rPr lang="en-US" sz="4800" i="1">
                <a:solidFill>
                  <a:srgbClr val="00FFFF"/>
                </a:solidFill>
                <a:latin typeface="Book Antiqua" pitchFamily="18" charset="0"/>
              </a:rPr>
              <a:t>The Bubble Nebula  </a:t>
            </a:r>
            <a:r>
              <a:rPr lang="en-US" sz="2800" i="1">
                <a:solidFill>
                  <a:srgbClr val="00FFFF"/>
                </a:solidFill>
                <a:latin typeface="Book Antiqua" pitchFamily="18" charset="0"/>
              </a:rPr>
              <a:t>(NGC 7635)</a:t>
            </a:r>
            <a:endParaRPr lang="en-US" sz="4800" i="1">
              <a:solidFill>
                <a:srgbClr val="00FFFF"/>
              </a:solidFill>
              <a:latin typeface="Book Antiqua" pitchFamily="18" charset="0"/>
            </a:endParaRPr>
          </a:p>
        </p:txBody>
      </p:sp>
      <p:sp>
        <p:nvSpPr>
          <p:cNvPr id="15364" name="Rectangle 4"/>
          <p:cNvSpPr>
            <a:spLocks noChangeArrowheads="1"/>
          </p:cNvSpPr>
          <p:nvPr/>
        </p:nvSpPr>
        <p:spPr bwMode="auto">
          <a:xfrm>
            <a:off x="1752600" y="6491288"/>
            <a:ext cx="5387975" cy="366712"/>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sz="1800">
                <a:latin typeface="Verdana" pitchFamily="34" charset="0"/>
              </a:rPr>
              <a:t>Image courtesy Don Waid, Waid Observatory</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rrowheads="1"/>
          </p:cNvPicPr>
          <p:nvPr/>
        </p:nvPicPr>
        <p:blipFill>
          <a:blip r:embed="rId3"/>
          <a:srcRect/>
          <a:stretch>
            <a:fillRect/>
          </a:stretch>
        </p:blipFill>
        <p:spPr bwMode="auto">
          <a:xfrm>
            <a:off x="30163" y="0"/>
            <a:ext cx="9112250" cy="6856413"/>
          </a:xfrm>
          <a:prstGeom prst="rect">
            <a:avLst/>
          </a:prstGeom>
          <a:noFill/>
          <a:ln w="9525">
            <a:noFill/>
            <a:miter lim="800000"/>
            <a:headEnd/>
            <a:tailEnd/>
          </a:ln>
          <a:effectLst/>
        </p:spPr>
      </p:pic>
      <p:sp>
        <p:nvSpPr>
          <p:cNvPr id="16388" name="Rectangle 4"/>
          <p:cNvSpPr>
            <a:spLocks noChangeArrowheads="1"/>
          </p:cNvSpPr>
          <p:nvPr/>
        </p:nvSpPr>
        <p:spPr bwMode="auto">
          <a:xfrm>
            <a:off x="1828800" y="6491288"/>
            <a:ext cx="5387975" cy="366712"/>
          </a:xfrm>
          <a:prstGeom prst="rect">
            <a:avLst/>
          </a:prstGeom>
          <a:noFill/>
          <a:ln w="12700">
            <a:noFill/>
            <a:miter lim="800000"/>
            <a:headEnd type="none" w="sm" len="sm"/>
            <a:tailEnd type="none" w="sm" len="sm"/>
          </a:ln>
          <a:effectLst/>
        </p:spPr>
        <p:txBody>
          <a:bodyPr wrap="none">
            <a:spAutoFit/>
          </a:bodyPr>
          <a:lstStyle/>
          <a:p>
            <a:r>
              <a:rPr lang="en-US" sz="1800">
                <a:latin typeface="Verdana" pitchFamily="34" charset="0"/>
              </a:rPr>
              <a:t>Image courtesy Don Waid, Waid Observatory</a:t>
            </a:r>
          </a:p>
        </p:txBody>
      </p:sp>
      <p:sp>
        <p:nvSpPr>
          <p:cNvPr id="16389" name="Text Box 5"/>
          <p:cNvSpPr txBox="1">
            <a:spLocks noChangeArrowheads="1"/>
          </p:cNvSpPr>
          <p:nvPr/>
        </p:nvSpPr>
        <p:spPr bwMode="auto">
          <a:xfrm>
            <a:off x="457200" y="0"/>
            <a:ext cx="8229600" cy="1250950"/>
          </a:xfrm>
          <a:prstGeom prst="rect">
            <a:avLst/>
          </a:prstGeom>
          <a:noFill/>
          <a:ln w="12700">
            <a:noFill/>
            <a:miter lim="800000"/>
            <a:headEnd type="none" w="sm" len="sm"/>
            <a:tailEnd type="none" w="sm" len="sm"/>
          </a:ln>
          <a:effectLst/>
        </p:spPr>
        <p:txBody>
          <a:bodyPr>
            <a:spAutoFit/>
          </a:bodyPr>
          <a:lstStyle/>
          <a:p>
            <a:pPr>
              <a:spcBef>
                <a:spcPct val="50000"/>
              </a:spcBef>
            </a:pPr>
            <a:r>
              <a:rPr lang="en-US" sz="4800" i="1">
                <a:solidFill>
                  <a:srgbClr val="00FFFF"/>
                </a:solidFill>
                <a:latin typeface="Book Antiqua" pitchFamily="18" charset="0"/>
              </a:rPr>
              <a:t>A Globular Star Cluster – </a:t>
            </a:r>
            <a:r>
              <a:rPr lang="en-US" sz="2800" i="1">
                <a:solidFill>
                  <a:srgbClr val="00FFFF"/>
                </a:solidFill>
                <a:latin typeface="Book Antiqua" pitchFamily="18" charset="0"/>
              </a:rPr>
              <a:t>a massive ball of hundreds of thousands of stars.  This is “M15”.</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rrowheads="1"/>
          </p:cNvPicPr>
          <p:nvPr/>
        </p:nvPicPr>
        <p:blipFill>
          <a:blip r:embed="rId3"/>
          <a:srcRect/>
          <a:stretch>
            <a:fillRect/>
          </a:stretch>
        </p:blipFill>
        <p:spPr bwMode="auto">
          <a:xfrm>
            <a:off x="0" y="0"/>
            <a:ext cx="9142413" cy="6856413"/>
          </a:xfrm>
          <a:prstGeom prst="rect">
            <a:avLst/>
          </a:prstGeom>
          <a:noFill/>
          <a:ln w="9525">
            <a:noFill/>
            <a:miter lim="800000"/>
            <a:headEnd/>
            <a:tailEnd/>
          </a:ln>
          <a:effectLst/>
        </p:spPr>
      </p:pic>
      <p:sp>
        <p:nvSpPr>
          <p:cNvPr id="17411" name="Rectangle 3"/>
          <p:cNvSpPr>
            <a:spLocks noChangeArrowheads="1"/>
          </p:cNvSpPr>
          <p:nvPr/>
        </p:nvSpPr>
        <p:spPr bwMode="auto">
          <a:xfrm>
            <a:off x="1905000" y="6491288"/>
            <a:ext cx="5387975" cy="366712"/>
          </a:xfrm>
          <a:prstGeom prst="rect">
            <a:avLst/>
          </a:prstGeom>
          <a:noFill/>
          <a:ln w="12700">
            <a:noFill/>
            <a:miter lim="800000"/>
            <a:headEnd type="none" w="sm" len="sm"/>
            <a:tailEnd type="none" w="sm" len="sm"/>
          </a:ln>
          <a:effectLst/>
        </p:spPr>
        <p:txBody>
          <a:bodyPr wrap="none">
            <a:spAutoFit/>
          </a:bodyPr>
          <a:lstStyle/>
          <a:p>
            <a:r>
              <a:rPr lang="en-US" sz="1800">
                <a:latin typeface="Verdana" pitchFamily="34" charset="0"/>
              </a:rPr>
              <a:t>Image courtesy Don Waid, Waid Observatory</a:t>
            </a:r>
          </a:p>
        </p:txBody>
      </p:sp>
      <p:sp>
        <p:nvSpPr>
          <p:cNvPr id="17412" name="Text Box 4"/>
          <p:cNvSpPr txBox="1">
            <a:spLocks noChangeArrowheads="1"/>
          </p:cNvSpPr>
          <p:nvPr/>
        </p:nvSpPr>
        <p:spPr bwMode="auto">
          <a:xfrm>
            <a:off x="381000" y="0"/>
            <a:ext cx="8229600" cy="1250950"/>
          </a:xfrm>
          <a:prstGeom prst="rect">
            <a:avLst/>
          </a:prstGeom>
          <a:noFill/>
          <a:ln w="12700">
            <a:noFill/>
            <a:miter lim="800000"/>
            <a:headEnd type="none" w="sm" len="sm"/>
            <a:tailEnd type="none" w="sm" len="sm"/>
          </a:ln>
          <a:effectLst/>
        </p:spPr>
        <p:txBody>
          <a:bodyPr>
            <a:spAutoFit/>
          </a:bodyPr>
          <a:lstStyle/>
          <a:p>
            <a:pPr>
              <a:spcBef>
                <a:spcPct val="50000"/>
              </a:spcBef>
            </a:pPr>
            <a:r>
              <a:rPr lang="en-US" sz="4800" i="1">
                <a:solidFill>
                  <a:srgbClr val="00FFFF"/>
                </a:solidFill>
                <a:latin typeface="Book Antiqua" pitchFamily="18" charset="0"/>
              </a:rPr>
              <a:t>The “Dumbbell Nebula”  -- </a:t>
            </a:r>
            <a:r>
              <a:rPr lang="en-US" sz="2800" i="1">
                <a:solidFill>
                  <a:srgbClr val="00FFFF"/>
                </a:solidFill>
                <a:latin typeface="Book Antiqua" pitchFamily="18" charset="0"/>
              </a:rPr>
              <a:t>what’s left of a star that exploded thousands of years ago.</a:t>
            </a:r>
            <a:endParaRPr lang="en-US" sz="4800" i="1">
              <a:solidFill>
                <a:srgbClr val="00FFFF"/>
              </a:solidFill>
              <a:latin typeface="Book Antiqua"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rrowheads="1"/>
          </p:cNvPicPr>
          <p:nvPr/>
        </p:nvPicPr>
        <p:blipFill>
          <a:blip r:embed="rId3"/>
          <a:srcRect/>
          <a:stretch>
            <a:fillRect/>
          </a:stretch>
        </p:blipFill>
        <p:spPr bwMode="auto">
          <a:xfrm>
            <a:off x="4095750" y="3000375"/>
            <a:ext cx="942975" cy="847725"/>
          </a:xfrm>
          <a:prstGeom prst="rect">
            <a:avLst/>
          </a:prstGeom>
          <a:noFill/>
          <a:ln w="9525">
            <a:noFill/>
            <a:miter lim="800000"/>
            <a:headEnd/>
            <a:tailEnd/>
          </a:ln>
          <a:effectLst/>
        </p:spPr>
      </p:pic>
      <p:pic>
        <p:nvPicPr>
          <p:cNvPr id="18435" name="Picture 3"/>
          <p:cNvPicPr>
            <a:picLocks noChangeArrowheads="1"/>
          </p:cNvPicPr>
          <p:nvPr/>
        </p:nvPicPr>
        <p:blipFill>
          <a:blip r:embed="rId4"/>
          <a:srcRect/>
          <a:stretch>
            <a:fillRect/>
          </a:stretch>
        </p:blipFill>
        <p:spPr bwMode="auto">
          <a:xfrm>
            <a:off x="0" y="0"/>
            <a:ext cx="9142413" cy="6856413"/>
          </a:xfrm>
          <a:prstGeom prst="rect">
            <a:avLst/>
          </a:prstGeom>
          <a:noFill/>
          <a:ln w="9525">
            <a:noFill/>
            <a:miter lim="800000"/>
            <a:headEnd/>
            <a:tailEnd/>
          </a:ln>
          <a:effectLst/>
        </p:spPr>
      </p:pic>
      <p:sp>
        <p:nvSpPr>
          <p:cNvPr id="18436" name="Rectangle 4"/>
          <p:cNvSpPr>
            <a:spLocks noChangeArrowheads="1"/>
          </p:cNvSpPr>
          <p:nvPr/>
        </p:nvSpPr>
        <p:spPr bwMode="auto">
          <a:xfrm>
            <a:off x="1905000" y="6491288"/>
            <a:ext cx="5387975" cy="366712"/>
          </a:xfrm>
          <a:prstGeom prst="rect">
            <a:avLst/>
          </a:prstGeom>
          <a:noFill/>
          <a:ln w="12700">
            <a:noFill/>
            <a:miter lim="800000"/>
            <a:headEnd type="none" w="sm" len="sm"/>
            <a:tailEnd type="none" w="sm" len="sm"/>
          </a:ln>
          <a:effectLst/>
        </p:spPr>
        <p:txBody>
          <a:bodyPr wrap="none">
            <a:spAutoFit/>
          </a:bodyPr>
          <a:lstStyle/>
          <a:p>
            <a:r>
              <a:rPr lang="en-US" sz="1800">
                <a:latin typeface="Verdana" pitchFamily="34" charset="0"/>
              </a:rPr>
              <a:t>Image courtesy Don Waid, Waid Observatory</a:t>
            </a:r>
          </a:p>
        </p:txBody>
      </p:sp>
      <p:sp>
        <p:nvSpPr>
          <p:cNvPr id="18438" name="Text Box 6"/>
          <p:cNvSpPr txBox="1">
            <a:spLocks noChangeArrowheads="1"/>
          </p:cNvSpPr>
          <p:nvPr/>
        </p:nvSpPr>
        <p:spPr bwMode="auto">
          <a:xfrm>
            <a:off x="0" y="0"/>
            <a:ext cx="7315200" cy="1250950"/>
          </a:xfrm>
          <a:prstGeom prst="rect">
            <a:avLst/>
          </a:prstGeom>
          <a:noFill/>
          <a:ln w="12700">
            <a:noFill/>
            <a:miter lim="800000"/>
            <a:headEnd type="none" w="sm" len="sm"/>
            <a:tailEnd type="none" w="sm" len="sm"/>
          </a:ln>
          <a:effectLst/>
        </p:spPr>
        <p:txBody>
          <a:bodyPr>
            <a:spAutoFit/>
          </a:bodyPr>
          <a:lstStyle/>
          <a:p>
            <a:pPr>
              <a:spcBef>
                <a:spcPct val="50000"/>
              </a:spcBef>
            </a:pPr>
            <a:r>
              <a:rPr lang="en-US" sz="4800" i="1">
                <a:solidFill>
                  <a:srgbClr val="00FFFF"/>
                </a:solidFill>
                <a:latin typeface="Book Antiqua" pitchFamily="18" charset="0"/>
              </a:rPr>
              <a:t>The Andromeda Galaxy – </a:t>
            </a:r>
            <a:r>
              <a:rPr lang="en-US" sz="2800" i="1">
                <a:solidFill>
                  <a:srgbClr val="00FFFF"/>
                </a:solidFill>
                <a:latin typeface="Book Antiqua" pitchFamily="18" charset="0"/>
              </a:rPr>
              <a:t>our “neighbor” in space, 2.3 million light years away.</a:t>
            </a:r>
            <a:endParaRPr lang="en-US" sz="4800" i="1">
              <a:solidFill>
                <a:srgbClr val="00FFFF"/>
              </a:solidFill>
              <a:latin typeface="Book Antiqua"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rgbClr val="060606"/>
        </a:solidFill>
        <a:effectLst/>
      </p:bgPr>
    </p:bg>
    <p:spTree>
      <p:nvGrpSpPr>
        <p:cNvPr id="1" name=""/>
        <p:cNvGrpSpPr/>
        <p:nvPr/>
      </p:nvGrpSpPr>
      <p:grpSpPr>
        <a:xfrm>
          <a:off x="0" y="0"/>
          <a:ext cx="0" cy="0"/>
          <a:chOff x="0" y="0"/>
          <a:chExt cx="0" cy="0"/>
        </a:xfrm>
      </p:grpSpPr>
      <p:pic>
        <p:nvPicPr>
          <p:cNvPr id="19459" name="Picture 3"/>
          <p:cNvPicPr>
            <a:picLocks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a:effectLst/>
        </p:spPr>
      </p:pic>
      <p:sp>
        <p:nvSpPr>
          <p:cNvPr id="19460" name="Rectangle 4"/>
          <p:cNvSpPr>
            <a:spLocks noChangeArrowheads="1"/>
          </p:cNvSpPr>
          <p:nvPr/>
        </p:nvSpPr>
        <p:spPr bwMode="auto">
          <a:xfrm>
            <a:off x="0" y="0"/>
            <a:ext cx="9144000" cy="1250950"/>
          </a:xfrm>
          <a:prstGeom prst="rect">
            <a:avLst/>
          </a:prstGeom>
          <a:noFill/>
          <a:ln w="9525">
            <a:noFill/>
            <a:miter lim="800000"/>
            <a:headEnd/>
            <a:tailEnd/>
          </a:ln>
          <a:effectLst/>
        </p:spPr>
        <p:txBody>
          <a:bodyPr lIns="92075" tIns="46038" rIns="92075" bIns="46038">
            <a:spAutoFit/>
          </a:bodyPr>
          <a:lstStyle/>
          <a:p>
            <a:pPr>
              <a:spcBef>
                <a:spcPct val="50000"/>
              </a:spcBef>
            </a:pPr>
            <a:r>
              <a:rPr lang="en-US" sz="4800" i="1">
                <a:solidFill>
                  <a:srgbClr val="00FFFF"/>
                </a:solidFill>
                <a:latin typeface="Book Antiqua" pitchFamily="18" charset="0"/>
              </a:rPr>
              <a:t>A  Spiral Galaxy</a:t>
            </a:r>
            <a:r>
              <a:rPr lang="en-US" sz="2800" i="1">
                <a:solidFill>
                  <a:srgbClr val="00FFFF"/>
                </a:solidFill>
                <a:latin typeface="Book Antiqua" pitchFamily="18" charset="0"/>
              </a:rPr>
              <a:t> -- on a vast background of stars, 10 million light-years distant.</a:t>
            </a:r>
          </a:p>
        </p:txBody>
      </p:sp>
      <p:sp>
        <p:nvSpPr>
          <p:cNvPr id="19461" name="Rectangle 5"/>
          <p:cNvSpPr>
            <a:spLocks noChangeArrowheads="1"/>
          </p:cNvSpPr>
          <p:nvPr/>
        </p:nvSpPr>
        <p:spPr bwMode="auto">
          <a:xfrm>
            <a:off x="1828800" y="6491288"/>
            <a:ext cx="5387975" cy="366712"/>
          </a:xfrm>
          <a:prstGeom prst="rect">
            <a:avLst/>
          </a:prstGeom>
          <a:noFill/>
          <a:ln w="12700">
            <a:noFill/>
            <a:miter lim="800000"/>
            <a:headEnd type="none" w="sm" len="sm"/>
            <a:tailEnd type="none" w="sm" len="sm"/>
          </a:ln>
          <a:effectLst/>
        </p:spPr>
        <p:txBody>
          <a:bodyPr wrap="none">
            <a:spAutoFit/>
          </a:bodyPr>
          <a:lstStyle/>
          <a:p>
            <a:r>
              <a:rPr lang="en-US" sz="1800">
                <a:latin typeface="Verdana" pitchFamily="34" charset="0"/>
              </a:rPr>
              <a:t>Image courtesy Don Waid, Waid Observatory</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t>Binoculars</a:t>
            </a:r>
          </a:p>
        </p:txBody>
      </p:sp>
      <p:sp>
        <p:nvSpPr>
          <p:cNvPr id="56323" name="Rectangle 3"/>
          <p:cNvSpPr>
            <a:spLocks noGrp="1" noChangeArrowheads="1"/>
          </p:cNvSpPr>
          <p:nvPr>
            <p:ph type="body" idx="1"/>
          </p:nvPr>
        </p:nvSpPr>
        <p:spPr>
          <a:xfrm>
            <a:off x="533400" y="1219200"/>
            <a:ext cx="8229600" cy="3048000"/>
          </a:xfrm>
        </p:spPr>
        <p:txBody>
          <a:bodyPr/>
          <a:lstStyle/>
          <a:p>
            <a:r>
              <a:rPr lang="en-US"/>
              <a:t>A great way to see the stars . . .</a:t>
            </a:r>
          </a:p>
          <a:p>
            <a:r>
              <a:rPr lang="en-US"/>
              <a:t>And learn the constellations</a:t>
            </a:r>
          </a:p>
          <a:p>
            <a:pPr>
              <a:buFont typeface="Wingdings" pitchFamily="2" charset="2"/>
              <a:buNone/>
            </a:pPr>
            <a:endParaRPr lang="en-US"/>
          </a:p>
          <a:p>
            <a:r>
              <a:rPr lang="en-US"/>
              <a:t>“A cheap pair of binoculars is better than a cheap telescope any day!”</a:t>
            </a:r>
          </a:p>
        </p:txBody>
      </p:sp>
      <p:pic>
        <p:nvPicPr>
          <p:cNvPr id="56328" name="Picture 8"/>
          <p:cNvPicPr>
            <a:picLocks noChangeAspect="1" noChangeArrowheads="1"/>
          </p:cNvPicPr>
          <p:nvPr/>
        </p:nvPicPr>
        <p:blipFill>
          <a:blip r:embed="rId3">
            <a:clrChange>
              <a:clrFrom>
                <a:srgbClr val="FFFFF7"/>
              </a:clrFrom>
              <a:clrTo>
                <a:srgbClr val="FFFFF7">
                  <a:alpha val="0"/>
                </a:srgbClr>
              </a:clrTo>
            </a:clrChange>
          </a:blip>
          <a:srcRect/>
          <a:stretch>
            <a:fillRect/>
          </a:stretch>
        </p:blipFill>
        <p:spPr bwMode="auto">
          <a:xfrm>
            <a:off x="6553200" y="4114800"/>
            <a:ext cx="2058988" cy="2570163"/>
          </a:xfrm>
          <a:prstGeom prst="rect">
            <a:avLst/>
          </a:prstGeom>
          <a:noFill/>
          <a:ln w="9525" algn="ctr">
            <a:noFill/>
            <a:miter lim="800000"/>
            <a:headEnd type="none" w="sm" len="sm"/>
            <a:tailEnd type="none" w="sm" len="sm"/>
          </a:ln>
          <a:effectLst/>
        </p:spPr>
      </p:pic>
      <p:pic>
        <p:nvPicPr>
          <p:cNvPr id="56329" name="Picture 9"/>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457200" y="4343400"/>
            <a:ext cx="2971800" cy="2354263"/>
          </a:xfrm>
          <a:prstGeom prst="rect">
            <a:avLst/>
          </a:prstGeom>
          <a:noFill/>
          <a:ln w="12700">
            <a:noFill/>
            <a:miter lim="800000"/>
            <a:headEnd type="none" w="sm" len="sm"/>
            <a:tailEnd type="none" w="sm" len="sm"/>
          </a:ln>
          <a:effectLst/>
        </p:spPr>
      </p:pic>
    </p:spTree>
  </p:cSld>
  <p:clrMapOvr>
    <a:overrideClrMapping bg1="dk2" tx1="lt1" bg2="dk1" tx2="lt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56322"/>
                                        </p:tgtEl>
                                        <p:attrNameLst>
                                          <p:attrName>style.visibility</p:attrName>
                                        </p:attrNameLst>
                                      </p:cBhvr>
                                      <p:to>
                                        <p:strVal val="visible"/>
                                      </p:to>
                                    </p:set>
                                    <p:animEffect transition="in" filter="box(in)">
                                      <p:cBhvr>
                                        <p:cTn id="7" dur="500"/>
                                        <p:tgtEl>
                                          <p:spTgt spid="56322"/>
                                        </p:tgtEl>
                                      </p:cBhvr>
                                    </p:animEffect>
                                  </p:childTnLst>
                                </p:cTn>
                              </p:par>
                            </p:childTnLst>
                          </p:cTn>
                        </p:par>
                        <p:par>
                          <p:cTn id="8" fill="hold">
                            <p:stCondLst>
                              <p:cond delay="500"/>
                            </p:stCondLst>
                            <p:childTnLst>
                              <p:par>
                                <p:cTn id="9" presetID="8" presetClass="entr" presetSubtype="16" fill="hold" grpId="0" nodeType="afterEffect">
                                  <p:stCondLst>
                                    <p:cond delay="0"/>
                                  </p:stCondLst>
                                  <p:childTnLst>
                                    <p:set>
                                      <p:cBhvr>
                                        <p:cTn id="10" dur="1" fill="hold">
                                          <p:stCondLst>
                                            <p:cond delay="0"/>
                                          </p:stCondLst>
                                        </p:cTn>
                                        <p:tgtEl>
                                          <p:spTgt spid="56323">
                                            <p:txEl>
                                              <p:pRg st="0" end="0"/>
                                            </p:txEl>
                                          </p:spTgt>
                                        </p:tgtEl>
                                        <p:attrNameLst>
                                          <p:attrName>style.visibility</p:attrName>
                                        </p:attrNameLst>
                                      </p:cBhvr>
                                      <p:to>
                                        <p:strVal val="visible"/>
                                      </p:to>
                                    </p:set>
                                    <p:animEffect transition="in" filter="diamond(in)">
                                      <p:cBhvr>
                                        <p:cTn id="11" dur="2000"/>
                                        <p:tgtEl>
                                          <p:spTgt spid="56323">
                                            <p:txEl>
                                              <p:pRg st="0" end="0"/>
                                            </p:txEl>
                                          </p:spTgt>
                                        </p:tgtEl>
                                      </p:cBhvr>
                                    </p:animEffect>
                                  </p:childTnLst>
                                </p:cTn>
                              </p:par>
                            </p:childTnLst>
                          </p:cTn>
                        </p:par>
                        <p:par>
                          <p:cTn id="12" fill="hold">
                            <p:stCondLst>
                              <p:cond delay="2500"/>
                            </p:stCondLst>
                            <p:childTnLst>
                              <p:par>
                                <p:cTn id="13" presetID="8" presetClass="entr" presetSubtype="16" fill="hold" grpId="0" nodeType="afterEffect">
                                  <p:stCondLst>
                                    <p:cond delay="0"/>
                                  </p:stCondLst>
                                  <p:childTnLst>
                                    <p:set>
                                      <p:cBhvr>
                                        <p:cTn id="14" dur="1" fill="hold">
                                          <p:stCondLst>
                                            <p:cond delay="0"/>
                                          </p:stCondLst>
                                        </p:cTn>
                                        <p:tgtEl>
                                          <p:spTgt spid="56323">
                                            <p:txEl>
                                              <p:pRg st="1" end="1"/>
                                            </p:txEl>
                                          </p:spTgt>
                                        </p:tgtEl>
                                        <p:attrNameLst>
                                          <p:attrName>style.visibility</p:attrName>
                                        </p:attrNameLst>
                                      </p:cBhvr>
                                      <p:to>
                                        <p:strVal val="visible"/>
                                      </p:to>
                                    </p:set>
                                    <p:animEffect transition="in" filter="diamond(in)">
                                      <p:cBhvr>
                                        <p:cTn id="15" dur="2000"/>
                                        <p:tgtEl>
                                          <p:spTgt spid="56323">
                                            <p:txEl>
                                              <p:pRg st="1" end="1"/>
                                            </p:txEl>
                                          </p:spTgt>
                                        </p:tgtEl>
                                      </p:cBhvr>
                                    </p:animEffect>
                                  </p:childTnLst>
                                </p:cTn>
                              </p:par>
                            </p:childTnLst>
                          </p:cTn>
                        </p:par>
                        <p:par>
                          <p:cTn id="16" fill="hold">
                            <p:stCondLst>
                              <p:cond delay="4500"/>
                            </p:stCondLst>
                            <p:childTnLst>
                              <p:par>
                                <p:cTn id="17" presetID="8" presetClass="entr" presetSubtype="16" fill="hold" grpId="0" nodeType="afterEffect">
                                  <p:stCondLst>
                                    <p:cond delay="0"/>
                                  </p:stCondLst>
                                  <p:childTnLst>
                                    <p:set>
                                      <p:cBhvr>
                                        <p:cTn id="18" dur="1" fill="hold">
                                          <p:stCondLst>
                                            <p:cond delay="0"/>
                                          </p:stCondLst>
                                        </p:cTn>
                                        <p:tgtEl>
                                          <p:spTgt spid="56323">
                                            <p:txEl>
                                              <p:pRg st="3" end="3"/>
                                            </p:txEl>
                                          </p:spTgt>
                                        </p:tgtEl>
                                        <p:attrNameLst>
                                          <p:attrName>style.visibility</p:attrName>
                                        </p:attrNameLst>
                                      </p:cBhvr>
                                      <p:to>
                                        <p:strVal val="visible"/>
                                      </p:to>
                                    </p:set>
                                    <p:animEffect transition="in" filter="diamond(in)">
                                      <p:cBhvr>
                                        <p:cTn id="19" dur="2000"/>
                                        <p:tgtEl>
                                          <p:spTgt spid="56323">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56329"/>
                                        </p:tgtEl>
                                        <p:attrNameLst>
                                          <p:attrName>style.visibility</p:attrName>
                                        </p:attrNameLst>
                                      </p:cBhvr>
                                      <p:to>
                                        <p:strVal val="visible"/>
                                      </p:to>
                                    </p:set>
                                    <p:animEffect transition="in" filter="checkerboard(across)">
                                      <p:cBhvr>
                                        <p:cTn id="22" dur="500"/>
                                        <p:tgtEl>
                                          <p:spTgt spid="56329"/>
                                        </p:tgtEl>
                                      </p:cBhvr>
                                    </p:animEffect>
                                  </p:childTnLst>
                                </p:cTn>
                              </p:par>
                              <p:par>
                                <p:cTn id="23" presetID="5" presetClass="entr" presetSubtype="10" fill="hold" nodeType="withEffect">
                                  <p:stCondLst>
                                    <p:cond delay="0"/>
                                  </p:stCondLst>
                                  <p:childTnLst>
                                    <p:set>
                                      <p:cBhvr>
                                        <p:cTn id="24" dur="1" fill="hold">
                                          <p:stCondLst>
                                            <p:cond delay="0"/>
                                          </p:stCondLst>
                                        </p:cTn>
                                        <p:tgtEl>
                                          <p:spTgt spid="56328"/>
                                        </p:tgtEl>
                                        <p:attrNameLst>
                                          <p:attrName>style.visibility</p:attrName>
                                        </p:attrNameLst>
                                      </p:cBhvr>
                                      <p:to>
                                        <p:strVal val="visible"/>
                                      </p:to>
                                    </p:set>
                                    <p:animEffect transition="in" filter="checkerboard(across)">
                                      <p:cBhvr>
                                        <p:cTn id="25" dur="500"/>
                                        <p:tgtEl>
                                          <p:spTgt spid="563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p:bldP spid="5632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t>Telescope</a:t>
            </a:r>
          </a:p>
        </p:txBody>
      </p:sp>
      <p:sp>
        <p:nvSpPr>
          <p:cNvPr id="30723" name="Rectangle 3"/>
          <p:cNvSpPr>
            <a:spLocks noGrp="1" noChangeArrowheads="1"/>
          </p:cNvSpPr>
          <p:nvPr>
            <p:ph type="body" idx="1"/>
          </p:nvPr>
        </p:nvSpPr>
        <p:spPr>
          <a:xfrm>
            <a:off x="457200" y="1600200"/>
            <a:ext cx="8229600" cy="1066800"/>
          </a:xfrm>
          <a:noFill/>
        </p:spPr>
        <p:txBody>
          <a:bodyPr>
            <a:spAutoFit/>
          </a:bodyPr>
          <a:lstStyle/>
          <a:p>
            <a:pPr>
              <a:buFont typeface="Wingdings" pitchFamily="2" charset="2"/>
              <a:buNone/>
            </a:pPr>
            <a:r>
              <a:rPr lang="en-US" i="1"/>
              <a:t>  Telescope ads and department store scopes hype</a:t>
            </a:r>
          </a:p>
        </p:txBody>
      </p:sp>
      <p:sp>
        <p:nvSpPr>
          <p:cNvPr id="30724" name="Text Box 4"/>
          <p:cNvSpPr txBox="1">
            <a:spLocks noChangeArrowheads="1"/>
          </p:cNvSpPr>
          <p:nvPr/>
        </p:nvSpPr>
        <p:spPr bwMode="auto">
          <a:xfrm>
            <a:off x="4038600" y="2057400"/>
            <a:ext cx="2541588" cy="579438"/>
          </a:xfrm>
          <a:prstGeom prst="rect">
            <a:avLst/>
          </a:prstGeom>
          <a:noFill/>
          <a:ln w="12700">
            <a:noFill/>
            <a:miter lim="800000"/>
            <a:headEnd type="none" w="sm" len="sm"/>
            <a:tailEnd type="none" w="sm" len="sm"/>
          </a:ln>
          <a:effectLst/>
        </p:spPr>
        <p:txBody>
          <a:bodyPr wrap="none">
            <a:spAutoFit/>
          </a:bodyPr>
          <a:lstStyle/>
          <a:p>
            <a:pPr eaLnBrk="1" hangingPunct="1">
              <a:spcBef>
                <a:spcPct val="20000"/>
              </a:spcBef>
              <a:buClr>
                <a:schemeClr val="hlink"/>
              </a:buClr>
              <a:buSzPct val="60000"/>
              <a:buFont typeface="Wingdings" pitchFamily="2" charset="2"/>
              <a:buNone/>
            </a:pPr>
            <a:r>
              <a:rPr lang="en-US" i="1">
                <a:effectLst>
                  <a:outerShdw blurRad="38100" dist="38100" dir="2700000" algn="tl">
                    <a:srgbClr val="000000"/>
                  </a:outerShdw>
                </a:effectLst>
                <a:latin typeface="Verdana" pitchFamily="34" charset="0"/>
              </a:rPr>
              <a:t>“</a:t>
            </a:r>
            <a:r>
              <a:rPr lang="en-US" i="1">
                <a:effectLst>
                  <a:outerShdw blurRad="38100" dist="38100" dir="2700000" algn="tl">
                    <a:srgbClr val="000000"/>
                  </a:outerShdw>
                </a:effectLst>
                <a:latin typeface="Monotype Corsiva" pitchFamily="66" charset="0"/>
              </a:rPr>
              <a:t>magnification</a:t>
            </a:r>
            <a:r>
              <a:rPr lang="en-US" i="1">
                <a:effectLst>
                  <a:outerShdw blurRad="38100" dist="38100" dir="2700000" algn="tl">
                    <a:srgbClr val="000000"/>
                  </a:outerShdw>
                </a:effectLst>
                <a:latin typeface="Verdana" pitchFamily="34" charset="0"/>
              </a:rPr>
              <a:t>”</a:t>
            </a:r>
            <a:endParaRPr lang="en-US">
              <a:latin typeface="Verdana" pitchFamily="34" charset="0"/>
            </a:endParaRPr>
          </a:p>
        </p:txBody>
      </p:sp>
      <p:sp>
        <p:nvSpPr>
          <p:cNvPr id="30725" name="Text Box 5"/>
          <p:cNvSpPr txBox="1">
            <a:spLocks noChangeArrowheads="1"/>
          </p:cNvSpPr>
          <p:nvPr/>
        </p:nvSpPr>
        <p:spPr bwMode="auto">
          <a:xfrm>
            <a:off x="762000" y="2895600"/>
            <a:ext cx="7848600" cy="1066800"/>
          </a:xfrm>
          <a:prstGeom prst="rect">
            <a:avLst/>
          </a:prstGeom>
          <a:noFill/>
          <a:ln w="12700">
            <a:noFill/>
            <a:miter lim="800000"/>
            <a:headEnd type="none" w="sm" len="sm"/>
            <a:tailEnd type="none" w="sm" len="sm"/>
          </a:ln>
          <a:effectLst/>
        </p:spPr>
        <p:txBody>
          <a:bodyPr>
            <a:spAutoFit/>
          </a:bodyPr>
          <a:lstStyle/>
          <a:p>
            <a:pPr>
              <a:spcBef>
                <a:spcPct val="50000"/>
              </a:spcBef>
            </a:pPr>
            <a:r>
              <a:rPr lang="en-US">
                <a:latin typeface="Verdana" pitchFamily="34" charset="0"/>
              </a:rPr>
              <a:t>But the </a:t>
            </a:r>
            <a:r>
              <a:rPr lang="en-US">
                <a:solidFill>
                  <a:srgbClr val="FF7C80"/>
                </a:solidFill>
                <a:latin typeface="Verdana" pitchFamily="34" charset="0"/>
              </a:rPr>
              <a:t>most important feature</a:t>
            </a:r>
            <a:r>
              <a:rPr lang="en-US">
                <a:latin typeface="Verdana" pitchFamily="34" charset="0"/>
              </a:rPr>
              <a:t> of a telescope is its </a:t>
            </a:r>
          </a:p>
        </p:txBody>
      </p:sp>
      <p:sp>
        <p:nvSpPr>
          <p:cNvPr id="30726" name="Text Box 6"/>
          <p:cNvSpPr txBox="1">
            <a:spLocks noChangeArrowheads="1"/>
          </p:cNvSpPr>
          <p:nvPr/>
        </p:nvSpPr>
        <p:spPr bwMode="auto">
          <a:xfrm>
            <a:off x="4419600" y="3429000"/>
            <a:ext cx="1746250" cy="579438"/>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a:latin typeface="Monotype Corsiva" pitchFamily="66" charset="0"/>
              </a:rPr>
              <a:t>“aperture”,</a:t>
            </a:r>
          </a:p>
        </p:txBody>
      </p:sp>
      <p:sp>
        <p:nvSpPr>
          <p:cNvPr id="30727" name="Text Box 7"/>
          <p:cNvSpPr txBox="1">
            <a:spLocks noChangeArrowheads="1"/>
          </p:cNvSpPr>
          <p:nvPr/>
        </p:nvSpPr>
        <p:spPr bwMode="auto">
          <a:xfrm>
            <a:off x="914400" y="4419600"/>
            <a:ext cx="7315200" cy="579438"/>
          </a:xfrm>
          <a:prstGeom prst="rect">
            <a:avLst/>
          </a:prstGeom>
          <a:noFill/>
          <a:ln w="12700">
            <a:noFill/>
            <a:miter lim="800000"/>
            <a:headEnd type="none" w="sm" len="sm"/>
            <a:tailEnd type="none" w="sm" len="sm"/>
          </a:ln>
          <a:effectLst/>
        </p:spPr>
        <p:txBody>
          <a:bodyPr>
            <a:spAutoFit/>
          </a:bodyPr>
          <a:lstStyle/>
          <a:p>
            <a:pPr>
              <a:spcBef>
                <a:spcPct val="50000"/>
              </a:spcBef>
            </a:pPr>
            <a:r>
              <a:rPr lang="en-US">
                <a:latin typeface="Verdana" pitchFamily="34" charset="0"/>
              </a:rPr>
              <a:t>Or its “</a:t>
            </a:r>
            <a:r>
              <a:rPr lang="en-US" i="1">
                <a:solidFill>
                  <a:schemeClr val="hlink"/>
                </a:solidFill>
                <a:latin typeface="Verdana" pitchFamily="34" charset="0"/>
              </a:rPr>
              <a:t>light-gathering</a:t>
            </a:r>
            <a:r>
              <a:rPr lang="en-US">
                <a:latin typeface="Verdana" pitchFamily="34" charset="0"/>
              </a:rPr>
              <a:t>” power.</a:t>
            </a:r>
          </a:p>
        </p:txBody>
      </p:sp>
      <p:sp>
        <p:nvSpPr>
          <p:cNvPr id="30728" name="Text Box 8"/>
          <p:cNvSpPr txBox="1">
            <a:spLocks noChangeArrowheads="1"/>
          </p:cNvSpPr>
          <p:nvPr/>
        </p:nvSpPr>
        <p:spPr bwMode="auto">
          <a:xfrm>
            <a:off x="0" y="5334000"/>
            <a:ext cx="9144000" cy="946150"/>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2800">
                <a:solidFill>
                  <a:schemeClr val="accent2"/>
                </a:solidFill>
                <a:latin typeface="Copperplate Gothic Bold" pitchFamily="34" charset="0"/>
              </a:rPr>
              <a:t>A 4.5-inch (114mm) scope gathers 250% </a:t>
            </a:r>
            <a:r>
              <a:rPr lang="en-US" sz="2800" i="1">
                <a:solidFill>
                  <a:schemeClr val="accent2"/>
                </a:solidFill>
                <a:latin typeface="Copperplate Gothic Bold" pitchFamily="34" charset="0"/>
              </a:rPr>
              <a:t>MORE</a:t>
            </a:r>
            <a:r>
              <a:rPr lang="en-US" sz="2800">
                <a:solidFill>
                  <a:schemeClr val="accent2"/>
                </a:solidFill>
                <a:latin typeface="Copperplate Gothic Bold" pitchFamily="34" charset="0"/>
              </a:rPr>
              <a:t> light than a 2.4-inch (60mm) scope.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1000"/>
                                  </p:stCondLst>
                                  <p:childTnLst>
                                    <p:animScale>
                                      <p:cBhvr>
                                        <p:cTn id="6" dur="2000" fill="hold"/>
                                        <p:tgtEl>
                                          <p:spTgt spid="30724"/>
                                        </p:tgtEl>
                                      </p:cBhvr>
                                      <p:by x="150000" y="150000"/>
                                    </p:animScale>
                                  </p:childTnLst>
                                </p:cTn>
                              </p:par>
                            </p:childTnLst>
                          </p:cTn>
                        </p:par>
                        <p:par>
                          <p:cTn id="7" fill="hold">
                            <p:stCondLst>
                              <p:cond delay="3000"/>
                            </p:stCondLst>
                            <p:childTnLst>
                              <p:par>
                                <p:cTn id="8" presetID="2" presetClass="entr" presetSubtype="4" fill="hold" grpId="0" nodeType="afterEffect">
                                  <p:stCondLst>
                                    <p:cond delay="0"/>
                                  </p:stCondLst>
                                  <p:childTnLst>
                                    <p:set>
                                      <p:cBhvr>
                                        <p:cTn id="9" dur="1" fill="hold">
                                          <p:stCondLst>
                                            <p:cond delay="0"/>
                                          </p:stCondLst>
                                        </p:cTn>
                                        <p:tgtEl>
                                          <p:spTgt spid="30725"/>
                                        </p:tgtEl>
                                        <p:attrNameLst>
                                          <p:attrName>style.visibility</p:attrName>
                                        </p:attrNameLst>
                                      </p:cBhvr>
                                      <p:to>
                                        <p:strVal val="visible"/>
                                      </p:to>
                                    </p:set>
                                    <p:anim calcmode="lin" valueType="num">
                                      <p:cBhvr additive="base">
                                        <p:cTn id="10" dur="1000" fill="hold"/>
                                        <p:tgtEl>
                                          <p:spTgt spid="30725"/>
                                        </p:tgtEl>
                                        <p:attrNameLst>
                                          <p:attrName>ppt_x</p:attrName>
                                        </p:attrNameLst>
                                      </p:cBhvr>
                                      <p:tavLst>
                                        <p:tav tm="0">
                                          <p:val>
                                            <p:strVal val="#ppt_x"/>
                                          </p:val>
                                        </p:tav>
                                        <p:tav tm="100000">
                                          <p:val>
                                            <p:strVal val="#ppt_x"/>
                                          </p:val>
                                        </p:tav>
                                      </p:tavLst>
                                    </p:anim>
                                    <p:anim calcmode="lin" valueType="num">
                                      <p:cBhvr additive="base">
                                        <p:cTn id="11" dur="1000" fill="hold"/>
                                        <p:tgtEl>
                                          <p:spTgt spid="30725"/>
                                        </p:tgtEl>
                                        <p:attrNameLst>
                                          <p:attrName>ppt_y</p:attrName>
                                        </p:attrNameLst>
                                      </p:cBhvr>
                                      <p:tavLst>
                                        <p:tav tm="0">
                                          <p:val>
                                            <p:strVal val="1+#ppt_h/2"/>
                                          </p:val>
                                        </p:tav>
                                        <p:tav tm="100000">
                                          <p:val>
                                            <p:strVal val="#ppt_y"/>
                                          </p:val>
                                        </p:tav>
                                      </p:tavLst>
                                    </p:anim>
                                  </p:childTnLst>
                                </p:cTn>
                              </p:par>
                            </p:childTnLst>
                          </p:cTn>
                        </p:par>
                        <p:par>
                          <p:cTn id="12" fill="hold">
                            <p:stCondLst>
                              <p:cond delay="4000"/>
                            </p:stCondLst>
                            <p:childTnLst>
                              <p:par>
                                <p:cTn id="13" presetID="2" presetClass="entr" presetSubtype="4" fill="hold" grpId="2" nodeType="afterEffect">
                                  <p:stCondLst>
                                    <p:cond delay="0"/>
                                  </p:stCondLst>
                                  <p:childTnLst>
                                    <p:set>
                                      <p:cBhvr>
                                        <p:cTn id="14" dur="1" fill="hold">
                                          <p:stCondLst>
                                            <p:cond delay="0"/>
                                          </p:stCondLst>
                                        </p:cTn>
                                        <p:tgtEl>
                                          <p:spTgt spid="30726"/>
                                        </p:tgtEl>
                                        <p:attrNameLst>
                                          <p:attrName>style.visibility</p:attrName>
                                        </p:attrNameLst>
                                      </p:cBhvr>
                                      <p:to>
                                        <p:strVal val="visible"/>
                                      </p:to>
                                    </p:set>
                                    <p:anim calcmode="lin" valueType="num">
                                      <p:cBhvr additive="base">
                                        <p:cTn id="15" dur="500" fill="hold"/>
                                        <p:tgtEl>
                                          <p:spTgt spid="30726"/>
                                        </p:tgtEl>
                                        <p:attrNameLst>
                                          <p:attrName>ppt_x</p:attrName>
                                        </p:attrNameLst>
                                      </p:cBhvr>
                                      <p:tavLst>
                                        <p:tav tm="0">
                                          <p:val>
                                            <p:strVal val="#ppt_x"/>
                                          </p:val>
                                        </p:tav>
                                        <p:tav tm="100000">
                                          <p:val>
                                            <p:strVal val="#ppt_x"/>
                                          </p:val>
                                        </p:tav>
                                      </p:tavLst>
                                    </p:anim>
                                    <p:anim calcmode="lin" valueType="num">
                                      <p:cBhvr additive="base">
                                        <p:cTn id="16" dur="500" fill="hold"/>
                                        <p:tgtEl>
                                          <p:spTgt spid="30726"/>
                                        </p:tgtEl>
                                        <p:attrNameLst>
                                          <p:attrName>ppt_y</p:attrName>
                                        </p:attrNameLst>
                                      </p:cBhvr>
                                      <p:tavLst>
                                        <p:tav tm="0">
                                          <p:val>
                                            <p:strVal val="1+#ppt_h/2"/>
                                          </p:val>
                                        </p:tav>
                                        <p:tav tm="100000">
                                          <p:val>
                                            <p:strVal val="#ppt_y"/>
                                          </p:val>
                                        </p:tav>
                                      </p:tavLst>
                                    </p:anim>
                                  </p:childTnLst>
                                </p:cTn>
                              </p:par>
                            </p:childTnLst>
                          </p:cTn>
                        </p:par>
                        <p:par>
                          <p:cTn id="17" fill="hold">
                            <p:stCondLst>
                              <p:cond delay="4500"/>
                            </p:stCondLst>
                            <p:childTnLst>
                              <p:par>
                                <p:cTn id="18" presetID="6" presetClass="emph" presetSubtype="0" fill="hold" grpId="1" nodeType="afterEffect">
                                  <p:stCondLst>
                                    <p:cond delay="0"/>
                                  </p:stCondLst>
                                  <p:childTnLst>
                                    <p:animScale>
                                      <p:cBhvr>
                                        <p:cTn id="19" dur="2000" fill="hold"/>
                                        <p:tgtEl>
                                          <p:spTgt spid="30726"/>
                                        </p:tgtEl>
                                      </p:cBhvr>
                                      <p:by x="150000" y="150000"/>
                                    </p:animScale>
                                  </p:childTnLst>
                                </p:cTn>
                              </p:par>
                            </p:childTnLst>
                          </p:cTn>
                        </p:par>
                        <p:par>
                          <p:cTn id="20" fill="hold">
                            <p:stCondLst>
                              <p:cond delay="6500"/>
                            </p:stCondLst>
                            <p:childTnLst>
                              <p:par>
                                <p:cTn id="21" presetID="10" presetClass="emph" presetSubtype="0" repeatCount="indefinite" fill="hold" grpId="0" nodeType="afterEffect">
                                  <p:stCondLst>
                                    <p:cond delay="0"/>
                                  </p:stCondLst>
                                  <p:endCondLst>
                                    <p:cond evt="onNext" delay="0">
                                      <p:tgtEl>
                                        <p:sldTgt/>
                                      </p:tgtEl>
                                    </p:cond>
                                  </p:endCondLst>
                                  <p:childTnLst>
                                    <p:anim calcmode="discrete" valueType="str">
                                      <p:cBhvr override="childStyle">
                                        <p:cTn id="22" dur="500" fill="hold"/>
                                        <p:tgtEl>
                                          <p:spTgt spid="30726"/>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par>
                          <p:cTn id="23" fill="hold">
                            <p:stCondLst>
                              <p:cond delay="7000"/>
                            </p:stCondLst>
                            <p:childTnLst>
                              <p:par>
                                <p:cTn id="24" presetID="22" presetClass="entr" presetSubtype="8" fill="hold" nodeType="afterEffect">
                                  <p:stCondLst>
                                    <p:cond delay="0"/>
                                  </p:stCondLst>
                                  <p:childTnLst>
                                    <p:set>
                                      <p:cBhvr>
                                        <p:cTn id="25" dur="1" fill="hold">
                                          <p:stCondLst>
                                            <p:cond delay="0"/>
                                          </p:stCondLst>
                                        </p:cTn>
                                        <p:tgtEl>
                                          <p:spTgt spid="30727">
                                            <p:txEl>
                                              <p:pRg st="0" end="0"/>
                                            </p:txEl>
                                          </p:spTgt>
                                        </p:tgtEl>
                                        <p:attrNameLst>
                                          <p:attrName>style.visibility</p:attrName>
                                        </p:attrNameLst>
                                      </p:cBhvr>
                                      <p:to>
                                        <p:strVal val="visible"/>
                                      </p:to>
                                    </p:set>
                                    <p:animEffect transition="in" filter="wipe(left)">
                                      <p:cBhvr>
                                        <p:cTn id="26" dur="500"/>
                                        <p:tgtEl>
                                          <p:spTgt spid="30727">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9" presetClass="entr" presetSubtype="0" decel="100000" fill="hold" nodeType="clickEffect">
                                  <p:stCondLst>
                                    <p:cond delay="0"/>
                                  </p:stCondLst>
                                  <p:childTnLst>
                                    <p:set>
                                      <p:cBhvr>
                                        <p:cTn id="30" dur="1" fill="hold">
                                          <p:stCondLst>
                                            <p:cond delay="0"/>
                                          </p:stCondLst>
                                        </p:cTn>
                                        <p:tgtEl>
                                          <p:spTgt spid="30728">
                                            <p:txEl>
                                              <p:pRg st="0" end="0"/>
                                            </p:txEl>
                                          </p:spTgt>
                                        </p:tgtEl>
                                        <p:attrNameLst>
                                          <p:attrName>style.visibility</p:attrName>
                                        </p:attrNameLst>
                                      </p:cBhvr>
                                      <p:to>
                                        <p:strVal val="visible"/>
                                      </p:to>
                                    </p:set>
                                    <p:anim calcmode="lin" valueType="num">
                                      <p:cBhvr>
                                        <p:cTn id="31" dur="500" fill="hold"/>
                                        <p:tgtEl>
                                          <p:spTgt spid="30728">
                                            <p:txEl>
                                              <p:pRg st="0" end="0"/>
                                            </p:txEl>
                                          </p:spTgt>
                                        </p:tgtEl>
                                        <p:attrNameLst>
                                          <p:attrName>ppt_w</p:attrName>
                                        </p:attrNameLst>
                                      </p:cBhvr>
                                      <p:tavLst>
                                        <p:tav tm="0">
                                          <p:val>
                                            <p:fltVal val="0"/>
                                          </p:val>
                                        </p:tav>
                                        <p:tav tm="100000">
                                          <p:val>
                                            <p:strVal val="#ppt_w"/>
                                          </p:val>
                                        </p:tav>
                                      </p:tavLst>
                                    </p:anim>
                                    <p:anim calcmode="lin" valueType="num">
                                      <p:cBhvr>
                                        <p:cTn id="32" dur="500" fill="hold"/>
                                        <p:tgtEl>
                                          <p:spTgt spid="30728">
                                            <p:txEl>
                                              <p:pRg st="0" end="0"/>
                                            </p:txEl>
                                          </p:spTgt>
                                        </p:tgtEl>
                                        <p:attrNameLst>
                                          <p:attrName>ppt_h</p:attrName>
                                        </p:attrNameLst>
                                      </p:cBhvr>
                                      <p:tavLst>
                                        <p:tav tm="0">
                                          <p:val>
                                            <p:fltVal val="0"/>
                                          </p:val>
                                        </p:tav>
                                        <p:tav tm="100000">
                                          <p:val>
                                            <p:strVal val="#ppt_h"/>
                                          </p:val>
                                        </p:tav>
                                      </p:tavLst>
                                    </p:anim>
                                    <p:anim calcmode="lin" valueType="num">
                                      <p:cBhvr>
                                        <p:cTn id="33" dur="500" fill="hold"/>
                                        <p:tgtEl>
                                          <p:spTgt spid="30728">
                                            <p:txEl>
                                              <p:pRg st="0" end="0"/>
                                            </p:txEl>
                                          </p:spTgt>
                                        </p:tgtEl>
                                        <p:attrNameLst>
                                          <p:attrName>style.rotation</p:attrName>
                                        </p:attrNameLst>
                                      </p:cBhvr>
                                      <p:tavLst>
                                        <p:tav tm="0">
                                          <p:val>
                                            <p:fltVal val="360"/>
                                          </p:val>
                                        </p:tav>
                                        <p:tav tm="100000">
                                          <p:val>
                                            <p:fltVal val="0"/>
                                          </p:val>
                                        </p:tav>
                                      </p:tavLst>
                                    </p:anim>
                                    <p:animEffect transition="in" filter="fade">
                                      <p:cBhvr>
                                        <p:cTn id="34" dur="500"/>
                                        <p:tgtEl>
                                          <p:spTgt spid="307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p:bldP spid="30725" grpId="0"/>
      <p:bldP spid="30726" grpId="0"/>
      <p:bldP spid="30726" grpId="1"/>
      <p:bldP spid="30726" grpId="2"/>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ctrTitle"/>
          </p:nvPr>
        </p:nvSpPr>
        <p:spPr>
          <a:xfrm>
            <a:off x="685800" y="228600"/>
            <a:ext cx="7772400" cy="1470025"/>
          </a:xfrm>
        </p:spPr>
        <p:txBody>
          <a:bodyPr/>
          <a:lstStyle/>
          <a:p>
            <a:r>
              <a:rPr lang="en-US" b="1"/>
              <a:t>Different Types of Telescopes?</a:t>
            </a:r>
            <a:r>
              <a:rPr lang="en-US"/>
              <a:t> </a:t>
            </a:r>
          </a:p>
        </p:txBody>
      </p:sp>
      <p:sp>
        <p:nvSpPr>
          <p:cNvPr id="57347" name="Rectangle 3"/>
          <p:cNvSpPr>
            <a:spLocks noGrp="1" noChangeArrowheads="1"/>
          </p:cNvSpPr>
          <p:nvPr>
            <p:ph type="subTitle" idx="1"/>
          </p:nvPr>
        </p:nvSpPr>
        <p:spPr>
          <a:xfrm>
            <a:off x="0" y="1676400"/>
            <a:ext cx="9144000" cy="4800600"/>
          </a:xfrm>
        </p:spPr>
        <p:txBody>
          <a:bodyPr/>
          <a:lstStyle/>
          <a:p>
            <a:r>
              <a:rPr lang="en-US" b="1"/>
              <a:t>There are three basic types of telescopes.</a:t>
            </a:r>
            <a:r>
              <a:rPr lang="en-US"/>
              <a:t> </a:t>
            </a:r>
          </a:p>
          <a:p>
            <a:endParaRPr lang="en-US" sz="1200"/>
          </a:p>
          <a:p>
            <a:pPr algn="l"/>
            <a:r>
              <a:rPr lang="en-US" sz="3000" b="1" u="sng"/>
              <a:t>Refractors</a:t>
            </a:r>
            <a:r>
              <a:rPr lang="en-US" sz="3000" b="1"/>
              <a:t> </a:t>
            </a:r>
            <a:r>
              <a:rPr lang="en-US" sz="3000"/>
              <a:t>use lenses to focus light</a:t>
            </a:r>
            <a:br>
              <a:rPr lang="en-US" sz="3000"/>
            </a:br>
            <a:r>
              <a:rPr lang="en-US" sz="3000"/>
              <a:t>(when light passes through glass, it refracts). </a:t>
            </a:r>
          </a:p>
          <a:p>
            <a:pPr algn="l"/>
            <a:r>
              <a:rPr lang="en-US" sz="3000" b="1" u="sng"/>
              <a:t>Reflectors</a:t>
            </a:r>
            <a:r>
              <a:rPr lang="en-US" sz="3000"/>
              <a:t> use mirrors to focus light</a:t>
            </a:r>
            <a:br>
              <a:rPr lang="en-US" sz="3000"/>
            </a:br>
            <a:r>
              <a:rPr lang="en-US" sz="3000"/>
              <a:t>(light reflects off of mirrors). </a:t>
            </a:r>
          </a:p>
          <a:p>
            <a:pPr algn="l"/>
            <a:r>
              <a:rPr lang="en-US" sz="3000" b="1" u="sng"/>
              <a:t>Catadioptric</a:t>
            </a:r>
            <a:r>
              <a:rPr lang="en-US" sz="3000"/>
              <a:t> (combination) telescopes use some combination of lenses as well as mirrors (to fold the light path).</a:t>
            </a: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anim calcmode="lin" valueType="num">
                                      <p:cBhvr additive="base">
                                        <p:cTn id="7" dur="2000" fill="hold"/>
                                        <p:tgtEl>
                                          <p:spTgt spid="57347">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57347">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4" fill="hold" grpId="0" nodeType="afterEffect">
                                  <p:stCondLst>
                                    <p:cond delay="1000"/>
                                  </p:stCondLst>
                                  <p:childTnLst>
                                    <p:set>
                                      <p:cBhvr>
                                        <p:cTn id="11" dur="1" fill="hold">
                                          <p:stCondLst>
                                            <p:cond delay="0"/>
                                          </p:stCondLst>
                                        </p:cTn>
                                        <p:tgtEl>
                                          <p:spTgt spid="57347">
                                            <p:txEl>
                                              <p:pRg st="2" end="2"/>
                                            </p:txEl>
                                          </p:spTgt>
                                        </p:tgtEl>
                                        <p:attrNameLst>
                                          <p:attrName>style.visibility</p:attrName>
                                        </p:attrNameLst>
                                      </p:cBhvr>
                                      <p:to>
                                        <p:strVal val="visible"/>
                                      </p:to>
                                    </p:set>
                                    <p:anim calcmode="lin" valueType="num">
                                      <p:cBhvr additive="base">
                                        <p:cTn id="12" dur="2000" fill="hold"/>
                                        <p:tgtEl>
                                          <p:spTgt spid="57347">
                                            <p:txEl>
                                              <p:pRg st="2" end="2"/>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57347">
                                            <p:txEl>
                                              <p:pRg st="2" end="2"/>
                                            </p:txEl>
                                          </p:spTgt>
                                        </p:tgtEl>
                                        <p:attrNameLst>
                                          <p:attrName>ppt_y</p:attrName>
                                        </p:attrNameLst>
                                      </p:cBhvr>
                                      <p:tavLst>
                                        <p:tav tm="0">
                                          <p:val>
                                            <p:strVal val="1+#ppt_h/2"/>
                                          </p:val>
                                        </p:tav>
                                        <p:tav tm="100000">
                                          <p:val>
                                            <p:strVal val="#ppt_y"/>
                                          </p:val>
                                        </p:tav>
                                      </p:tavLst>
                                    </p:anim>
                                  </p:childTnLst>
                                </p:cTn>
                              </p:par>
                            </p:childTnLst>
                          </p:cTn>
                        </p:par>
                        <p:par>
                          <p:cTn id="14" fill="hold">
                            <p:stCondLst>
                              <p:cond delay="5000"/>
                            </p:stCondLst>
                            <p:childTnLst>
                              <p:par>
                                <p:cTn id="15" presetID="2" presetClass="entr" presetSubtype="4" fill="hold" grpId="0" nodeType="afterEffect">
                                  <p:stCondLst>
                                    <p:cond delay="2000"/>
                                  </p:stCondLst>
                                  <p:childTnLst>
                                    <p:set>
                                      <p:cBhvr>
                                        <p:cTn id="16" dur="1" fill="hold">
                                          <p:stCondLst>
                                            <p:cond delay="0"/>
                                          </p:stCondLst>
                                        </p:cTn>
                                        <p:tgtEl>
                                          <p:spTgt spid="57347">
                                            <p:txEl>
                                              <p:pRg st="3" end="3"/>
                                            </p:txEl>
                                          </p:spTgt>
                                        </p:tgtEl>
                                        <p:attrNameLst>
                                          <p:attrName>style.visibility</p:attrName>
                                        </p:attrNameLst>
                                      </p:cBhvr>
                                      <p:to>
                                        <p:strVal val="visible"/>
                                      </p:to>
                                    </p:set>
                                    <p:anim calcmode="lin" valueType="num">
                                      <p:cBhvr additive="base">
                                        <p:cTn id="17" dur="2000" fill="hold"/>
                                        <p:tgtEl>
                                          <p:spTgt spid="57347">
                                            <p:txEl>
                                              <p:pRg st="3" end="3"/>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57347">
                                            <p:txEl>
                                              <p:pRg st="3" end="3"/>
                                            </p:txEl>
                                          </p:spTgt>
                                        </p:tgtEl>
                                        <p:attrNameLst>
                                          <p:attrName>ppt_y</p:attrName>
                                        </p:attrNameLst>
                                      </p:cBhvr>
                                      <p:tavLst>
                                        <p:tav tm="0">
                                          <p:val>
                                            <p:strVal val="1+#ppt_h/2"/>
                                          </p:val>
                                        </p:tav>
                                        <p:tav tm="100000">
                                          <p:val>
                                            <p:strVal val="#ppt_y"/>
                                          </p:val>
                                        </p:tav>
                                      </p:tavLst>
                                    </p:anim>
                                  </p:childTnLst>
                                </p:cTn>
                              </p:par>
                            </p:childTnLst>
                          </p:cTn>
                        </p:par>
                        <p:par>
                          <p:cTn id="19" fill="hold">
                            <p:stCondLst>
                              <p:cond delay="9000"/>
                            </p:stCondLst>
                            <p:childTnLst>
                              <p:par>
                                <p:cTn id="20" presetID="2" presetClass="entr" presetSubtype="4" fill="hold" grpId="0" nodeType="afterEffect">
                                  <p:stCondLst>
                                    <p:cond delay="3000"/>
                                  </p:stCondLst>
                                  <p:childTnLst>
                                    <p:set>
                                      <p:cBhvr>
                                        <p:cTn id="21" dur="1" fill="hold">
                                          <p:stCondLst>
                                            <p:cond delay="0"/>
                                          </p:stCondLst>
                                        </p:cTn>
                                        <p:tgtEl>
                                          <p:spTgt spid="57347">
                                            <p:txEl>
                                              <p:pRg st="4" end="4"/>
                                            </p:txEl>
                                          </p:spTgt>
                                        </p:tgtEl>
                                        <p:attrNameLst>
                                          <p:attrName>style.visibility</p:attrName>
                                        </p:attrNameLst>
                                      </p:cBhvr>
                                      <p:to>
                                        <p:strVal val="visible"/>
                                      </p:to>
                                    </p:set>
                                    <p:anim calcmode="lin" valueType="num">
                                      <p:cBhvr additive="base">
                                        <p:cTn id="22" dur="2000" fill="hold"/>
                                        <p:tgtEl>
                                          <p:spTgt spid="57347">
                                            <p:txEl>
                                              <p:pRg st="4" end="4"/>
                                            </p:txEl>
                                          </p:spTgt>
                                        </p:tgtEl>
                                        <p:attrNameLst>
                                          <p:attrName>ppt_x</p:attrName>
                                        </p:attrNameLst>
                                      </p:cBhvr>
                                      <p:tavLst>
                                        <p:tav tm="0">
                                          <p:val>
                                            <p:strVal val="#ppt_x"/>
                                          </p:val>
                                        </p:tav>
                                        <p:tav tm="100000">
                                          <p:val>
                                            <p:strVal val="#ppt_x"/>
                                          </p:val>
                                        </p:tav>
                                      </p:tavLst>
                                    </p:anim>
                                    <p:anim calcmode="lin" valueType="num">
                                      <p:cBhvr additive="base">
                                        <p:cTn id="23" dur="2000" fill="hold"/>
                                        <p:tgtEl>
                                          <p:spTgt spid="5734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uiExpand="1"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1" name="Picture 3" descr="FS-78EN"/>
          <p:cNvPicPr>
            <a:picLocks noChangeAspect="1" noChangeArrowheads="1"/>
          </p:cNvPicPr>
          <p:nvPr>
            <p:ph idx="1"/>
          </p:nvPr>
        </p:nvPicPr>
        <p:blipFill>
          <a:blip r:embed="rId2"/>
          <a:srcRect/>
          <a:stretch>
            <a:fillRect/>
          </a:stretch>
        </p:blipFill>
        <p:spPr>
          <a:xfrm>
            <a:off x="685800" y="1447800"/>
            <a:ext cx="2960688" cy="4953000"/>
          </a:xfrm>
          <a:noFill/>
          <a:ln/>
        </p:spPr>
      </p:pic>
      <p:pic>
        <p:nvPicPr>
          <p:cNvPr id="58372" name="Picture 4" descr="60mm AltAz refractor"/>
          <p:cNvPicPr>
            <a:picLocks noChangeAspect="1" noChangeArrowheads="1"/>
          </p:cNvPicPr>
          <p:nvPr/>
        </p:nvPicPr>
        <p:blipFill>
          <a:blip r:embed="rId3"/>
          <a:srcRect/>
          <a:stretch>
            <a:fillRect/>
          </a:stretch>
        </p:blipFill>
        <p:spPr bwMode="auto">
          <a:xfrm>
            <a:off x="5029200" y="1905000"/>
            <a:ext cx="3810000" cy="3786188"/>
          </a:xfrm>
          <a:prstGeom prst="rect">
            <a:avLst/>
          </a:prstGeom>
          <a:noFill/>
        </p:spPr>
      </p:pic>
      <p:sp>
        <p:nvSpPr>
          <p:cNvPr id="58370" name="Rectangle 2"/>
          <p:cNvSpPr>
            <a:spLocks noGrp="1" noChangeArrowheads="1"/>
          </p:cNvSpPr>
          <p:nvPr>
            <p:ph type="title"/>
          </p:nvPr>
        </p:nvSpPr>
        <p:spPr>
          <a:xfrm>
            <a:off x="3330575" y="466725"/>
            <a:ext cx="2482850" cy="762000"/>
          </a:xfrm>
          <a:noFill/>
        </p:spPr>
        <p:txBody>
          <a:bodyPr wrap="none">
            <a:spAutoFit/>
          </a:bodyPr>
          <a:lstStyle/>
          <a:p>
            <a:r>
              <a:rPr lang="en-US"/>
              <a:t>Refractor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3000" fill="hold"/>
                                        <p:tgtEl>
                                          <p:spTgt spid="5837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Picture 3" descr="C10NonCG5_L"/>
          <p:cNvPicPr>
            <a:picLocks noChangeAspect="1" noChangeArrowheads="1"/>
          </p:cNvPicPr>
          <p:nvPr>
            <p:ph sz="half" idx="2"/>
          </p:nvPr>
        </p:nvPicPr>
        <p:blipFill>
          <a:blip r:embed="rId2"/>
          <a:srcRect/>
          <a:stretch>
            <a:fillRect/>
          </a:stretch>
        </p:blipFill>
        <p:spPr>
          <a:xfrm>
            <a:off x="5905500" y="1981200"/>
            <a:ext cx="3238500" cy="3238500"/>
          </a:xfrm>
          <a:noFill/>
          <a:ln/>
        </p:spPr>
      </p:pic>
      <p:pic>
        <p:nvPicPr>
          <p:cNvPr id="59397" name="Picture 5" descr="Starstructure 20-in Dob"/>
          <p:cNvPicPr>
            <a:picLocks noChangeAspect="1" noChangeArrowheads="1"/>
          </p:cNvPicPr>
          <p:nvPr/>
        </p:nvPicPr>
        <p:blipFill>
          <a:blip r:embed="rId3"/>
          <a:srcRect/>
          <a:stretch>
            <a:fillRect/>
          </a:stretch>
        </p:blipFill>
        <p:spPr bwMode="auto">
          <a:xfrm>
            <a:off x="3124200" y="2362200"/>
            <a:ext cx="3408363" cy="4318000"/>
          </a:xfrm>
          <a:prstGeom prst="rect">
            <a:avLst/>
          </a:prstGeom>
          <a:noFill/>
        </p:spPr>
      </p:pic>
      <p:pic>
        <p:nvPicPr>
          <p:cNvPr id="59396" name="Picture 4" descr="XT10 Dob Intelliscope"/>
          <p:cNvPicPr>
            <a:picLocks noChangeAspect="1" noChangeArrowheads="1"/>
          </p:cNvPicPr>
          <p:nvPr/>
        </p:nvPicPr>
        <p:blipFill>
          <a:blip r:embed="rId4"/>
          <a:srcRect/>
          <a:stretch>
            <a:fillRect/>
          </a:stretch>
        </p:blipFill>
        <p:spPr bwMode="auto">
          <a:xfrm>
            <a:off x="228600" y="1981200"/>
            <a:ext cx="2901950" cy="2971800"/>
          </a:xfrm>
          <a:prstGeom prst="rect">
            <a:avLst/>
          </a:prstGeom>
          <a:noFill/>
        </p:spPr>
      </p:pic>
      <p:sp>
        <p:nvSpPr>
          <p:cNvPr id="59394" name="Rectangle 2"/>
          <p:cNvSpPr>
            <a:spLocks noGrp="1" noChangeArrowheads="1"/>
          </p:cNvSpPr>
          <p:nvPr>
            <p:ph type="title"/>
          </p:nvPr>
        </p:nvSpPr>
        <p:spPr>
          <a:xfrm>
            <a:off x="3360738" y="466725"/>
            <a:ext cx="2420937" cy="762000"/>
          </a:xfrm>
          <a:noFill/>
        </p:spPr>
        <p:txBody>
          <a:bodyPr wrap="none">
            <a:spAutoFit/>
          </a:bodyPr>
          <a:lstStyle/>
          <a:p>
            <a:r>
              <a:rPr lang="en-US"/>
              <a:t>Reflector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2000" fill="hold"/>
                                        <p:tgtEl>
                                          <p:spTgt spid="5939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20" name="Picture 4" descr="Orion StarMax 127 Mak-Cass"/>
          <p:cNvPicPr>
            <a:picLocks noChangeAspect="1" noChangeArrowheads="1"/>
          </p:cNvPicPr>
          <p:nvPr/>
        </p:nvPicPr>
        <p:blipFill>
          <a:blip r:embed="rId2"/>
          <a:srcRect/>
          <a:stretch>
            <a:fillRect/>
          </a:stretch>
        </p:blipFill>
        <p:spPr bwMode="auto">
          <a:xfrm>
            <a:off x="685800" y="1905000"/>
            <a:ext cx="3771900" cy="3771900"/>
          </a:xfrm>
          <a:prstGeom prst="rect">
            <a:avLst/>
          </a:prstGeom>
          <a:noFill/>
        </p:spPr>
      </p:pic>
      <p:pic>
        <p:nvPicPr>
          <p:cNvPr id="60419" name="Picture 3" descr="10LX200"/>
          <p:cNvPicPr>
            <a:picLocks noChangeAspect="1" noChangeArrowheads="1"/>
          </p:cNvPicPr>
          <p:nvPr>
            <p:ph idx="1"/>
          </p:nvPr>
        </p:nvPicPr>
        <p:blipFill>
          <a:blip r:embed="rId3"/>
          <a:srcRect/>
          <a:stretch>
            <a:fillRect/>
          </a:stretch>
        </p:blipFill>
        <p:spPr>
          <a:xfrm>
            <a:off x="4572000" y="1219200"/>
            <a:ext cx="3028950" cy="5410200"/>
          </a:xfrm>
          <a:noFill/>
          <a:ln/>
        </p:spPr>
      </p:pic>
      <p:sp>
        <p:nvSpPr>
          <p:cNvPr id="60418" name="Rectangle 2"/>
          <p:cNvSpPr>
            <a:spLocks noGrp="1" noChangeArrowheads="1"/>
          </p:cNvSpPr>
          <p:nvPr>
            <p:ph type="title"/>
          </p:nvPr>
        </p:nvSpPr>
        <p:spPr>
          <a:xfrm>
            <a:off x="2987675" y="466725"/>
            <a:ext cx="3167063" cy="762000"/>
          </a:xfrm>
          <a:noFill/>
        </p:spPr>
        <p:txBody>
          <a:bodyPr wrap="none">
            <a:spAutoFit/>
          </a:bodyPr>
          <a:lstStyle/>
          <a:p>
            <a:r>
              <a:rPr lang="en-US"/>
              <a:t>Catadioptric</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5000" fill="hold"/>
                                        <p:tgtEl>
                                          <p:spTgt spid="6041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sz="quarter"/>
          </p:nvPr>
        </p:nvSpPr>
        <p:spPr/>
        <p:txBody>
          <a:bodyPr/>
          <a:lstStyle/>
          <a:p>
            <a:r>
              <a:rPr lang="en-US"/>
              <a:t>The Sun</a:t>
            </a:r>
          </a:p>
        </p:txBody>
      </p:sp>
      <p:sp>
        <p:nvSpPr>
          <p:cNvPr id="46085" name="Rectangle 5"/>
          <p:cNvSpPr>
            <a:spLocks noGrp="1" noChangeArrowheads="1"/>
          </p:cNvSpPr>
          <p:nvPr>
            <p:ph sz="quarter" idx="2"/>
          </p:nvPr>
        </p:nvSpPr>
        <p:spPr>
          <a:xfrm>
            <a:off x="609600" y="3810000"/>
            <a:ext cx="4038600" cy="457200"/>
          </a:xfrm>
          <a:noFill/>
        </p:spPr>
        <p:txBody>
          <a:bodyPr>
            <a:spAutoFit/>
          </a:bodyPr>
          <a:lstStyle/>
          <a:p>
            <a:r>
              <a:rPr lang="en-US" sz="2400"/>
              <a:t>More Sunspots</a:t>
            </a:r>
          </a:p>
        </p:txBody>
      </p:sp>
      <p:sp>
        <p:nvSpPr>
          <p:cNvPr id="46087" name="Text Box 7"/>
          <p:cNvSpPr txBox="1">
            <a:spLocks noChangeArrowheads="1"/>
          </p:cNvSpPr>
          <p:nvPr/>
        </p:nvSpPr>
        <p:spPr bwMode="auto">
          <a:xfrm>
            <a:off x="228600" y="1295400"/>
            <a:ext cx="8610600" cy="396875"/>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2000" i="1">
                <a:solidFill>
                  <a:srgbClr val="FF9900"/>
                </a:solidFill>
                <a:latin typeface="Arial" charset="0"/>
              </a:rPr>
              <a:t>CAUTION!  NEVER look at the Sun directly without a proper filter!</a:t>
            </a:r>
          </a:p>
        </p:txBody>
      </p:sp>
      <p:pic>
        <p:nvPicPr>
          <p:cNvPr id="46088" name="Picture 8" descr="Sun+on+21+July+2003+1730 Harrison"/>
          <p:cNvPicPr>
            <a:picLocks noChangeAspect="1" noChangeArrowheads="1"/>
          </p:cNvPicPr>
          <p:nvPr>
            <p:ph sz="quarter" idx="4"/>
          </p:nvPr>
        </p:nvPicPr>
        <p:blipFill>
          <a:blip r:embed="rId2"/>
          <a:srcRect/>
          <a:stretch>
            <a:fillRect/>
          </a:stretch>
        </p:blipFill>
        <p:spPr>
          <a:xfrm>
            <a:off x="838200" y="1676400"/>
            <a:ext cx="2135188" cy="2189163"/>
          </a:xfrm>
          <a:noFill/>
          <a:ln/>
        </p:spPr>
      </p:pic>
      <p:sp>
        <p:nvSpPr>
          <p:cNvPr id="46084" name="Rectangle 4"/>
          <p:cNvSpPr>
            <a:spLocks noGrp="1" noChangeArrowheads="1"/>
          </p:cNvSpPr>
          <p:nvPr>
            <p:ph sz="quarter" idx="1"/>
          </p:nvPr>
        </p:nvSpPr>
        <p:spPr>
          <a:xfrm>
            <a:off x="457200" y="1600200"/>
            <a:ext cx="4038600" cy="895350"/>
          </a:xfrm>
          <a:noFill/>
        </p:spPr>
        <p:txBody>
          <a:bodyPr>
            <a:spAutoFit/>
          </a:bodyPr>
          <a:lstStyle/>
          <a:p>
            <a:r>
              <a:rPr lang="en-US" sz="2400"/>
              <a:t>Sunspots</a:t>
            </a:r>
          </a:p>
          <a:p>
            <a:pPr>
              <a:buFont typeface="Wingdings" pitchFamily="2" charset="2"/>
              <a:buNone/>
            </a:pPr>
            <a:endParaRPr lang="en-US" sz="2400"/>
          </a:p>
        </p:txBody>
      </p:sp>
      <p:pic>
        <p:nvPicPr>
          <p:cNvPr id="46090" name="Picture 10" descr="w Sunspots Bob Jones"/>
          <p:cNvPicPr>
            <a:picLocks noChangeAspect="1" noChangeArrowheads="1"/>
          </p:cNvPicPr>
          <p:nvPr/>
        </p:nvPicPr>
        <p:blipFill>
          <a:blip r:embed="rId3"/>
          <a:srcRect/>
          <a:stretch>
            <a:fillRect/>
          </a:stretch>
        </p:blipFill>
        <p:spPr bwMode="auto">
          <a:xfrm>
            <a:off x="838200" y="4191000"/>
            <a:ext cx="2508250" cy="2514600"/>
          </a:xfrm>
          <a:prstGeom prst="rect">
            <a:avLst/>
          </a:prstGeom>
          <a:noFill/>
        </p:spPr>
      </p:pic>
      <p:pic>
        <p:nvPicPr>
          <p:cNvPr id="46091" name="Picture 11" descr="Sun+at+Black+Forest w flares (D Carey)"/>
          <p:cNvPicPr>
            <a:picLocks noChangeAspect="1" noChangeArrowheads="1"/>
          </p:cNvPicPr>
          <p:nvPr/>
        </p:nvPicPr>
        <p:blipFill>
          <a:blip r:embed="rId4"/>
          <a:srcRect/>
          <a:stretch>
            <a:fillRect/>
          </a:stretch>
        </p:blipFill>
        <p:spPr bwMode="auto">
          <a:xfrm>
            <a:off x="3581400" y="1828800"/>
            <a:ext cx="5080000" cy="4000500"/>
          </a:xfrm>
          <a:prstGeom prst="rect">
            <a:avLst/>
          </a:prstGeom>
          <a:noFill/>
        </p:spPr>
      </p:pic>
      <p:sp>
        <p:nvSpPr>
          <p:cNvPr id="46086" name="Rectangle 6"/>
          <p:cNvSpPr>
            <a:spLocks noGrp="1" noChangeArrowheads="1"/>
          </p:cNvSpPr>
          <p:nvPr>
            <p:ph sz="quarter" idx="3"/>
          </p:nvPr>
        </p:nvSpPr>
        <p:spPr>
          <a:xfrm>
            <a:off x="4267200" y="1828800"/>
            <a:ext cx="4038600" cy="457200"/>
          </a:xfrm>
          <a:noFill/>
        </p:spPr>
        <p:txBody>
          <a:bodyPr>
            <a:spAutoFit/>
          </a:bodyPr>
          <a:lstStyle/>
          <a:p>
            <a:r>
              <a:rPr lang="en-US" sz="2400"/>
              <a:t>Solar Flares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sz="quarter"/>
          </p:nvPr>
        </p:nvSpPr>
        <p:spPr/>
        <p:txBody>
          <a:bodyPr/>
          <a:lstStyle/>
          <a:p>
            <a:r>
              <a:rPr lang="en-US"/>
              <a:t>Auroras and other Events</a:t>
            </a:r>
          </a:p>
        </p:txBody>
      </p:sp>
      <p:sp>
        <p:nvSpPr>
          <p:cNvPr id="43014" name="Rectangle 6"/>
          <p:cNvSpPr>
            <a:spLocks noGrp="1" noChangeArrowheads="1"/>
          </p:cNvSpPr>
          <p:nvPr>
            <p:ph sz="quarter" idx="3"/>
          </p:nvPr>
        </p:nvSpPr>
        <p:spPr>
          <a:xfrm>
            <a:off x="381000" y="3352800"/>
            <a:ext cx="3028950" cy="457200"/>
          </a:xfrm>
          <a:noFill/>
        </p:spPr>
        <p:txBody>
          <a:bodyPr wrap="none">
            <a:spAutoFit/>
          </a:bodyPr>
          <a:lstStyle/>
          <a:p>
            <a:r>
              <a:rPr lang="en-US" sz="2400"/>
              <a:t>Transit of Venus</a:t>
            </a:r>
          </a:p>
        </p:txBody>
      </p:sp>
      <p:pic>
        <p:nvPicPr>
          <p:cNvPr id="43018" name="Picture 10" descr="10-30-+2003+Aurora+2 B Dickinson"/>
          <p:cNvPicPr>
            <a:picLocks noChangeAspect="1" noChangeArrowheads="1"/>
          </p:cNvPicPr>
          <p:nvPr>
            <p:ph sz="quarter" idx="2"/>
          </p:nvPr>
        </p:nvPicPr>
        <p:blipFill>
          <a:blip r:embed="rId2"/>
          <a:srcRect/>
          <a:stretch>
            <a:fillRect/>
          </a:stretch>
        </p:blipFill>
        <p:spPr>
          <a:xfrm>
            <a:off x="4267200" y="1103313"/>
            <a:ext cx="3581400" cy="2686050"/>
          </a:xfrm>
          <a:noFill/>
          <a:ln/>
        </p:spPr>
      </p:pic>
      <p:pic>
        <p:nvPicPr>
          <p:cNvPr id="43019" name="Picture 11" descr="Venus+Transit+1238+unfiltered"/>
          <p:cNvPicPr>
            <a:picLocks noChangeAspect="1" noChangeArrowheads="1"/>
          </p:cNvPicPr>
          <p:nvPr>
            <p:ph sz="quarter" idx="4"/>
          </p:nvPr>
        </p:nvPicPr>
        <p:blipFill>
          <a:blip r:embed="rId3"/>
          <a:srcRect/>
          <a:stretch>
            <a:fillRect/>
          </a:stretch>
        </p:blipFill>
        <p:spPr>
          <a:xfrm>
            <a:off x="457200" y="3810000"/>
            <a:ext cx="3962400" cy="2644775"/>
          </a:xfrm>
          <a:noFill/>
          <a:ln/>
        </p:spPr>
      </p:pic>
      <p:sp>
        <p:nvSpPr>
          <p:cNvPr id="43012" name="Rectangle 4"/>
          <p:cNvSpPr>
            <a:spLocks noGrp="1" noChangeArrowheads="1"/>
          </p:cNvSpPr>
          <p:nvPr>
            <p:ph sz="quarter" idx="1"/>
          </p:nvPr>
        </p:nvSpPr>
        <p:spPr>
          <a:xfrm>
            <a:off x="4419600" y="3200400"/>
            <a:ext cx="2881313" cy="457200"/>
          </a:xfrm>
          <a:noFill/>
        </p:spPr>
        <p:txBody>
          <a:bodyPr wrap="none">
            <a:spAutoFit/>
          </a:bodyPr>
          <a:lstStyle/>
          <a:p>
            <a:r>
              <a:rPr lang="en-US" sz="2400"/>
              <a:t>Aurora Borealis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r>
              <a:rPr lang="en-US" sz="4800"/>
              <a:t>The </a:t>
            </a:r>
            <a:r>
              <a:rPr lang="en-US" sz="4800" b="1" i="1"/>
              <a:t>Inconstant Moon</a:t>
            </a:r>
            <a:endParaRPr lang="en-US" sz="4800"/>
          </a:p>
        </p:txBody>
      </p:sp>
      <p:sp>
        <p:nvSpPr>
          <p:cNvPr id="145411" name="Rectangle 3"/>
          <p:cNvSpPr>
            <a:spLocks noGrp="1" noChangeArrowheads="1"/>
          </p:cNvSpPr>
          <p:nvPr>
            <p:ph type="body" sz="half" idx="1"/>
          </p:nvPr>
        </p:nvSpPr>
        <p:spPr>
          <a:xfrm>
            <a:off x="457200" y="1600200"/>
            <a:ext cx="4038600" cy="2698750"/>
          </a:xfrm>
          <a:noFill/>
        </p:spPr>
        <p:txBody>
          <a:bodyPr>
            <a:spAutoFit/>
          </a:bodyPr>
          <a:lstStyle/>
          <a:p>
            <a:r>
              <a:rPr lang="en-US" sz="2800"/>
              <a:t>Phases of the Moon – about 7 days</a:t>
            </a:r>
          </a:p>
          <a:p>
            <a:pPr lvl="1"/>
            <a:r>
              <a:rPr lang="en-US" sz="2400"/>
              <a:t>New moon	------	</a:t>
            </a:r>
          </a:p>
          <a:p>
            <a:pPr lvl="1"/>
            <a:r>
              <a:rPr lang="en-US" sz="2400"/>
              <a:t>1</a:t>
            </a:r>
            <a:r>
              <a:rPr lang="en-US" sz="2400" baseline="30000"/>
              <a:t>st</a:t>
            </a:r>
            <a:r>
              <a:rPr lang="en-US" sz="2400"/>
              <a:t> Quarter</a:t>
            </a:r>
          </a:p>
          <a:p>
            <a:pPr lvl="1"/>
            <a:r>
              <a:rPr lang="en-US" sz="2400"/>
              <a:t>Full Moon ---------</a:t>
            </a:r>
          </a:p>
          <a:p>
            <a:pPr lvl="1"/>
            <a:r>
              <a:rPr lang="en-US" sz="2400"/>
              <a:t>Last Quarter</a:t>
            </a:r>
          </a:p>
        </p:txBody>
      </p:sp>
      <p:pic>
        <p:nvPicPr>
          <p:cNvPr id="145413" name="Picture 5" descr="m006 New Moon"/>
          <p:cNvPicPr>
            <a:picLocks noChangeAspect="1" noChangeArrowheads="1"/>
          </p:cNvPicPr>
          <p:nvPr>
            <p:ph sz="quarter" idx="2"/>
          </p:nvPr>
        </p:nvPicPr>
        <p:blipFill>
          <a:blip r:embed="rId4"/>
          <a:srcRect/>
          <a:stretch>
            <a:fillRect/>
          </a:stretch>
        </p:blipFill>
        <p:spPr>
          <a:xfrm>
            <a:off x="4191000" y="2514600"/>
            <a:ext cx="609600" cy="609600"/>
          </a:xfrm>
          <a:noFill/>
          <a:ln/>
        </p:spPr>
      </p:pic>
      <p:sp>
        <p:nvSpPr>
          <p:cNvPr id="145412" name="Text Box 4"/>
          <p:cNvSpPr txBox="1">
            <a:spLocks noChangeArrowheads="1"/>
          </p:cNvSpPr>
          <p:nvPr/>
        </p:nvSpPr>
        <p:spPr bwMode="auto">
          <a:xfrm>
            <a:off x="381000" y="4343400"/>
            <a:ext cx="8001000" cy="1747838"/>
          </a:xfrm>
          <a:prstGeom prst="rect">
            <a:avLst/>
          </a:prstGeom>
          <a:noFill/>
          <a:ln w="12700">
            <a:noFill/>
            <a:miter lim="800000"/>
            <a:headEnd type="none" w="sm" len="sm"/>
            <a:tailEnd type="none" w="sm" len="sm"/>
          </a:ln>
          <a:effectLst/>
        </p:spPr>
        <p:txBody>
          <a:bodyPr>
            <a:spAutoFit/>
          </a:bodyPr>
          <a:lstStyle/>
          <a:p>
            <a:pPr eaLnBrk="1" hangingPunct="1">
              <a:spcBef>
                <a:spcPct val="20000"/>
              </a:spcBef>
              <a:buClr>
                <a:schemeClr val="hlink"/>
              </a:buClr>
              <a:buSzPct val="60000"/>
              <a:buFont typeface="Wingdings" pitchFamily="2" charset="2"/>
              <a:buChar char="n"/>
            </a:pPr>
            <a:r>
              <a:rPr lang="en-US"/>
              <a:t> </a:t>
            </a:r>
            <a:r>
              <a:rPr lang="en-US">
                <a:latin typeface="Verdana" pitchFamily="34" charset="0"/>
              </a:rPr>
              <a:t>Waxing and Waning Moon</a:t>
            </a:r>
          </a:p>
          <a:p>
            <a:pPr lvl="1" eaLnBrk="1" hangingPunct="1">
              <a:spcBef>
                <a:spcPct val="20000"/>
              </a:spcBef>
              <a:buClr>
                <a:schemeClr val="hlink"/>
              </a:buClr>
              <a:buSzPct val="60000"/>
              <a:buFont typeface="Wingdings" pitchFamily="2" charset="2"/>
              <a:buChar char="n"/>
            </a:pPr>
            <a:r>
              <a:rPr lang="en-US">
                <a:effectLst>
                  <a:outerShdw blurRad="38100" dist="38100" dir="2700000" algn="tl">
                    <a:srgbClr val="000000"/>
                  </a:outerShdw>
                </a:effectLst>
                <a:latin typeface="Verdana" pitchFamily="34" charset="0"/>
              </a:rPr>
              <a:t> Waxing – increasing; “Daring”</a:t>
            </a:r>
          </a:p>
          <a:p>
            <a:pPr lvl="1" eaLnBrk="1" hangingPunct="1">
              <a:spcBef>
                <a:spcPct val="20000"/>
              </a:spcBef>
              <a:buClr>
                <a:schemeClr val="hlink"/>
              </a:buClr>
              <a:buSzPct val="60000"/>
              <a:buFont typeface="Wingdings" pitchFamily="2" charset="2"/>
              <a:buChar char="n"/>
            </a:pPr>
            <a:r>
              <a:rPr lang="en-US">
                <a:effectLst>
                  <a:outerShdw blurRad="38100" dist="38100" dir="2700000" algn="tl">
                    <a:srgbClr val="000000"/>
                  </a:outerShdw>
                </a:effectLst>
                <a:latin typeface="Verdana" pitchFamily="34" charset="0"/>
              </a:rPr>
              <a:t> Waning – decreasing; “Cautious”</a:t>
            </a:r>
            <a:endParaRPr lang="en-US"/>
          </a:p>
        </p:txBody>
      </p:sp>
      <p:pic>
        <p:nvPicPr>
          <p:cNvPr id="145415" name="Picture 7" descr="m088 1st Qtr Moon"/>
          <p:cNvPicPr>
            <a:picLocks noChangeAspect="1" noChangeArrowheads="1"/>
          </p:cNvPicPr>
          <p:nvPr>
            <p:ph sz="quarter" idx="3"/>
          </p:nvPr>
        </p:nvPicPr>
        <p:blipFill>
          <a:blip r:embed="rId5"/>
          <a:srcRect/>
          <a:stretch>
            <a:fillRect/>
          </a:stretch>
        </p:blipFill>
        <p:spPr>
          <a:xfrm>
            <a:off x="3276600" y="2895600"/>
            <a:ext cx="685800" cy="685800"/>
          </a:xfrm>
          <a:noFill/>
          <a:ln/>
        </p:spPr>
      </p:pic>
      <p:pic>
        <p:nvPicPr>
          <p:cNvPr id="145417" name="Picture 9" descr="m172 Full Moon"/>
          <p:cNvPicPr>
            <a:picLocks noChangeAspect="1" noChangeArrowheads="1"/>
          </p:cNvPicPr>
          <p:nvPr/>
        </p:nvPicPr>
        <p:blipFill>
          <a:blip r:embed="rId6"/>
          <a:srcRect/>
          <a:stretch>
            <a:fillRect/>
          </a:stretch>
        </p:blipFill>
        <p:spPr bwMode="auto">
          <a:xfrm>
            <a:off x="4191000" y="3200400"/>
            <a:ext cx="685800" cy="685800"/>
          </a:xfrm>
          <a:prstGeom prst="rect">
            <a:avLst/>
          </a:prstGeom>
          <a:noFill/>
        </p:spPr>
      </p:pic>
      <p:pic>
        <p:nvPicPr>
          <p:cNvPr id="145418" name="Picture 10" descr="m270 Last Qtr Moon"/>
          <p:cNvPicPr>
            <a:picLocks noChangeAspect="1" noChangeArrowheads="1"/>
          </p:cNvPicPr>
          <p:nvPr/>
        </p:nvPicPr>
        <p:blipFill>
          <a:blip r:embed="rId7"/>
          <a:srcRect/>
          <a:stretch>
            <a:fillRect/>
          </a:stretch>
        </p:blipFill>
        <p:spPr bwMode="auto">
          <a:xfrm>
            <a:off x="3276600" y="3733800"/>
            <a:ext cx="685800" cy="685800"/>
          </a:xfrm>
          <a:prstGeom prst="rect">
            <a:avLst/>
          </a:prstGeom>
          <a:noFill/>
        </p:spPr>
      </p:pic>
      <p:pic>
        <p:nvPicPr>
          <p:cNvPr id="145419" name="Picture 11" descr="m088 1st Qtr Moon"/>
          <p:cNvPicPr>
            <a:picLocks noChangeAspect="1" noChangeArrowheads="1"/>
          </p:cNvPicPr>
          <p:nvPr/>
        </p:nvPicPr>
        <p:blipFill>
          <a:blip r:embed="rId5"/>
          <a:srcRect/>
          <a:stretch>
            <a:fillRect/>
          </a:stretch>
        </p:blipFill>
        <p:spPr bwMode="auto">
          <a:xfrm>
            <a:off x="7543800" y="4800600"/>
            <a:ext cx="685800" cy="685800"/>
          </a:xfrm>
          <a:prstGeom prst="rect">
            <a:avLst/>
          </a:prstGeom>
          <a:noFill/>
          <a:ln w="9525">
            <a:noFill/>
            <a:miter lim="800000"/>
            <a:headEnd/>
            <a:tailEnd/>
          </a:ln>
        </p:spPr>
      </p:pic>
      <p:pic>
        <p:nvPicPr>
          <p:cNvPr id="145420" name="Picture 12" descr="m270 Last Qtr Moon"/>
          <p:cNvPicPr>
            <a:picLocks noChangeAspect="1" noChangeArrowheads="1"/>
          </p:cNvPicPr>
          <p:nvPr/>
        </p:nvPicPr>
        <p:blipFill>
          <a:blip r:embed="rId7"/>
          <a:srcRect/>
          <a:stretch>
            <a:fillRect/>
          </a:stretch>
        </p:blipFill>
        <p:spPr bwMode="auto">
          <a:xfrm>
            <a:off x="8153400" y="5410200"/>
            <a:ext cx="685800" cy="685800"/>
          </a:xfrm>
          <a:prstGeom prst="rect">
            <a:avLst/>
          </a:prstGeom>
          <a:noFill/>
        </p:spPr>
      </p:pic>
      <p:sp>
        <p:nvSpPr>
          <p:cNvPr id="145421" name="Text Box 13"/>
          <p:cNvSpPr txBox="1">
            <a:spLocks noChangeArrowheads="1"/>
          </p:cNvSpPr>
          <p:nvPr/>
        </p:nvSpPr>
        <p:spPr bwMode="auto">
          <a:xfrm>
            <a:off x="0" y="6019800"/>
            <a:ext cx="9144000" cy="579438"/>
          </a:xfrm>
          <a:prstGeom prst="rect">
            <a:avLst/>
          </a:prstGeom>
          <a:noFill/>
          <a:ln w="12700">
            <a:noFill/>
            <a:miter lim="800000"/>
            <a:headEnd type="none" w="sm" len="sm"/>
            <a:tailEnd type="none" w="sm" len="sm"/>
          </a:ln>
          <a:effectLst/>
        </p:spPr>
        <p:txBody>
          <a:bodyPr>
            <a:spAutoFit/>
          </a:bodyPr>
          <a:lstStyle/>
          <a:p>
            <a:pPr>
              <a:spcBef>
                <a:spcPct val="50000"/>
              </a:spcBef>
            </a:pPr>
            <a:r>
              <a:rPr lang="en-US" b="1">
                <a:solidFill>
                  <a:srgbClr val="FF9900"/>
                </a:solidFill>
              </a:rPr>
              <a:t>Moon Calendar – </a:t>
            </a:r>
            <a:r>
              <a:rPr lang="en-US" b="1">
                <a:solidFill>
                  <a:srgbClr val="FFFF00"/>
                </a:solidFill>
                <a:hlinkMouseOver r:id="rId8" action="ppaction://program"/>
              </a:rPr>
              <a:t>QuickPhase</a:t>
            </a:r>
            <a:r>
              <a:rPr lang="en-US" b="1">
                <a:solidFill>
                  <a:srgbClr val="FF9900"/>
                </a:solidFill>
                <a:hlinkMouseOver r:id="rId8" action="ppaction://program"/>
              </a:rPr>
              <a:t> </a:t>
            </a:r>
            <a:r>
              <a:rPr lang="en-US" b="1">
                <a:solidFill>
                  <a:srgbClr val="FF9900"/>
                </a:solidFill>
              </a:rPr>
              <a:t>Pro software</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5421"/>
                                        </p:tgtEl>
                                        <p:attrNameLst>
                                          <p:attrName>style.visibility</p:attrName>
                                        </p:attrNameLst>
                                      </p:cBhvr>
                                      <p:to>
                                        <p:strVal val="visible"/>
                                      </p:to>
                                    </p:set>
                                    <p:anim calcmode="lin" valueType="num">
                                      <p:cBhvr additive="base">
                                        <p:cTn id="7" dur="2000" fill="hold"/>
                                        <p:tgtEl>
                                          <p:spTgt spid="145421"/>
                                        </p:tgtEl>
                                        <p:attrNameLst>
                                          <p:attrName>ppt_x</p:attrName>
                                        </p:attrNameLst>
                                      </p:cBhvr>
                                      <p:tavLst>
                                        <p:tav tm="0">
                                          <p:val>
                                            <p:strVal val="0-#ppt_w/2"/>
                                          </p:val>
                                        </p:tav>
                                        <p:tav tm="100000">
                                          <p:val>
                                            <p:strVal val="#ppt_x"/>
                                          </p:val>
                                        </p:tav>
                                      </p:tavLst>
                                    </p:anim>
                                    <p:anim calcmode="lin" valueType="num">
                                      <p:cBhvr additive="base">
                                        <p:cTn id="8" dur="2000" fill="hold"/>
                                        <p:tgtEl>
                                          <p:spTgt spid="1454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2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0" y="0"/>
            <a:ext cx="4713288" cy="2101850"/>
          </a:xfrm>
          <a:noFill/>
        </p:spPr>
        <p:txBody>
          <a:bodyPr>
            <a:spAutoFit/>
          </a:bodyPr>
          <a:lstStyle/>
          <a:p>
            <a:pPr algn="l"/>
            <a:r>
              <a:rPr lang="en-US"/>
              <a:t>Your “Solar System Ambassador”</a:t>
            </a:r>
          </a:p>
        </p:txBody>
      </p:sp>
      <p:sp>
        <p:nvSpPr>
          <p:cNvPr id="66563" name="Rectangle 3"/>
          <p:cNvSpPr>
            <a:spLocks noGrp="1" noChangeArrowheads="1"/>
          </p:cNvSpPr>
          <p:nvPr>
            <p:ph type="body" sz="half" idx="1"/>
          </p:nvPr>
        </p:nvSpPr>
        <p:spPr>
          <a:xfrm>
            <a:off x="457200" y="2286000"/>
            <a:ext cx="2960688" cy="519113"/>
          </a:xfrm>
          <a:noFill/>
        </p:spPr>
        <p:txBody>
          <a:bodyPr wrap="none">
            <a:spAutoFit/>
          </a:bodyPr>
          <a:lstStyle/>
          <a:p>
            <a:pPr>
              <a:buFont typeface="Wingdings" pitchFamily="2" charset="2"/>
              <a:buNone/>
            </a:pPr>
            <a:r>
              <a:rPr lang="en-US" sz="2800">
                <a:solidFill>
                  <a:schemeClr val="hlink"/>
                </a:solidFill>
                <a:latin typeface="Bedini" pitchFamily="34" charset="0"/>
              </a:rPr>
              <a:t>George Reynolds</a:t>
            </a:r>
          </a:p>
        </p:txBody>
      </p:sp>
      <p:pic>
        <p:nvPicPr>
          <p:cNvPr id="66564" name="Picture 4" descr="SSA Logo w blk background "/>
          <p:cNvPicPr>
            <a:picLocks noChangeAspect="1" noChangeArrowheads="1"/>
          </p:cNvPicPr>
          <p:nvPr/>
        </p:nvPicPr>
        <p:blipFill>
          <a:blip r:embed="rId2"/>
          <a:srcRect/>
          <a:stretch>
            <a:fillRect/>
          </a:stretch>
        </p:blipFill>
        <p:spPr bwMode="auto">
          <a:xfrm>
            <a:off x="4800600" y="2590800"/>
            <a:ext cx="3581400" cy="3581400"/>
          </a:xfrm>
          <a:prstGeom prst="rect">
            <a:avLst/>
          </a:prstGeom>
          <a:noFill/>
        </p:spPr>
      </p:pic>
      <p:pic>
        <p:nvPicPr>
          <p:cNvPr id="66565" name="Picture 5" descr="George"/>
          <p:cNvPicPr>
            <a:picLocks noChangeAspect="1" noChangeArrowheads="1"/>
          </p:cNvPicPr>
          <p:nvPr/>
        </p:nvPicPr>
        <p:blipFill>
          <a:blip r:embed="rId3"/>
          <a:srcRect/>
          <a:stretch>
            <a:fillRect/>
          </a:stretch>
        </p:blipFill>
        <p:spPr bwMode="auto">
          <a:xfrm>
            <a:off x="457200" y="2819400"/>
            <a:ext cx="3130550" cy="3886200"/>
          </a:xfrm>
          <a:prstGeom prst="rect">
            <a:avLst/>
          </a:prstGeom>
          <a:noFill/>
        </p:spPr>
      </p:pic>
      <p:sp>
        <p:nvSpPr>
          <p:cNvPr id="66566" name="Text Box 6"/>
          <p:cNvSpPr txBox="1">
            <a:spLocks noChangeArrowheads="1"/>
          </p:cNvSpPr>
          <p:nvPr/>
        </p:nvSpPr>
        <p:spPr bwMode="auto">
          <a:xfrm>
            <a:off x="4267200" y="6172200"/>
            <a:ext cx="4876800" cy="457200"/>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2400" b="1">
                <a:solidFill>
                  <a:srgbClr val="FFFF00"/>
                </a:solidFill>
                <a:latin typeface="Verdana" pitchFamily="34" charset="0"/>
              </a:rPr>
              <a:t>Thank You!</a:t>
            </a:r>
          </a:p>
        </p:txBody>
      </p:sp>
      <p:pic>
        <p:nvPicPr>
          <p:cNvPr id="66570" name="Picture 10" descr="BBAA-cleaned"/>
          <p:cNvPicPr>
            <a:picLocks noChangeAspect="1" noChangeArrowheads="1"/>
          </p:cNvPicPr>
          <p:nvPr>
            <p:ph sz="half" idx="2"/>
          </p:nvPr>
        </p:nvPicPr>
        <p:blipFill>
          <a:blip r:embed="rId4"/>
          <a:srcRect/>
          <a:stretch>
            <a:fillRect/>
          </a:stretch>
        </p:blipFill>
        <p:spPr>
          <a:xfrm>
            <a:off x="6096000" y="152400"/>
            <a:ext cx="2514600" cy="2416175"/>
          </a:xfrm>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6562"/>
                                        </p:tgtEl>
                                        <p:attrNameLst>
                                          <p:attrName>style.visibility</p:attrName>
                                        </p:attrNameLst>
                                      </p:cBhvr>
                                      <p:to>
                                        <p:strVal val="visible"/>
                                      </p:to>
                                    </p:set>
                                    <p:animEffect transition="in" filter="checkerboard(across)">
                                      <p:cBhvr>
                                        <p:cTn id="7" dur="500"/>
                                        <p:tgtEl>
                                          <p:spTgt spid="66562"/>
                                        </p:tgtEl>
                                      </p:cBhvr>
                                    </p:animEffect>
                                  </p:childTnLst>
                                </p:cTn>
                              </p:par>
                              <p:par>
                                <p:cTn id="8" presetID="5" presetClass="entr" presetSubtype="10" fill="hold" nodeType="withEffect">
                                  <p:stCondLst>
                                    <p:cond delay="0"/>
                                  </p:stCondLst>
                                  <p:childTnLst>
                                    <p:set>
                                      <p:cBhvr>
                                        <p:cTn id="9" dur="1" fill="hold">
                                          <p:stCondLst>
                                            <p:cond delay="0"/>
                                          </p:stCondLst>
                                        </p:cTn>
                                        <p:tgtEl>
                                          <p:spTgt spid="66564"/>
                                        </p:tgtEl>
                                        <p:attrNameLst>
                                          <p:attrName>style.visibility</p:attrName>
                                        </p:attrNameLst>
                                      </p:cBhvr>
                                      <p:to>
                                        <p:strVal val="visible"/>
                                      </p:to>
                                    </p:set>
                                    <p:animEffect transition="in" filter="checkerboard(across)">
                                      <p:cBhvr>
                                        <p:cTn id="10" dur="500"/>
                                        <p:tgtEl>
                                          <p:spTgt spid="66564"/>
                                        </p:tgtEl>
                                      </p:cBhvr>
                                    </p:animEffect>
                                  </p:childTnLst>
                                </p:cTn>
                              </p:par>
                            </p:childTnLst>
                          </p:cTn>
                        </p:par>
                        <p:par>
                          <p:cTn id="11" fill="hold">
                            <p:stCondLst>
                              <p:cond delay="500"/>
                            </p:stCondLst>
                            <p:childTnLst>
                              <p:par>
                                <p:cTn id="12" presetID="6" presetClass="emph" presetSubtype="0" fill="hold" grpId="0" nodeType="afterEffect">
                                  <p:stCondLst>
                                    <p:cond delay="0"/>
                                  </p:stCondLst>
                                  <p:childTnLst>
                                    <p:animScale>
                                      <p:cBhvr>
                                        <p:cTn id="13" dur="2000" fill="hold"/>
                                        <p:tgtEl>
                                          <p:spTgt spid="66566"/>
                                        </p:tgtEl>
                                      </p:cBhvr>
                                      <p:by x="150000" y="150000"/>
                                    </p:animScale>
                                  </p:childTnLst>
                                </p:cTn>
                              </p:par>
                              <p:par>
                                <p:cTn id="14" presetID="2" presetClass="entr" presetSubtype="8" fill="hold" nodeType="withEffect">
                                  <p:stCondLst>
                                    <p:cond delay="0"/>
                                  </p:stCondLst>
                                  <p:childTnLst>
                                    <p:set>
                                      <p:cBhvr>
                                        <p:cTn id="15" dur="1" fill="hold">
                                          <p:stCondLst>
                                            <p:cond delay="0"/>
                                          </p:stCondLst>
                                        </p:cTn>
                                        <p:tgtEl>
                                          <p:spTgt spid="66570"/>
                                        </p:tgtEl>
                                        <p:attrNameLst>
                                          <p:attrName>style.visibility</p:attrName>
                                        </p:attrNameLst>
                                      </p:cBhvr>
                                      <p:to>
                                        <p:strVal val="visible"/>
                                      </p:to>
                                    </p:set>
                                    <p:anim calcmode="lin" valueType="num">
                                      <p:cBhvr additive="base">
                                        <p:cTn id="16" dur="500" fill="hold"/>
                                        <p:tgtEl>
                                          <p:spTgt spid="66570"/>
                                        </p:tgtEl>
                                        <p:attrNameLst>
                                          <p:attrName>ppt_x</p:attrName>
                                        </p:attrNameLst>
                                      </p:cBhvr>
                                      <p:tavLst>
                                        <p:tav tm="0">
                                          <p:val>
                                            <p:strVal val="0-#ppt_w/2"/>
                                          </p:val>
                                        </p:tav>
                                        <p:tav tm="100000">
                                          <p:val>
                                            <p:strVal val="#ppt_x"/>
                                          </p:val>
                                        </p:tav>
                                      </p:tavLst>
                                    </p:anim>
                                    <p:anim calcmode="lin" valueType="num">
                                      <p:cBhvr additive="base">
                                        <p:cTn id="17" dur="500" fill="hold"/>
                                        <p:tgtEl>
                                          <p:spTgt spid="665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2" grpId="0"/>
      <p:bldP spid="66566" grpId="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rgbClr val="000A14"/>
        </a:solidFill>
        <a:effectLst/>
      </p:bgPr>
    </p:bg>
    <p:spTree>
      <p:nvGrpSpPr>
        <p:cNvPr id="1" name=""/>
        <p:cNvGrpSpPr/>
        <p:nvPr/>
      </p:nvGrpSpPr>
      <p:grpSpPr>
        <a:xfrm>
          <a:off x="0" y="0"/>
          <a:ext cx="0" cy="0"/>
          <a:chOff x="0" y="0"/>
          <a:chExt cx="0" cy="0"/>
        </a:xfrm>
      </p:grpSpPr>
      <p:sp>
        <p:nvSpPr>
          <p:cNvPr id="148482" name="Text Box 2"/>
          <p:cNvSpPr txBox="1">
            <a:spLocks noChangeArrowheads="1"/>
          </p:cNvSpPr>
          <p:nvPr/>
        </p:nvSpPr>
        <p:spPr bwMode="auto">
          <a:xfrm>
            <a:off x="1371600" y="1524000"/>
            <a:ext cx="6256338" cy="2286000"/>
          </a:xfrm>
          <a:prstGeom prst="rect">
            <a:avLst/>
          </a:prstGeom>
          <a:noFill/>
          <a:ln w="12700">
            <a:noFill/>
            <a:miter lim="800000"/>
            <a:headEnd type="none" w="sm" len="sm"/>
            <a:tailEnd type="none" w="sm" len="sm"/>
          </a:ln>
          <a:effectLst/>
        </p:spPr>
        <p:txBody>
          <a:bodyPr wrap="none">
            <a:spAutoFit/>
          </a:bodyPr>
          <a:lstStyle/>
          <a:p>
            <a:r>
              <a:rPr lang="en-US" sz="7200" i="1">
                <a:solidFill>
                  <a:srgbClr val="FFFF00"/>
                </a:solidFill>
                <a:latin typeface="Impact" pitchFamily="34" charset="0"/>
              </a:rPr>
              <a:t>GO  out and look </a:t>
            </a:r>
          </a:p>
          <a:p>
            <a:r>
              <a:rPr lang="en-US" sz="7200" i="1">
                <a:solidFill>
                  <a:srgbClr val="FFFF00"/>
                </a:solidFill>
                <a:latin typeface="Impact" pitchFamily="34" charset="0"/>
              </a:rPr>
              <a:t>for the Moon!</a:t>
            </a:r>
          </a:p>
        </p:txBody>
      </p:sp>
      <p:sp>
        <p:nvSpPr>
          <p:cNvPr id="148484" name="Text Box 4"/>
          <p:cNvSpPr txBox="1">
            <a:spLocks noChangeArrowheads="1"/>
          </p:cNvSpPr>
          <p:nvPr/>
        </p:nvSpPr>
        <p:spPr bwMode="auto">
          <a:xfrm>
            <a:off x="498475" y="5715000"/>
            <a:ext cx="7918450" cy="519113"/>
          </a:xfrm>
          <a:prstGeom prst="rect">
            <a:avLst/>
          </a:prstGeom>
          <a:noFill/>
          <a:ln w="12700">
            <a:noFill/>
            <a:miter lim="800000"/>
            <a:headEnd type="none" w="sm" len="sm"/>
            <a:tailEnd type="none" w="sm" len="sm"/>
          </a:ln>
          <a:effectLst/>
        </p:spPr>
        <p:txBody>
          <a:bodyPr wrap="none">
            <a:spAutoFit/>
          </a:bodyPr>
          <a:lstStyle/>
          <a:p>
            <a:pPr algn="ctr">
              <a:spcBef>
                <a:spcPct val="50000"/>
              </a:spcBef>
            </a:pPr>
            <a:r>
              <a:rPr lang="en-US" sz="2800" b="1">
                <a:solidFill>
                  <a:srgbClr val="FF7C80"/>
                </a:solidFill>
              </a:rPr>
              <a:t>Greenbrier Middle School Lunar Festival 2004</a:t>
            </a:r>
          </a:p>
        </p:txBody>
      </p:sp>
      <p:pic>
        <p:nvPicPr>
          <p:cNvPr id="148485" name="Picture 5" descr="m088 1st Qtr Moon"/>
          <p:cNvPicPr>
            <a:picLocks noChangeAspect="1" noChangeArrowheads="1"/>
          </p:cNvPicPr>
          <p:nvPr/>
        </p:nvPicPr>
        <p:blipFill>
          <a:blip r:embed="rId2"/>
          <a:srcRect/>
          <a:stretch>
            <a:fillRect/>
          </a:stretch>
        </p:blipFill>
        <p:spPr bwMode="auto">
          <a:xfrm>
            <a:off x="2895600" y="3657600"/>
            <a:ext cx="2133600" cy="2133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48482"/>
                                        </p:tgtEl>
                                        <p:attrNameLst>
                                          <p:attrName>style.visibility</p:attrName>
                                        </p:attrNameLst>
                                      </p:cBhvr>
                                      <p:to>
                                        <p:strVal val="visible"/>
                                      </p:to>
                                    </p:set>
                                    <p:anim calcmode="lin" valueType="num">
                                      <p:cBhvr>
                                        <p:cTn id="7" dur="500" fill="hold"/>
                                        <p:tgtEl>
                                          <p:spTgt spid="148482"/>
                                        </p:tgtEl>
                                        <p:attrNameLst>
                                          <p:attrName>ppt_w</p:attrName>
                                        </p:attrNameLst>
                                      </p:cBhvr>
                                      <p:tavLst>
                                        <p:tav tm="0">
                                          <p:val>
                                            <p:fltVal val="0"/>
                                          </p:val>
                                        </p:tav>
                                        <p:tav tm="100000">
                                          <p:val>
                                            <p:strVal val="#ppt_w"/>
                                          </p:val>
                                        </p:tav>
                                      </p:tavLst>
                                    </p:anim>
                                    <p:anim calcmode="lin" valueType="num">
                                      <p:cBhvr>
                                        <p:cTn id="8" dur="500" fill="hold"/>
                                        <p:tgtEl>
                                          <p:spTgt spid="14848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6" presetClass="emph" presetSubtype="0" fill="hold" grpId="1" nodeType="afterEffect">
                                  <p:stCondLst>
                                    <p:cond delay="0"/>
                                  </p:stCondLst>
                                  <p:childTnLst>
                                    <p:animScale>
                                      <p:cBhvr>
                                        <p:cTn id="11" dur="2000" fill="hold"/>
                                        <p:tgtEl>
                                          <p:spTgt spid="148482"/>
                                        </p:tgtEl>
                                      </p:cBhvr>
                                      <p:by x="25000" y="25000"/>
                                    </p:animScale>
                                  </p:childTnLst>
                                </p:cTn>
                              </p:par>
                            </p:childTnLst>
                          </p:cTn>
                        </p:par>
                        <p:par>
                          <p:cTn id="12" fill="hold">
                            <p:stCondLst>
                              <p:cond delay="2500"/>
                            </p:stCondLst>
                            <p:childTnLst>
                              <p:par>
                                <p:cTn id="13" presetID="64" presetClass="path" presetSubtype="0" accel="50000" decel="50000" fill="hold" nodeType="afterEffect">
                                  <p:stCondLst>
                                    <p:cond delay="0"/>
                                  </p:stCondLst>
                                  <p:childTnLst>
                                    <p:animMotion origin="layout" path="M 0.0 0.0  L 0.0 -0.33387  E" pathEditMode="relative" ptsTypes="">
                                      <p:cBhvr>
                                        <p:cTn id="14" dur="2000" fill="hold"/>
                                        <p:tgtEl>
                                          <p:spTgt spid="148485"/>
                                        </p:tgtEl>
                                        <p:attrNameLst>
                                          <p:attrName>ppt_x</p:attrName>
                                          <p:attrName>ppt_y</p:attrName>
                                        </p:attrNameLst>
                                      </p:cBhvr>
                                    </p:animMotion>
                                  </p:childTnLst>
                                </p:cTn>
                              </p:par>
                              <p:par>
                                <p:cTn id="15" presetID="6" presetClass="emph" presetSubtype="0" fill="hold" nodeType="withEffect">
                                  <p:stCondLst>
                                    <p:cond delay="0"/>
                                  </p:stCondLst>
                                  <p:childTnLst>
                                    <p:animScale>
                                      <p:cBhvr>
                                        <p:cTn id="16" dur="2000" fill="hold"/>
                                        <p:tgtEl>
                                          <p:spTgt spid="148485"/>
                                        </p:tgtEl>
                                      </p:cBhvr>
                                      <p:by x="150000" y="150000"/>
                                    </p:animScale>
                                  </p:childTnLst>
                                </p:cTn>
                              </p:par>
                              <p:par>
                                <p:cTn id="17" presetID="6" presetClass="emph" presetSubtype="0" fill="hold" nodeType="withEffect">
                                  <p:stCondLst>
                                    <p:cond delay="0"/>
                                  </p:stCondLst>
                                  <p:childTnLst>
                                    <p:animScale>
                                      <p:cBhvr>
                                        <p:cTn id="18" dur="2000" fill="hold"/>
                                        <p:tgtEl>
                                          <p:spTgt spid="148485"/>
                                        </p:tgtEl>
                                      </p:cBhvr>
                                      <p:by x="150000" y="150000"/>
                                    </p:animScale>
                                  </p:childTnLst>
                                </p:cTn>
                              </p:par>
                              <p:par>
                                <p:cTn id="19" presetID="2" presetClass="entr" presetSubtype="8" fill="hold" grpId="0" nodeType="withEffect">
                                  <p:stCondLst>
                                    <p:cond delay="0"/>
                                  </p:stCondLst>
                                  <p:childTnLst>
                                    <p:set>
                                      <p:cBhvr>
                                        <p:cTn id="20" dur="1" fill="hold">
                                          <p:stCondLst>
                                            <p:cond delay="0"/>
                                          </p:stCondLst>
                                        </p:cTn>
                                        <p:tgtEl>
                                          <p:spTgt spid="148484"/>
                                        </p:tgtEl>
                                        <p:attrNameLst>
                                          <p:attrName>style.visibility</p:attrName>
                                        </p:attrNameLst>
                                      </p:cBhvr>
                                      <p:to>
                                        <p:strVal val="visible"/>
                                      </p:to>
                                    </p:set>
                                    <p:anim calcmode="lin" valueType="num">
                                      <p:cBhvr additive="base">
                                        <p:cTn id="21" dur="3000" fill="hold"/>
                                        <p:tgtEl>
                                          <p:spTgt spid="148484"/>
                                        </p:tgtEl>
                                        <p:attrNameLst>
                                          <p:attrName>ppt_x</p:attrName>
                                        </p:attrNameLst>
                                      </p:cBhvr>
                                      <p:tavLst>
                                        <p:tav tm="0">
                                          <p:val>
                                            <p:strVal val="0-#ppt_w/2"/>
                                          </p:val>
                                        </p:tav>
                                        <p:tav tm="100000">
                                          <p:val>
                                            <p:strVal val="#ppt_x"/>
                                          </p:val>
                                        </p:tav>
                                      </p:tavLst>
                                    </p:anim>
                                    <p:anim calcmode="lin" valueType="num">
                                      <p:cBhvr additive="base">
                                        <p:cTn id="22" dur="3000" fill="hold"/>
                                        <p:tgtEl>
                                          <p:spTgt spid="1484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2" grpId="0"/>
      <p:bldP spid="148482" grpId="1"/>
      <p:bldP spid="148484" grpId="0"/>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rgbClr val="000A14"/>
        </a:solidFill>
        <a:effectLst/>
      </p:bgPr>
    </p:bg>
    <p:spTree>
      <p:nvGrpSpPr>
        <p:cNvPr id="1" name=""/>
        <p:cNvGrpSpPr/>
        <p:nvPr/>
      </p:nvGrpSpPr>
      <p:grpSpPr>
        <a:xfrm>
          <a:off x="0" y="0"/>
          <a:ext cx="0" cy="0"/>
          <a:chOff x="0" y="0"/>
          <a:chExt cx="0" cy="0"/>
        </a:xfrm>
      </p:grpSpPr>
      <p:sp>
        <p:nvSpPr>
          <p:cNvPr id="103428" name="Text Box 4"/>
          <p:cNvSpPr txBox="1">
            <a:spLocks noChangeArrowheads="1"/>
          </p:cNvSpPr>
          <p:nvPr/>
        </p:nvSpPr>
        <p:spPr bwMode="auto">
          <a:xfrm>
            <a:off x="1371600" y="1524000"/>
            <a:ext cx="6256338" cy="2286000"/>
          </a:xfrm>
          <a:prstGeom prst="rect">
            <a:avLst/>
          </a:prstGeom>
          <a:noFill/>
          <a:ln w="12700">
            <a:noFill/>
            <a:miter lim="800000"/>
            <a:headEnd type="none" w="sm" len="sm"/>
            <a:tailEnd type="none" w="sm" len="sm"/>
          </a:ln>
          <a:effectLst/>
        </p:spPr>
        <p:txBody>
          <a:bodyPr wrap="none">
            <a:spAutoFit/>
          </a:bodyPr>
          <a:lstStyle/>
          <a:p>
            <a:r>
              <a:rPr lang="en-US" sz="7200" i="1">
                <a:solidFill>
                  <a:srgbClr val="FFFF00"/>
                </a:solidFill>
                <a:latin typeface="Impact" pitchFamily="34" charset="0"/>
              </a:rPr>
              <a:t>GO  out and look </a:t>
            </a:r>
          </a:p>
          <a:p>
            <a:r>
              <a:rPr lang="en-US" sz="7200" i="1">
                <a:solidFill>
                  <a:srgbClr val="FFFF00"/>
                </a:solidFill>
                <a:latin typeface="Impact" pitchFamily="34" charset="0"/>
              </a:rPr>
              <a:t>for the Moon!</a:t>
            </a:r>
          </a:p>
        </p:txBody>
      </p:sp>
      <p:pic>
        <p:nvPicPr>
          <p:cNvPr id="103429" name="Picture 5" descr="moon_300Ds_shamilton"/>
          <p:cNvPicPr>
            <a:picLocks noChangeAspect="1" noChangeArrowheads="1"/>
          </p:cNvPicPr>
          <p:nvPr/>
        </p:nvPicPr>
        <p:blipFill>
          <a:blip r:embed="rId2" cstate="print"/>
          <a:srcRect/>
          <a:stretch>
            <a:fillRect/>
          </a:stretch>
        </p:blipFill>
        <p:spPr bwMode="auto">
          <a:xfrm>
            <a:off x="2438400" y="3429000"/>
            <a:ext cx="3429000" cy="3321050"/>
          </a:xfrm>
          <a:prstGeom prst="rect">
            <a:avLst/>
          </a:prstGeom>
          <a:noFill/>
          <a:ln w="9525">
            <a:noFill/>
            <a:miter lim="800000"/>
            <a:headEnd/>
            <a:tailEnd/>
          </a:ln>
          <a:effectLst/>
        </p:spPr>
      </p:pic>
      <p:sp>
        <p:nvSpPr>
          <p:cNvPr id="103430" name="Text Box 6"/>
          <p:cNvSpPr txBox="1">
            <a:spLocks noChangeArrowheads="1"/>
          </p:cNvSpPr>
          <p:nvPr/>
        </p:nvSpPr>
        <p:spPr bwMode="auto">
          <a:xfrm>
            <a:off x="304800" y="5715000"/>
            <a:ext cx="8305800" cy="1066800"/>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b="1">
                <a:solidFill>
                  <a:srgbClr val="FF7C80"/>
                </a:solidFill>
              </a:rPr>
              <a:t>Greenbrier Middle School Lunar Festival 2004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03428"/>
                                        </p:tgtEl>
                                        <p:attrNameLst>
                                          <p:attrName>style.visibility</p:attrName>
                                        </p:attrNameLst>
                                      </p:cBhvr>
                                      <p:to>
                                        <p:strVal val="visible"/>
                                      </p:to>
                                    </p:set>
                                    <p:anim calcmode="lin" valueType="num">
                                      <p:cBhvr>
                                        <p:cTn id="7" dur="500" fill="hold"/>
                                        <p:tgtEl>
                                          <p:spTgt spid="103428"/>
                                        </p:tgtEl>
                                        <p:attrNameLst>
                                          <p:attrName>ppt_w</p:attrName>
                                        </p:attrNameLst>
                                      </p:cBhvr>
                                      <p:tavLst>
                                        <p:tav tm="0">
                                          <p:val>
                                            <p:fltVal val="0"/>
                                          </p:val>
                                        </p:tav>
                                        <p:tav tm="100000">
                                          <p:val>
                                            <p:strVal val="#ppt_w"/>
                                          </p:val>
                                        </p:tav>
                                      </p:tavLst>
                                    </p:anim>
                                    <p:anim calcmode="lin" valueType="num">
                                      <p:cBhvr>
                                        <p:cTn id="8" dur="500" fill="hold"/>
                                        <p:tgtEl>
                                          <p:spTgt spid="103428"/>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6" presetClass="emph" presetSubtype="0" fill="hold" grpId="4" nodeType="afterEffect">
                                  <p:stCondLst>
                                    <p:cond delay="0"/>
                                  </p:stCondLst>
                                  <p:childTnLst>
                                    <p:animScale>
                                      <p:cBhvr>
                                        <p:cTn id="11" dur="2000" fill="hold"/>
                                        <p:tgtEl>
                                          <p:spTgt spid="103428"/>
                                        </p:tgtEl>
                                      </p:cBhvr>
                                      <p:by x="25000" y="25000"/>
                                    </p:animScale>
                                  </p:childTnLst>
                                </p:cTn>
                              </p:par>
                            </p:childTnLst>
                          </p:cTn>
                        </p:par>
                        <p:par>
                          <p:cTn id="12" fill="hold">
                            <p:stCondLst>
                              <p:cond delay="2500"/>
                            </p:stCondLst>
                            <p:childTnLst>
                              <p:par>
                                <p:cTn id="13" presetID="64" presetClass="path" presetSubtype="0" accel="50000" decel="50000" fill="hold" nodeType="afterEffect">
                                  <p:stCondLst>
                                    <p:cond delay="0"/>
                                  </p:stCondLst>
                                  <p:childTnLst>
                                    <p:animMotion origin="layout" path="M 0.0 0.0  L 0.0 -0.33387  E" pathEditMode="relative" ptsTypes="">
                                      <p:cBhvr>
                                        <p:cTn id="14" dur="2000" fill="hold"/>
                                        <p:tgtEl>
                                          <p:spTgt spid="103429"/>
                                        </p:tgtEl>
                                        <p:attrNameLst>
                                          <p:attrName>ppt_x</p:attrName>
                                          <p:attrName>ppt_y</p:attrName>
                                        </p:attrNameLst>
                                      </p:cBhvr>
                                    </p:animMotion>
                                  </p:childTnLst>
                                </p:cTn>
                              </p:par>
                            </p:childTnLst>
                          </p:cTn>
                        </p:par>
                        <p:par>
                          <p:cTn id="15" fill="hold">
                            <p:stCondLst>
                              <p:cond delay="4500"/>
                            </p:stCondLst>
                            <p:childTnLst>
                              <p:par>
                                <p:cTn id="16" presetID="6" presetClass="emph" presetSubtype="0" fill="hold" nodeType="afterEffect">
                                  <p:stCondLst>
                                    <p:cond delay="0"/>
                                  </p:stCondLst>
                                  <p:childTnLst>
                                    <p:animScale>
                                      <p:cBhvr>
                                        <p:cTn id="17" dur="2000" fill="hold"/>
                                        <p:tgtEl>
                                          <p:spTgt spid="103429"/>
                                        </p:tgtEl>
                                      </p:cBhvr>
                                      <p:by x="150000" y="150000"/>
                                    </p:animScale>
                                  </p:childTnLst>
                                </p:cTn>
                              </p:par>
                              <p:par>
                                <p:cTn id="18" presetID="2" presetClass="entr" presetSubtype="8" fill="hold" grpId="0" nodeType="withEffect">
                                  <p:stCondLst>
                                    <p:cond delay="0"/>
                                  </p:stCondLst>
                                  <p:childTnLst>
                                    <p:set>
                                      <p:cBhvr>
                                        <p:cTn id="19" dur="1" fill="hold">
                                          <p:stCondLst>
                                            <p:cond delay="0"/>
                                          </p:stCondLst>
                                        </p:cTn>
                                        <p:tgtEl>
                                          <p:spTgt spid="103430"/>
                                        </p:tgtEl>
                                        <p:attrNameLst>
                                          <p:attrName>style.visibility</p:attrName>
                                        </p:attrNameLst>
                                      </p:cBhvr>
                                      <p:to>
                                        <p:strVal val="visible"/>
                                      </p:to>
                                    </p:set>
                                    <p:anim calcmode="lin" valueType="num">
                                      <p:cBhvr additive="base">
                                        <p:cTn id="20" dur="3000" fill="hold"/>
                                        <p:tgtEl>
                                          <p:spTgt spid="103430"/>
                                        </p:tgtEl>
                                        <p:attrNameLst>
                                          <p:attrName>ppt_x</p:attrName>
                                        </p:attrNameLst>
                                      </p:cBhvr>
                                      <p:tavLst>
                                        <p:tav tm="0">
                                          <p:val>
                                            <p:strVal val="0-#ppt_w/2"/>
                                          </p:val>
                                        </p:tav>
                                        <p:tav tm="100000">
                                          <p:val>
                                            <p:strVal val="#ppt_x"/>
                                          </p:val>
                                        </p:tav>
                                      </p:tavLst>
                                    </p:anim>
                                    <p:anim calcmode="lin" valueType="num">
                                      <p:cBhvr additive="base">
                                        <p:cTn id="21" dur="3000" fill="hold"/>
                                        <p:tgtEl>
                                          <p:spTgt spid="1034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8" grpId="0"/>
      <p:bldP spid="103428" grpId="4"/>
      <p:bldP spid="103430" grpId="0"/>
    </p:bldLst>
  </p:timing>
</p:sld>
</file>

<file path=ppt/theme/theme1.xml><?xml version="1.0" encoding="utf-8"?>
<a:theme xmlns:a="http://schemas.openxmlformats.org/drawingml/2006/main" name="Globe">
  <a:themeElements>
    <a:clrScheme name="Globe 9">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3300"/>
      </a:hlink>
      <a:folHlink>
        <a:srgbClr val="FFCC66"/>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Bradley Hand ITC" pitchFamily="66"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Bradley Hand ITC" pitchFamily="66"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
      <a:clrScheme name="Globe 9">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3300"/>
        </a:hlink>
        <a:folHlink>
          <a:srgbClr val="FFCC66"/>
        </a:folHlink>
      </a:clrScheme>
      <a:clrMap bg1="dk2" tx1="lt1" bg2="dk1" tx2="lt2" accent1="accent1" accent2="accent2" accent3="accent3" accent4="accent4" accent5="accent5" accent6="accent6" hlink="hlink" folHlink="folHlink"/>
    </a:extraClrScheme>
    <a:extraClrScheme>
      <a:clrScheme name="Globe 10">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99"/>
        </a:hlink>
        <a:folHlink>
          <a:srgbClr val="FFCC66"/>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Globe 10">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99"/>
    </a:hlink>
    <a:folHlink>
      <a:srgbClr val="FFCC66"/>
    </a:folHlink>
  </a:clrScheme>
</a:themeOverride>
</file>

<file path=ppt/theme/themeOverride2.xml><?xml version="1.0" encoding="utf-8"?>
<a:themeOverride xmlns:a="http://schemas.openxmlformats.org/drawingml/2006/main">
  <a:clrScheme name="Globe 10">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99"/>
    </a:hlink>
    <a:folHlink>
      <a:srgbClr val="FFCC66"/>
    </a:folHlink>
  </a:clrScheme>
</a:themeOverride>
</file>

<file path=ppt/theme/themeOverride3.xml><?xml version="1.0" encoding="utf-8"?>
<a:themeOverride xmlns:a="http://schemas.openxmlformats.org/drawingml/2006/main">
  <a:clrScheme name="Globe 10">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99"/>
    </a:hlink>
    <a:folHlink>
      <a:srgbClr val="FFCC66"/>
    </a:folHlink>
  </a:clrScheme>
</a:themeOverride>
</file>

<file path=ppt/theme/themeOverride4.xml><?xml version="1.0" encoding="utf-8"?>
<a:themeOverride xmlns:a="http://schemas.openxmlformats.org/drawingml/2006/main">
  <a:clrScheme name="Globe 10">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99"/>
    </a:hlink>
    <a:folHlink>
      <a:srgbClr val="FFCC66"/>
    </a:folHlink>
  </a:clrScheme>
</a:themeOverride>
</file>

<file path=ppt/theme/themeOverride5.xml><?xml version="1.0" encoding="utf-8"?>
<a:themeOverride xmlns:a="http://schemas.openxmlformats.org/drawingml/2006/main">
  <a:clrScheme name="Globe 10">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99"/>
    </a:hlink>
    <a:folHlink>
      <a:srgbClr val="FFCC66"/>
    </a:folHlink>
  </a:clrScheme>
</a:themeOverride>
</file>

<file path=ppt/theme/themeOverride6.xml><?xml version="1.0" encoding="utf-8"?>
<a:themeOverride xmlns:a="http://schemas.openxmlformats.org/drawingml/2006/main">
  <a:clrScheme name="Globe 10">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99"/>
    </a:hlink>
    <a:folHlink>
      <a:srgbClr val="FFCC66"/>
    </a:folHlink>
  </a:clrScheme>
</a:themeOverride>
</file>

<file path=ppt/theme/themeOverride7.xml><?xml version="1.0" encoding="utf-8"?>
<a:themeOverride xmlns:a="http://schemas.openxmlformats.org/drawingml/2006/main">
  <a:clrScheme name="Globe 10">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99"/>
    </a:hlink>
    <a:folHlink>
      <a:srgbClr val="FFCC66"/>
    </a:folHlink>
  </a:clrScheme>
</a:themeOverride>
</file>

<file path=docProps/app.xml><?xml version="1.0" encoding="utf-8"?>
<Properties xmlns="http://schemas.openxmlformats.org/officeDocument/2006/extended-properties" xmlns:vt="http://schemas.openxmlformats.org/officeDocument/2006/docPropsVTypes">
  <Template>Globe</Template>
  <TotalTime>2035</TotalTime>
  <Words>1168</Words>
  <Application>Microsoft PowerPoint</Application>
  <PresentationFormat>On-screen Show (4:3)</PresentationFormat>
  <Paragraphs>178</Paragraphs>
  <Slides>38</Slides>
  <Notes>10</Notes>
  <HiddenSlides>0</HiddenSlides>
  <MMClips>2</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38</vt:i4>
      </vt:variant>
    </vt:vector>
  </HeadingPairs>
  <TitlesOfParts>
    <vt:vector size="52" baseType="lpstr">
      <vt:lpstr>Arial</vt:lpstr>
      <vt:lpstr>Times New Roman</vt:lpstr>
      <vt:lpstr>Verdana</vt:lpstr>
      <vt:lpstr>Wingdings</vt:lpstr>
      <vt:lpstr>Bermuda Solid</vt:lpstr>
      <vt:lpstr>Book Antiqua</vt:lpstr>
      <vt:lpstr>Bradley Hand ITC</vt:lpstr>
      <vt:lpstr>Antigoni Light</vt:lpstr>
      <vt:lpstr>Arial Narrow</vt:lpstr>
      <vt:lpstr>Monotype Corsiva</vt:lpstr>
      <vt:lpstr>Copperplate Gothic Bold</vt:lpstr>
      <vt:lpstr>Bedini</vt:lpstr>
      <vt:lpstr>Impact</vt:lpstr>
      <vt:lpstr>Globe</vt:lpstr>
      <vt:lpstr>Slide 1</vt:lpstr>
      <vt:lpstr>SPACE</vt:lpstr>
      <vt:lpstr>The Back Bay Amateur Astronomers </vt:lpstr>
      <vt:lpstr>Your “Solar System Ambassador”</vt:lpstr>
      <vt:lpstr>Slide 5</vt:lpstr>
      <vt:lpstr>If you want to see the Moon…</vt:lpstr>
      <vt:lpstr>Slide 7</vt:lpstr>
      <vt:lpstr>Slide 8</vt:lpstr>
      <vt:lpstr>Slide 9</vt:lpstr>
      <vt:lpstr>Slide 10</vt:lpstr>
      <vt:lpstr>Slide 11</vt:lpstr>
      <vt:lpstr>The Moon</vt:lpstr>
      <vt:lpstr>Slide 13</vt:lpstr>
      <vt:lpstr>Greenbrier Middle School Lunar Festival 2004</vt:lpstr>
      <vt:lpstr>Why can’t I see many stars?</vt:lpstr>
      <vt:lpstr>Slide 16</vt:lpstr>
      <vt:lpstr>Slide 17</vt:lpstr>
      <vt:lpstr>Greenbrier Middle School Lunar Festival 2004</vt:lpstr>
      <vt:lpstr>Planets and their Rise Timnes</vt:lpstr>
      <vt:lpstr>What can I see in a dark sky?</vt:lpstr>
      <vt:lpstr>HOW can I see in a dark sky?</vt:lpstr>
      <vt:lpstr>Slide 22</vt:lpstr>
      <vt:lpstr>Slide 23</vt:lpstr>
      <vt:lpstr>Slide 24</vt:lpstr>
      <vt:lpstr>Slide 25</vt:lpstr>
      <vt:lpstr>Slide 26</vt:lpstr>
      <vt:lpstr>Binoculars</vt:lpstr>
      <vt:lpstr>Telescope</vt:lpstr>
      <vt:lpstr>Different Types of Telescopes? </vt:lpstr>
      <vt:lpstr>Refractor</vt:lpstr>
      <vt:lpstr>Reflector</vt:lpstr>
      <vt:lpstr>Catadioptric</vt:lpstr>
      <vt:lpstr>The Sun</vt:lpstr>
      <vt:lpstr>Auroras and other Events</vt:lpstr>
      <vt:lpstr>The Inconstant Moon</vt:lpstr>
      <vt:lpstr>Your “Solar System Ambassador”</vt:lpstr>
      <vt:lpstr>Slide 37</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Gimme Some SPACE!</dc:title>
  <dc:creator>George Reynolds;Kevin Weiner</dc:creator>
  <cp:lastModifiedBy>Kevin Weiner</cp:lastModifiedBy>
  <cp:revision>83</cp:revision>
  <dcterms:created xsi:type="dcterms:W3CDTF">2004-11-02T06:46:09Z</dcterms:created>
  <dcterms:modified xsi:type="dcterms:W3CDTF">2008-09-30T02:40:36Z</dcterms:modified>
</cp:coreProperties>
</file>