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Default Extension="vml" ContentType="application/vnd.openxmlformats-officedocument.vmlDrawing"/>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handoutMasterIdLst>
    <p:handoutMasterId r:id="rId64"/>
  </p:handoutMasterIdLst>
  <p:sldIdLst>
    <p:sldId id="337" r:id="rId2"/>
    <p:sldId id="256" r:id="rId3"/>
    <p:sldId id="291" r:id="rId4"/>
    <p:sldId id="292" r:id="rId5"/>
    <p:sldId id="259" r:id="rId6"/>
    <p:sldId id="326" r:id="rId7"/>
    <p:sldId id="260" r:id="rId8"/>
    <p:sldId id="329" r:id="rId9"/>
    <p:sldId id="334" r:id="rId10"/>
    <p:sldId id="327" r:id="rId11"/>
    <p:sldId id="328" r:id="rId12"/>
    <p:sldId id="330" r:id="rId13"/>
    <p:sldId id="331" r:id="rId14"/>
    <p:sldId id="335" r:id="rId15"/>
    <p:sldId id="332" r:id="rId16"/>
    <p:sldId id="309" r:id="rId17"/>
    <p:sldId id="294" r:id="rId18"/>
    <p:sldId id="295" r:id="rId19"/>
    <p:sldId id="307" r:id="rId20"/>
    <p:sldId id="297" r:id="rId21"/>
    <p:sldId id="298" r:id="rId22"/>
    <p:sldId id="299" r:id="rId23"/>
    <p:sldId id="262" r:id="rId24"/>
    <p:sldId id="267" r:id="rId25"/>
    <p:sldId id="268" r:id="rId26"/>
    <p:sldId id="269" r:id="rId27"/>
    <p:sldId id="270" r:id="rId28"/>
    <p:sldId id="271" r:id="rId29"/>
    <p:sldId id="272" r:id="rId30"/>
    <p:sldId id="273" r:id="rId31"/>
    <p:sldId id="274" r:id="rId32"/>
    <p:sldId id="275" r:id="rId33"/>
    <p:sldId id="276" r:id="rId34"/>
    <p:sldId id="277" r:id="rId35"/>
    <p:sldId id="286" r:id="rId36"/>
    <p:sldId id="311" r:id="rId37"/>
    <p:sldId id="310" r:id="rId38"/>
    <p:sldId id="300" r:id="rId39"/>
    <p:sldId id="278" r:id="rId40"/>
    <p:sldId id="279" r:id="rId41"/>
    <p:sldId id="280" r:id="rId42"/>
    <p:sldId id="281" r:id="rId43"/>
    <p:sldId id="304" r:id="rId44"/>
    <p:sldId id="314" r:id="rId45"/>
    <p:sldId id="325" r:id="rId46"/>
    <p:sldId id="315" r:id="rId47"/>
    <p:sldId id="317" r:id="rId48"/>
    <p:sldId id="324" r:id="rId49"/>
    <p:sldId id="319" r:id="rId50"/>
    <p:sldId id="320" r:id="rId51"/>
    <p:sldId id="321" r:id="rId52"/>
    <p:sldId id="322" r:id="rId53"/>
    <p:sldId id="323" r:id="rId54"/>
    <p:sldId id="316" r:id="rId55"/>
    <p:sldId id="305" r:id="rId56"/>
    <p:sldId id="306" r:id="rId57"/>
    <p:sldId id="336" r:id="rId58"/>
    <p:sldId id="290" r:id="rId59"/>
    <p:sldId id="313" r:id="rId60"/>
    <p:sldId id="301" r:id="rId61"/>
    <p:sldId id="302" r:id="rId62"/>
  </p:sldIdLst>
  <p:sldSz cx="9144000" cy="6858000" type="screen4x3"/>
  <p:notesSz cx="6856413" cy="9083675"/>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FF9933"/>
    <a:srgbClr val="FF0000"/>
    <a:srgbClr val="FFFF00"/>
    <a:srgbClr val="000066"/>
    <a:srgbClr val="FF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6276" autoAdjust="0"/>
    <p:restoredTop sz="95833" autoAdjust="0"/>
  </p:normalViewPr>
  <p:slideViewPr>
    <p:cSldViewPr showGuides="1">
      <p:cViewPr>
        <p:scale>
          <a:sx n="100" d="100"/>
          <a:sy n="100" d="100"/>
        </p:scale>
        <p:origin x="-298" y="898"/>
      </p:cViewPr>
      <p:guideLst>
        <p:guide orient="horz" pos="2160"/>
        <p:guide pos="2880"/>
      </p:guideLst>
    </p:cSldViewPr>
  </p:slideViewPr>
  <p:notesTextViewPr>
    <p:cViewPr>
      <p:scale>
        <a:sx n="100" d="100"/>
        <a:sy n="100" d="100"/>
      </p:scale>
      <p:origin x="0" y="0"/>
    </p:cViewPr>
  </p:notesTextViewPr>
  <p:sorterViewPr>
    <p:cViewPr>
      <p:scale>
        <a:sx n="75" d="100"/>
        <a:sy n="75" d="100"/>
      </p:scale>
      <p:origin x="0" y="3835"/>
    </p:cViewPr>
  </p:sorterViewPr>
  <p:notesViewPr>
    <p:cSldViewPr showGuides="1">
      <p:cViewPr varScale="1">
        <p:scale>
          <a:sx n="88" d="100"/>
          <a:sy n="88" d="100"/>
        </p:scale>
        <p:origin x="-2640" y="-58"/>
      </p:cViewPr>
      <p:guideLst>
        <p:guide orient="horz" pos="2861"/>
        <p:guide pos="2160"/>
      </p:guideLst>
    </p:cSldViewPr>
  </p:notesViewPr>
  <p:gridSpacing cx="58989913" cy="58989913"/>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image" Target="../media/image2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defTabSz="911225">
              <a:defRPr sz="1200"/>
            </a:lvl1pPr>
          </a:lstStyle>
          <a:p>
            <a:pPr>
              <a:defRPr/>
            </a:pPr>
            <a:endParaRPr lang="en-US"/>
          </a:p>
        </p:txBody>
      </p:sp>
      <p:sp>
        <p:nvSpPr>
          <p:cNvPr id="115715" name="Rectangle 3"/>
          <p:cNvSpPr>
            <a:spLocks noGrp="1" noChangeArrowheads="1"/>
          </p:cNvSpPr>
          <p:nvPr>
            <p:ph type="dt" sz="quarter" idx="1"/>
          </p:nvPr>
        </p:nvSpPr>
        <p:spPr bwMode="auto">
          <a:xfrm>
            <a:off x="3883025"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algn="r" defTabSz="911225">
              <a:defRPr sz="1200"/>
            </a:lvl1pPr>
          </a:lstStyle>
          <a:p>
            <a:pPr>
              <a:defRPr/>
            </a:pPr>
            <a:endParaRPr lang="en-US"/>
          </a:p>
        </p:txBody>
      </p:sp>
      <p:sp>
        <p:nvSpPr>
          <p:cNvPr id="115716" name="Rectangle 4"/>
          <p:cNvSpPr>
            <a:spLocks noGrp="1" noChangeArrowheads="1"/>
          </p:cNvSpPr>
          <p:nvPr>
            <p:ph type="ftr" sz="quarter" idx="2"/>
          </p:nvPr>
        </p:nvSpPr>
        <p:spPr bwMode="auto">
          <a:xfrm>
            <a:off x="0"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defTabSz="911225">
              <a:defRPr sz="1200"/>
            </a:lvl1pPr>
          </a:lstStyle>
          <a:p>
            <a:pPr>
              <a:defRPr/>
            </a:pPr>
            <a:endParaRPr lang="en-US"/>
          </a:p>
        </p:txBody>
      </p:sp>
      <p:sp>
        <p:nvSpPr>
          <p:cNvPr id="115717" name="Rectangle 5"/>
          <p:cNvSpPr>
            <a:spLocks noGrp="1" noChangeArrowheads="1"/>
          </p:cNvSpPr>
          <p:nvPr>
            <p:ph type="sldNum" sz="quarter" idx="3"/>
          </p:nvPr>
        </p:nvSpPr>
        <p:spPr bwMode="auto">
          <a:xfrm>
            <a:off x="3883025"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algn="r" defTabSz="911225">
              <a:defRPr sz="1200"/>
            </a:lvl1pPr>
          </a:lstStyle>
          <a:p>
            <a:pPr>
              <a:defRPr/>
            </a:pPr>
            <a:fld id="{1062CBBE-F7D3-4F0D-AF58-4A05F202482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defTabSz="911225">
              <a:defRPr sz="1200"/>
            </a:lvl1pPr>
          </a:lstStyle>
          <a:p>
            <a:pPr>
              <a:defRPr/>
            </a:pPr>
            <a:endParaRPr lang="en-US"/>
          </a:p>
        </p:txBody>
      </p:sp>
      <p:sp>
        <p:nvSpPr>
          <p:cNvPr id="71683" name="Rectangle 3"/>
          <p:cNvSpPr>
            <a:spLocks noGrp="1" noChangeArrowheads="1"/>
          </p:cNvSpPr>
          <p:nvPr>
            <p:ph type="dt" idx="1"/>
          </p:nvPr>
        </p:nvSpPr>
        <p:spPr bwMode="auto">
          <a:xfrm>
            <a:off x="3883025" y="0"/>
            <a:ext cx="2971800" cy="454025"/>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lvl1pPr algn="r" defTabSz="911225">
              <a:defRPr sz="1200"/>
            </a:lvl1pPr>
          </a:lstStyle>
          <a:p>
            <a:pPr>
              <a:defRPr/>
            </a:pPr>
            <a:endParaRPr lang="en-US"/>
          </a:p>
        </p:txBody>
      </p:sp>
      <p:sp>
        <p:nvSpPr>
          <p:cNvPr id="69636" name="Rectangle 4"/>
          <p:cNvSpPr>
            <a:spLocks noGrp="1" noRot="1" noChangeAspect="1" noChangeArrowheads="1" noTextEdit="1"/>
          </p:cNvSpPr>
          <p:nvPr>
            <p:ph type="sldImg" idx="2"/>
          </p:nvPr>
        </p:nvSpPr>
        <p:spPr bwMode="auto">
          <a:xfrm>
            <a:off x="1157288" y="681038"/>
            <a:ext cx="4541837" cy="3406775"/>
          </a:xfrm>
          <a:prstGeom prst="rect">
            <a:avLst/>
          </a:prstGeom>
          <a:noFill/>
          <a:ln w="9525">
            <a:solidFill>
              <a:srgbClr val="000000"/>
            </a:solidFill>
            <a:miter lim="800000"/>
            <a:headEnd/>
            <a:tailEnd/>
          </a:ln>
        </p:spPr>
      </p:sp>
      <p:sp>
        <p:nvSpPr>
          <p:cNvPr id="71685" name="Rectangle 5"/>
          <p:cNvSpPr>
            <a:spLocks noGrp="1" noChangeArrowheads="1"/>
          </p:cNvSpPr>
          <p:nvPr>
            <p:ph type="body" sz="quarter" idx="3"/>
          </p:nvPr>
        </p:nvSpPr>
        <p:spPr bwMode="auto">
          <a:xfrm>
            <a:off x="685800" y="4314825"/>
            <a:ext cx="5484813" cy="4087813"/>
          </a:xfrm>
          <a:prstGeom prst="rect">
            <a:avLst/>
          </a:prstGeom>
          <a:noFill/>
          <a:ln w="9525">
            <a:noFill/>
            <a:miter lim="800000"/>
            <a:headEnd/>
            <a:tailEnd/>
          </a:ln>
          <a:effectLst/>
        </p:spPr>
        <p:txBody>
          <a:bodyPr vert="horz" wrap="square" lIns="91083" tIns="45542" rIns="91083" bIns="4554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686" name="Rectangle 6"/>
          <p:cNvSpPr>
            <a:spLocks noGrp="1" noChangeArrowheads="1"/>
          </p:cNvSpPr>
          <p:nvPr>
            <p:ph type="ftr" sz="quarter" idx="4"/>
          </p:nvPr>
        </p:nvSpPr>
        <p:spPr bwMode="auto">
          <a:xfrm>
            <a:off x="0"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defTabSz="911225">
              <a:defRPr sz="1200"/>
            </a:lvl1pPr>
          </a:lstStyle>
          <a:p>
            <a:pPr>
              <a:defRPr/>
            </a:pPr>
            <a:endParaRPr lang="en-US"/>
          </a:p>
        </p:txBody>
      </p:sp>
      <p:sp>
        <p:nvSpPr>
          <p:cNvPr id="71687" name="Rectangle 7"/>
          <p:cNvSpPr>
            <a:spLocks noGrp="1" noChangeArrowheads="1"/>
          </p:cNvSpPr>
          <p:nvPr>
            <p:ph type="sldNum" sz="quarter" idx="5"/>
          </p:nvPr>
        </p:nvSpPr>
        <p:spPr bwMode="auto">
          <a:xfrm>
            <a:off x="3883025" y="8628063"/>
            <a:ext cx="2971800" cy="454025"/>
          </a:xfrm>
          <a:prstGeom prst="rect">
            <a:avLst/>
          </a:prstGeom>
          <a:noFill/>
          <a:ln w="9525">
            <a:noFill/>
            <a:miter lim="800000"/>
            <a:headEnd/>
            <a:tailEnd/>
          </a:ln>
          <a:effectLst/>
        </p:spPr>
        <p:txBody>
          <a:bodyPr vert="horz" wrap="square" lIns="91083" tIns="45542" rIns="91083" bIns="45542" numCol="1" anchor="b" anchorCtr="0" compatLnSpc="1">
            <a:prstTxWarp prst="textNoShape">
              <a:avLst/>
            </a:prstTxWarp>
          </a:bodyPr>
          <a:lstStyle>
            <a:lvl1pPr algn="r" defTabSz="911225">
              <a:defRPr sz="1200"/>
            </a:lvl1pPr>
          </a:lstStyle>
          <a:p>
            <a:pPr>
              <a:defRPr/>
            </a:pPr>
            <a:fld id="{C916F812-3CE5-47D6-AEC1-045306D402D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94E62152-2396-4D0C-93A5-ABCE5784DF09}" type="slidenum">
              <a:rPr lang="en-US" smtClean="0"/>
              <a:pPr/>
              <a:t>2</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E24701D3-22AB-43E5-B92F-693F04C711E6}" type="slidenum">
              <a:rPr lang="en-US" smtClean="0"/>
              <a:pPr/>
              <a:t>3</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33D73860-AED2-402F-9E91-3C97418C1CB1}" type="slidenum">
              <a:rPr lang="en-US" smtClean="0"/>
              <a:pPr/>
              <a:t>4</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F752BA8E-B31B-4558-8137-CB11DE5E260B}" type="slidenum">
              <a:rPr lang="en-US" smtClean="0"/>
              <a:pPr/>
              <a:t>5</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2DAFC2A5-7AD9-4EF6-A5B1-02615CA88BF5}" type="slidenum">
              <a:rPr lang="en-US" smtClean="0"/>
              <a:pPr/>
              <a:t>6</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r>
              <a:rPr lang="en-US" sz="2000" smtClean="0"/>
              <a:t>Amateur Astronomers – Who are they . . . </a:t>
            </a:r>
            <a:r>
              <a:rPr lang="en-US" sz="2000" u="sng" smtClean="0"/>
              <a:t>What</a:t>
            </a:r>
            <a:r>
              <a:rPr lang="en-US" sz="2000" smtClean="0"/>
              <a:t> are they?</a:t>
            </a:r>
          </a:p>
          <a:p>
            <a:pPr eaLnBrk="1" hangingPunct="1"/>
            <a:endParaRPr lang="en-US" sz="2000" smtClean="0"/>
          </a:p>
          <a:p>
            <a:pPr eaLnBrk="1" hangingPunct="1"/>
            <a:r>
              <a:rPr lang="en-US" sz="2000" smtClean="0"/>
              <a:t>Well, some people stereotype astronomers as nerdy individuals with pocket protectors and taped-up glasses.</a:t>
            </a:r>
          </a:p>
          <a:p>
            <a:pPr eaLnBrk="1" hangingPunct="1"/>
            <a:endParaRPr lang="en-US" sz="2000" smtClean="0"/>
          </a:p>
          <a:p>
            <a:pPr eaLnBrk="1" hangingPunct="1"/>
            <a:r>
              <a:rPr lang="en-US" sz="2000" smtClean="0"/>
              <a:t>I will admit to wearing glasses, but I don’t own a pocket protector.  </a:t>
            </a:r>
            <a:r>
              <a:rPr lang="en-US" sz="4400" smtClean="0"/>
              <a:t>;-)</a:t>
            </a:r>
          </a:p>
          <a:p>
            <a:pPr eaLnBrk="1" hangingPunct="1"/>
            <a:endParaRPr lang="en-US" sz="20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BCD398D6-4F8D-4B55-9CB2-71483E032592}" type="slidenum">
              <a:rPr lang="en-US" smtClean="0"/>
              <a:pPr/>
              <a:t>7</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r>
              <a:rPr lang="en-US" sz="2000" smtClean="0"/>
              <a:t>Amateur Astronomers – Who are they . . . </a:t>
            </a:r>
            <a:r>
              <a:rPr lang="en-US" sz="2000" u="sng" smtClean="0"/>
              <a:t>What</a:t>
            </a:r>
            <a:r>
              <a:rPr lang="en-US" sz="2000" smtClean="0"/>
              <a:t> are they?</a:t>
            </a:r>
          </a:p>
          <a:p>
            <a:pPr eaLnBrk="1" hangingPunct="1"/>
            <a:endParaRPr lang="en-US" sz="2000" smtClean="0"/>
          </a:p>
          <a:p>
            <a:pPr eaLnBrk="1" hangingPunct="1"/>
            <a:r>
              <a:rPr lang="en-US" sz="2000" smtClean="0"/>
              <a:t>Well, some people stereotype astronomers as nerdy individuals with pocket protectors and taped-up glasses.</a:t>
            </a:r>
          </a:p>
          <a:p>
            <a:pPr eaLnBrk="1" hangingPunct="1"/>
            <a:endParaRPr lang="en-US" sz="2000" smtClean="0"/>
          </a:p>
          <a:p>
            <a:pPr eaLnBrk="1" hangingPunct="1"/>
            <a:r>
              <a:rPr lang="en-US" sz="2000" smtClean="0"/>
              <a:t>I will admit to wearing glasses, but I don’t own a pocket protector.  </a:t>
            </a:r>
            <a:r>
              <a:rPr lang="en-US" sz="4400" smtClean="0"/>
              <a:t>;-)</a:t>
            </a:r>
          </a:p>
          <a:p>
            <a:pPr eaLnBrk="1" hangingPunct="1"/>
            <a:endParaRPr lang="en-US" sz="20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78980E6D-28A8-4039-ABFD-7DDACB4D1068}" type="slidenum">
              <a:rPr lang="en-US" smtClean="0"/>
              <a:pPr/>
              <a:t>8</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sz="2000" smtClean="0"/>
              <a:t>Amateur Astronomers – Who are they . . . </a:t>
            </a:r>
            <a:r>
              <a:rPr lang="en-US" sz="2000" u="sng" smtClean="0"/>
              <a:t>What</a:t>
            </a:r>
            <a:r>
              <a:rPr lang="en-US" sz="2000" smtClean="0"/>
              <a:t> are they?</a:t>
            </a:r>
          </a:p>
          <a:p>
            <a:pPr eaLnBrk="1" hangingPunct="1"/>
            <a:endParaRPr lang="en-US" sz="2000" smtClean="0"/>
          </a:p>
          <a:p>
            <a:pPr eaLnBrk="1" hangingPunct="1"/>
            <a:r>
              <a:rPr lang="en-US" sz="2000" smtClean="0"/>
              <a:t>Well, some people stereotype astronomers as nerdy individuals with pocket protectors and taped-up glasses.</a:t>
            </a:r>
          </a:p>
          <a:p>
            <a:pPr eaLnBrk="1" hangingPunct="1"/>
            <a:endParaRPr lang="en-US" sz="2000" smtClean="0"/>
          </a:p>
          <a:p>
            <a:pPr eaLnBrk="1" hangingPunct="1"/>
            <a:r>
              <a:rPr lang="en-US" sz="2000" smtClean="0"/>
              <a:t>I will admit to wearing glasses, but I don’t own a pocket protector.  </a:t>
            </a:r>
            <a:r>
              <a:rPr lang="en-US" sz="4400" smtClean="0"/>
              <a:t>;-)</a:t>
            </a:r>
          </a:p>
          <a:p>
            <a:pPr eaLnBrk="1" hangingPunct="1"/>
            <a:endParaRPr lang="en-US" sz="20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856F469A-B68A-47B0-B46C-45FB2978F13B}" type="slidenum">
              <a:rPr lang="en-US" smtClean="0"/>
              <a:pPr/>
              <a:t>9</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en-US" sz="2000" smtClean="0"/>
              <a:t>Amateur Astronomers – Who are they . . . </a:t>
            </a:r>
            <a:r>
              <a:rPr lang="en-US" sz="2000" u="sng" smtClean="0"/>
              <a:t>What</a:t>
            </a:r>
            <a:r>
              <a:rPr lang="en-US" sz="2000" smtClean="0"/>
              <a:t> are they?</a:t>
            </a:r>
          </a:p>
          <a:p>
            <a:pPr eaLnBrk="1" hangingPunct="1"/>
            <a:endParaRPr lang="en-US" sz="2000" smtClean="0"/>
          </a:p>
          <a:p>
            <a:pPr eaLnBrk="1" hangingPunct="1"/>
            <a:r>
              <a:rPr lang="en-US" sz="2000" smtClean="0"/>
              <a:t>Well, some people stereotype astronomers as nerdy individuals with pocket protectors and taped-up glasses.</a:t>
            </a:r>
          </a:p>
          <a:p>
            <a:pPr eaLnBrk="1" hangingPunct="1"/>
            <a:endParaRPr lang="en-US" sz="2000" smtClean="0"/>
          </a:p>
          <a:p>
            <a:pPr eaLnBrk="1" hangingPunct="1"/>
            <a:r>
              <a:rPr lang="en-US" sz="2000" smtClean="0"/>
              <a:t>I will admit to wearing glasses, but I don’t own a pocket protector.  </a:t>
            </a:r>
            <a:r>
              <a:rPr lang="en-US" sz="4400" smtClean="0"/>
              <a:t>;-)</a:t>
            </a:r>
          </a:p>
          <a:p>
            <a:pPr eaLnBrk="1" hangingPunct="1"/>
            <a:endParaRPr lang="en-US" sz="20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234BC0C8-5774-4C61-B94E-546942B845DD}" type="slidenum">
              <a:rPr lang="en-US" smtClean="0"/>
              <a:pPr/>
              <a:t>10</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r>
              <a:rPr lang="en-US" sz="2000" smtClean="0"/>
              <a:t>Amateur Astronomers – Who are they . . . </a:t>
            </a:r>
            <a:r>
              <a:rPr lang="en-US" sz="2000" u="sng" smtClean="0"/>
              <a:t>What</a:t>
            </a:r>
            <a:r>
              <a:rPr lang="en-US" sz="2000" smtClean="0"/>
              <a:t> are they?</a:t>
            </a:r>
          </a:p>
          <a:p>
            <a:pPr eaLnBrk="1" hangingPunct="1"/>
            <a:endParaRPr lang="en-US" sz="2000" smtClean="0"/>
          </a:p>
          <a:p>
            <a:pPr eaLnBrk="1" hangingPunct="1"/>
            <a:r>
              <a:rPr lang="en-US" sz="2000" smtClean="0"/>
              <a:t>Well, some people stereotype astronomers as nerdy individuals with pocket protectors and taped-up glasses.</a:t>
            </a:r>
          </a:p>
          <a:p>
            <a:pPr eaLnBrk="1" hangingPunct="1"/>
            <a:endParaRPr lang="en-US" sz="2000" smtClean="0"/>
          </a:p>
          <a:p>
            <a:pPr eaLnBrk="1" hangingPunct="1"/>
            <a:r>
              <a:rPr lang="en-US" sz="2000" smtClean="0"/>
              <a:t>I will admit to wearing glasses, but I don’t own a pocket protector.  </a:t>
            </a:r>
            <a:r>
              <a:rPr lang="en-US" sz="4400" smtClean="0"/>
              <a:t>;-)</a:t>
            </a:r>
          </a:p>
          <a:p>
            <a:pPr eaLnBrk="1" hangingPunct="1"/>
            <a:endParaRPr lang="en-US" sz="20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FE17DBC1-273B-40A3-9C51-922EA5D17FAA}" type="slidenum">
              <a:rPr lang="en-US" smtClean="0"/>
              <a:pPr/>
              <a:t>11</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r>
              <a:rPr lang="en-US" sz="2000" smtClean="0"/>
              <a:t>Amateur Astronomers – Who are they . . . </a:t>
            </a:r>
            <a:r>
              <a:rPr lang="en-US" sz="2000" u="sng" smtClean="0"/>
              <a:t>What</a:t>
            </a:r>
            <a:r>
              <a:rPr lang="en-US" sz="2000" smtClean="0"/>
              <a:t> are they?</a:t>
            </a:r>
          </a:p>
          <a:p>
            <a:pPr eaLnBrk="1" hangingPunct="1"/>
            <a:endParaRPr lang="en-US" sz="2000" smtClean="0"/>
          </a:p>
          <a:p>
            <a:pPr eaLnBrk="1" hangingPunct="1"/>
            <a:r>
              <a:rPr lang="en-US" sz="2000" smtClean="0"/>
              <a:t>Well, some people stereotype astronomers as nerdy individuals with pocket protectors and taped-up glasses.</a:t>
            </a:r>
          </a:p>
          <a:p>
            <a:pPr eaLnBrk="1" hangingPunct="1"/>
            <a:endParaRPr lang="en-US" sz="2000" smtClean="0"/>
          </a:p>
          <a:p>
            <a:pPr eaLnBrk="1" hangingPunct="1"/>
            <a:r>
              <a:rPr lang="en-US" sz="2000" smtClean="0"/>
              <a:t>I will admit to wearing glasses, but I don’t own a pocket protector.  </a:t>
            </a:r>
            <a:r>
              <a:rPr lang="en-US" sz="4400" smtClean="0"/>
              <a:t>;-)</a:t>
            </a:r>
          </a:p>
          <a:p>
            <a:pPr eaLnBrk="1" hangingPunct="1"/>
            <a:endParaRPr lang="en-US" sz="20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3242BBD4-C5C9-40A9-9E80-1E8E264011EE}" type="slidenum">
              <a:rPr lang="en-US" smtClean="0"/>
              <a:pPr/>
              <a:t>12</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r>
              <a:rPr lang="en-US" sz="2000" smtClean="0"/>
              <a:t>Amateur Astronomers – Who are they . . . </a:t>
            </a:r>
            <a:r>
              <a:rPr lang="en-US" sz="2000" u="sng" smtClean="0"/>
              <a:t>What</a:t>
            </a:r>
            <a:r>
              <a:rPr lang="en-US" sz="2000" smtClean="0"/>
              <a:t> are they?</a:t>
            </a:r>
          </a:p>
          <a:p>
            <a:pPr eaLnBrk="1" hangingPunct="1"/>
            <a:endParaRPr lang="en-US" sz="2000" smtClean="0"/>
          </a:p>
          <a:p>
            <a:pPr eaLnBrk="1" hangingPunct="1"/>
            <a:r>
              <a:rPr lang="en-US" sz="2000" smtClean="0"/>
              <a:t>Well, some people stereotype astronomers as nerdy individuals with pocket protectors and taped-up glasses.</a:t>
            </a:r>
          </a:p>
          <a:p>
            <a:pPr eaLnBrk="1" hangingPunct="1"/>
            <a:endParaRPr lang="en-US" sz="2000" smtClean="0"/>
          </a:p>
          <a:p>
            <a:pPr eaLnBrk="1" hangingPunct="1"/>
            <a:r>
              <a:rPr lang="en-US" sz="2000" smtClean="0"/>
              <a:t>I will admit to wearing glasses, but I don’t own a pocket protector.  </a:t>
            </a:r>
            <a:r>
              <a:rPr lang="en-US" sz="4400" smtClean="0"/>
              <a:t>;-)</a:t>
            </a:r>
          </a:p>
          <a:p>
            <a:pPr eaLnBrk="1" hangingPunct="1"/>
            <a:endParaRPr lang="en-US" sz="20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E06B2B21-670A-4B06-AEE0-C4C6BB9CF020}" type="slidenum">
              <a:rPr lang="en-US" smtClean="0"/>
              <a:pPr/>
              <a:t>13</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r>
              <a:rPr lang="en-US" sz="2000" smtClean="0"/>
              <a:t>Amateur Astronomers – Who are they . . . </a:t>
            </a:r>
            <a:r>
              <a:rPr lang="en-US" sz="2000" u="sng" smtClean="0"/>
              <a:t>What</a:t>
            </a:r>
            <a:r>
              <a:rPr lang="en-US" sz="2000" smtClean="0"/>
              <a:t> are they?</a:t>
            </a:r>
          </a:p>
          <a:p>
            <a:pPr eaLnBrk="1" hangingPunct="1"/>
            <a:endParaRPr lang="en-US" sz="2000" smtClean="0"/>
          </a:p>
          <a:p>
            <a:pPr eaLnBrk="1" hangingPunct="1"/>
            <a:r>
              <a:rPr lang="en-US" sz="2000" smtClean="0"/>
              <a:t>Well, some people stereotype astronomers as nerdy individuals with pocket protectors and taped-up glasses.</a:t>
            </a:r>
          </a:p>
          <a:p>
            <a:pPr eaLnBrk="1" hangingPunct="1"/>
            <a:endParaRPr lang="en-US" sz="2000" smtClean="0"/>
          </a:p>
          <a:p>
            <a:pPr eaLnBrk="1" hangingPunct="1"/>
            <a:r>
              <a:rPr lang="en-US" sz="2000" smtClean="0"/>
              <a:t>I will admit to wearing glasses, but I don’t own a pocket protector.  </a:t>
            </a:r>
            <a:r>
              <a:rPr lang="en-US" sz="4400" smtClean="0"/>
              <a:t>;-)</a:t>
            </a:r>
          </a:p>
          <a:p>
            <a:pPr eaLnBrk="1" hangingPunct="1"/>
            <a:endParaRPr lang="en-US" sz="20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DD356799-7589-4E80-B443-EC9B29E56EA5}" type="slidenum">
              <a:rPr lang="en-US" smtClean="0"/>
              <a:pPr/>
              <a:t>14</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z="2000" smtClean="0"/>
              <a:t>Amateur Astronomers – Who are they . . . </a:t>
            </a:r>
            <a:r>
              <a:rPr lang="en-US" sz="2000" u="sng" smtClean="0"/>
              <a:t>What</a:t>
            </a:r>
            <a:r>
              <a:rPr lang="en-US" sz="2000" smtClean="0"/>
              <a:t> are they?</a:t>
            </a:r>
          </a:p>
          <a:p>
            <a:pPr eaLnBrk="1" hangingPunct="1"/>
            <a:endParaRPr lang="en-US" sz="2000" smtClean="0"/>
          </a:p>
          <a:p>
            <a:pPr eaLnBrk="1" hangingPunct="1"/>
            <a:r>
              <a:rPr lang="en-US" sz="2000" smtClean="0"/>
              <a:t>Well, some people stereotype astronomers as nerdy individuals with pocket protectors and taped-up glasses.</a:t>
            </a:r>
          </a:p>
          <a:p>
            <a:pPr eaLnBrk="1" hangingPunct="1"/>
            <a:endParaRPr lang="en-US" sz="2000" smtClean="0"/>
          </a:p>
          <a:p>
            <a:pPr eaLnBrk="1" hangingPunct="1"/>
            <a:r>
              <a:rPr lang="en-US" sz="2000" smtClean="0"/>
              <a:t>I will admit to wearing glasses, but I don’t own a pocket protector.  </a:t>
            </a:r>
            <a:r>
              <a:rPr lang="en-US" sz="4400" smtClean="0"/>
              <a:t>;-)</a:t>
            </a:r>
          </a:p>
          <a:p>
            <a:pPr eaLnBrk="1" hangingPunct="1"/>
            <a:endParaRPr lang="en-US" sz="200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DB46A4C4-0E52-4272-AA77-80FFBB3B8836}" type="slidenum">
              <a:rPr lang="en-US" smtClean="0"/>
              <a:pPr/>
              <a:t>15</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r>
              <a:rPr lang="en-US" sz="2000" smtClean="0"/>
              <a:t>Amateur Astronomers – Who are they . . . </a:t>
            </a:r>
            <a:r>
              <a:rPr lang="en-US" sz="2000" u="sng" smtClean="0"/>
              <a:t>What</a:t>
            </a:r>
            <a:r>
              <a:rPr lang="en-US" sz="2000" smtClean="0"/>
              <a:t> are they?</a:t>
            </a:r>
          </a:p>
          <a:p>
            <a:pPr eaLnBrk="1" hangingPunct="1"/>
            <a:endParaRPr lang="en-US" sz="2000" smtClean="0"/>
          </a:p>
          <a:p>
            <a:pPr eaLnBrk="1" hangingPunct="1"/>
            <a:r>
              <a:rPr lang="en-US" sz="2000" smtClean="0"/>
              <a:t>Well, some people stereotype astronomers as nerdy individuals with pocket protectors and taped-up glasses.</a:t>
            </a:r>
          </a:p>
          <a:p>
            <a:pPr eaLnBrk="1" hangingPunct="1"/>
            <a:endParaRPr lang="en-US" sz="2000" smtClean="0"/>
          </a:p>
          <a:p>
            <a:pPr eaLnBrk="1" hangingPunct="1"/>
            <a:r>
              <a:rPr lang="en-US" sz="2000" smtClean="0"/>
              <a:t>I will admit to wearing glasses, but I don’t own a pocket protector.  </a:t>
            </a:r>
            <a:r>
              <a:rPr lang="en-US" sz="4400" smtClean="0"/>
              <a:t>;-)</a:t>
            </a:r>
          </a:p>
          <a:p>
            <a:pPr eaLnBrk="1" hangingPunct="1"/>
            <a:endParaRPr lang="en-US" sz="20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54C5486F-2690-451B-9243-A6C0B5113BF7}" type="slidenum">
              <a:rPr lang="en-US" smtClean="0"/>
              <a:pPr/>
              <a:t>16</a:t>
            </a:fld>
            <a:endParaRPr lang="en-US" smtClean="0"/>
          </a:p>
        </p:txBody>
      </p:sp>
      <p:sp>
        <p:nvSpPr>
          <p:cNvPr id="84995" name="Rectangle 2"/>
          <p:cNvSpPr>
            <a:spLocks noGrp="1" noRot="1" noChangeAspect="1" noChangeArrowheads="1" noTextEdit="1"/>
          </p:cNvSpPr>
          <p:nvPr>
            <p:ph type="sldImg"/>
          </p:nvPr>
        </p:nvSpPr>
        <p:spPr>
          <a:xfrm>
            <a:off x="1196975" y="765175"/>
            <a:ext cx="4541838" cy="3406775"/>
          </a:xfrm>
          <a:ln/>
        </p:spPr>
      </p:sp>
      <p:sp>
        <p:nvSpPr>
          <p:cNvPr id="84996" name="Rectangle 3"/>
          <p:cNvSpPr>
            <a:spLocks noGrp="1" noChangeArrowheads="1"/>
          </p:cNvSpPr>
          <p:nvPr>
            <p:ph type="body" idx="1"/>
          </p:nvPr>
        </p:nvSpPr>
        <p:spPr>
          <a:noFill/>
          <a:ln/>
        </p:spPr>
        <p:txBody>
          <a:bodyPr/>
          <a:lstStyle/>
          <a:p>
            <a:pPr eaLnBrk="1" hangingPunct="1">
              <a:lnSpc>
                <a:spcPct val="90000"/>
              </a:lnSpc>
            </a:pPr>
            <a:r>
              <a:rPr lang="en-US" sz="2000" smtClean="0"/>
              <a:t>As the slide says, we are ordinary folks . . . With an interest in science, nature, Creation, you name it.  </a:t>
            </a:r>
          </a:p>
          <a:p>
            <a:pPr eaLnBrk="1" hangingPunct="1">
              <a:lnSpc>
                <a:spcPct val="90000"/>
              </a:lnSpc>
            </a:pPr>
            <a:endParaRPr lang="en-US" sz="2000" smtClean="0"/>
          </a:p>
          <a:p>
            <a:pPr eaLnBrk="1" hangingPunct="1">
              <a:lnSpc>
                <a:spcPct val="90000"/>
              </a:lnSpc>
            </a:pPr>
            <a:r>
              <a:rPr lang="en-US" sz="2000" smtClean="0"/>
              <a:t>Some of us are computer geeks, some work in offices or schools, some are students, and some are retired.  We have some ladies in the club, and a lot of guys.  We have a few teenagers, some old men, and a lot of in-between folks.</a:t>
            </a:r>
          </a:p>
          <a:p>
            <a:pPr eaLnBrk="1" hangingPunct="1">
              <a:lnSpc>
                <a:spcPct val="90000"/>
              </a:lnSpc>
            </a:pPr>
            <a:endParaRPr lang="en-US" sz="2000" smtClean="0"/>
          </a:p>
          <a:p>
            <a:pPr eaLnBrk="1" hangingPunct="1">
              <a:lnSpc>
                <a:spcPct val="90000"/>
              </a:lnSpc>
            </a:pPr>
            <a:r>
              <a:rPr lang="en-US" sz="2000" b="1" smtClean="0"/>
              <a:t>I know some people think that </a:t>
            </a:r>
            <a:r>
              <a:rPr lang="en-US" sz="2000" b="1" u="sng" smtClean="0"/>
              <a:t>science</a:t>
            </a:r>
            <a:r>
              <a:rPr lang="en-US" sz="2000" b="1" smtClean="0"/>
              <a:t> is BORING . . .</a:t>
            </a:r>
            <a:r>
              <a:rPr lang="en-US" sz="2000" smtClean="0"/>
              <a:t>                            </a:t>
            </a:r>
            <a:r>
              <a:rPr lang="en-US" sz="2000" smtClean="0">
                <a:sym typeface="Wingdings" pitchFamily="2" charset="2"/>
              </a:rPr>
              <a:t></a:t>
            </a:r>
            <a:endParaRPr lang="en-US" sz="20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C2646849-0DEA-4E13-883F-64FBB18DFF30}" type="slidenum">
              <a:rPr lang="en-US" smtClean="0"/>
              <a:pPr/>
              <a:t>17</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endParaRPr lang="en-US" smtClean="0"/>
          </a:p>
          <a:p>
            <a:pPr eaLnBrk="1" hangingPunct="1"/>
            <a:r>
              <a:rPr lang="en-US" smtClean="0"/>
              <a:t>.</a:t>
            </a:r>
            <a:r>
              <a:rPr lang="en-US" sz="2000" smtClean="0"/>
              <a:t>. . . But I say that science is FUN!  </a:t>
            </a:r>
            <a:r>
              <a:rPr lang="en-US" sz="2000" smtClean="0">
                <a:sym typeface="Wingdings" pitchFamily="2" charset="2"/>
              </a:rPr>
              <a:t></a:t>
            </a:r>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69B1CA6D-4446-45FC-9DC8-59E27197F5C8}" type="slidenum">
              <a:rPr lang="en-US" smtClean="0"/>
              <a:pPr/>
              <a:t>18</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z="2000" smtClean="0"/>
          </a:p>
          <a:p>
            <a:pPr eaLnBrk="1" hangingPunct="1"/>
            <a:endParaRPr lang="en-US" sz="2000" smtClean="0"/>
          </a:p>
          <a:p>
            <a:pPr eaLnBrk="1" hangingPunct="1"/>
            <a:endParaRPr lang="en-US" sz="2000" smtClean="0"/>
          </a:p>
          <a:p>
            <a:pPr eaLnBrk="1" hangingPunct="1"/>
            <a:endParaRPr lang="en-US" sz="2000" smtClean="0"/>
          </a:p>
          <a:p>
            <a:pPr eaLnBrk="1" hangingPunct="1"/>
            <a:endParaRPr lang="en-US" sz="2000" smtClean="0"/>
          </a:p>
          <a:p>
            <a:pPr eaLnBrk="1" hangingPunct="1"/>
            <a:r>
              <a:rPr lang="en-US" sz="2000" smtClean="0"/>
              <a:t>There are many Web sites kids can go to for fun and infromation about science and astronomy.  </a:t>
            </a:r>
          </a:p>
          <a:p>
            <a:pPr eaLnBrk="1" hangingPunct="1"/>
            <a:endParaRPr lang="en-US" sz="2000" smtClean="0"/>
          </a:p>
          <a:p>
            <a:pPr eaLnBrk="1" hangingPunct="1"/>
            <a:r>
              <a:rPr lang="en-US" sz="2000" smtClean="0"/>
              <a:t>Here are just a couple of examples . . . </a:t>
            </a:r>
            <a:r>
              <a:rPr lang="en-US" sz="2000" smtClean="0">
                <a:sym typeface="Wingdings" pitchFamily="2" charset="2"/>
              </a:rPr>
              <a:t></a:t>
            </a:r>
            <a:endParaRPr lang="en-US" sz="20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1641246A-D97B-476E-9540-7ECFC9AAEF3D}" type="slidenum">
              <a:rPr lang="en-US" smtClean="0"/>
              <a:pPr/>
              <a:t>19</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92FA5CDE-239B-4BF3-96EA-1FE22FE13BDF}" type="slidenum">
              <a:rPr lang="en-US" smtClean="0"/>
              <a:pPr/>
              <a:t>20</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r>
              <a:rPr lang="en-US" sz="2000" smtClean="0"/>
              <a:t>You may ask, “what is there to see up in the night sky?  When I look up, I don’t see much of anything.”</a:t>
            </a:r>
          </a:p>
          <a:p>
            <a:pPr eaLnBrk="1" hangingPunct="1"/>
            <a:endParaRPr lang="en-US" sz="2000" smtClean="0"/>
          </a:p>
          <a:p>
            <a:pPr eaLnBrk="1" hangingPunct="1"/>
            <a:r>
              <a:rPr lang="en-US" sz="2000" smtClean="0"/>
              <a:t>LIGHT POLLUTION:  streetlights, car lots, shopping centers, illuminated buildings, “security” lights, decorative lighting, etc., etc.</a:t>
            </a:r>
          </a:p>
          <a:p>
            <a:pPr eaLnBrk="1" hangingPunct="1"/>
            <a:endParaRPr lang="en-US" sz="200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CE0B51BC-6E0F-4F70-A251-AE7D7528712A}" type="slidenum">
              <a:rPr lang="en-US" smtClean="0"/>
              <a:pPr/>
              <a:t>21</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r>
              <a:rPr lang="en-US" sz="2000" smtClean="0"/>
              <a:t>The Milky Way – looking toward the center of our home galaxy in the summertime.</a:t>
            </a:r>
          </a:p>
          <a:p>
            <a:pPr eaLnBrk="1" hangingPunct="1"/>
            <a:r>
              <a:rPr lang="en-US" sz="2000" smtClean="0"/>
              <a:t>In the winter we are looking toward the outer edge of the galaxy, so it is not quite as bright.</a:t>
            </a:r>
          </a:p>
          <a:p>
            <a:pPr eaLnBrk="1" hangingPunct="1"/>
            <a:endParaRPr lang="en-US" sz="2000" smtClean="0"/>
          </a:p>
          <a:p>
            <a:pPr eaLnBrk="1" hangingPunct="1"/>
            <a:r>
              <a:rPr lang="en-US" sz="2000" smtClean="0"/>
              <a:t>In order to see the Milky Way and more stars, we find it necessary to get out of town, away from the skyglow and light pollution.  We need to drive an hour away to get a decent dark sky.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8A6941A5-12B7-4C87-8ACE-680DB19864B6}" type="slidenum">
              <a:rPr lang="en-US" smtClean="0"/>
              <a:pPr/>
              <a:t>22</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sz="4800" smtClean="0"/>
              <a:t>HOW </a:t>
            </a:r>
            <a:r>
              <a:rPr lang="en-US" sz="3200" smtClean="0"/>
              <a:t>can I see . . . </a:t>
            </a:r>
            <a:endParaRPr lang="en-US" sz="480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C279DB8F-9483-487E-8A58-67321AFB6244}" type="slidenum">
              <a:rPr lang="en-US" smtClean="0"/>
              <a:pPr/>
              <a:t>23</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lnSpc>
                <a:spcPct val="80000"/>
              </a:lnSpc>
            </a:pPr>
            <a:r>
              <a:rPr lang="en-US" sz="1800" smtClean="0"/>
              <a:t>These are some devices you can use to enhance your eyes’ ability to see faraway objects in the night sky:  Binoculars,  and Telescopes of various types and sizes.</a:t>
            </a:r>
          </a:p>
          <a:p>
            <a:pPr eaLnBrk="1" hangingPunct="1">
              <a:lnSpc>
                <a:spcPct val="80000"/>
              </a:lnSpc>
            </a:pPr>
            <a:endParaRPr lang="en-US" sz="1800" smtClean="0"/>
          </a:p>
          <a:p>
            <a:pPr eaLnBrk="1" hangingPunct="1">
              <a:lnSpc>
                <a:spcPct val="80000"/>
              </a:lnSpc>
            </a:pPr>
            <a:r>
              <a:rPr lang="en-US" sz="1800" smtClean="0"/>
              <a:t>Your next question may well be,  </a:t>
            </a:r>
            <a:r>
              <a:rPr lang="en-US" sz="4000" smtClean="0"/>
              <a:t>“WHAT </a:t>
            </a:r>
            <a:r>
              <a:rPr lang="en-US" sz="2800" smtClean="0"/>
              <a:t>can I expect to see in a dark sky?”</a:t>
            </a:r>
          </a:p>
          <a:p>
            <a:pPr eaLnBrk="1" hangingPunct="1">
              <a:lnSpc>
                <a:spcPct val="80000"/>
              </a:lnSpc>
            </a:pPr>
            <a:r>
              <a:rPr lang="en-US" sz="1800" smtClean="0"/>
              <a:t>Well, there are PLANETS, MOONS, COMETS, and ASTEROIDS in our SOLAR SYSTEM, and STARS, STAR Clusters, and NEBULAS in our GALAXY . . .  And outside our own galaxy, there are countless billions of other galaxies in the far reaches of outer space.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C3ECF1E-007F-4928-9DF6-82E17B4F4EFB}" type="slidenum">
              <a:rPr lang="en-US" smtClean="0"/>
              <a:pPr/>
              <a:t>24</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lnSpc>
                <a:spcPct val="90000"/>
              </a:lnSpc>
            </a:pPr>
            <a:r>
              <a:rPr lang="en-US" sz="1800" smtClean="0"/>
              <a:t>Our SOLAR SYSTEM is the system of planets, moons, asteroids, comets, and other objects that trabvel in orbits around our SUN.  Our Sun has a name, and it is “SOL”.  That’s why it is called the “SOLar system”.  If we lived on a planet orbiting the star Rigel, we would be in the Rigelian System.</a:t>
            </a:r>
          </a:p>
          <a:p>
            <a:pPr eaLnBrk="1" hangingPunct="1">
              <a:lnSpc>
                <a:spcPct val="90000"/>
              </a:lnSpc>
            </a:pPr>
            <a:endParaRPr lang="en-US" sz="1800" smtClean="0"/>
          </a:p>
          <a:p>
            <a:pPr eaLnBrk="1" hangingPunct="1">
              <a:lnSpc>
                <a:spcPct val="90000"/>
              </a:lnSpc>
            </a:pPr>
            <a:r>
              <a:rPr lang="en-US" sz="1800" smtClean="0"/>
              <a:t>You may have heard that Pluto was recently demoted from full planet status to a “Dwarf Planet”.  Many astronomers don’t agree with that decision, and it may change again in a few years.  We’ll wait and see.</a:t>
            </a:r>
          </a:p>
          <a:p>
            <a:pPr eaLnBrk="1" hangingPunct="1">
              <a:lnSpc>
                <a:spcPct val="90000"/>
              </a:lnSpc>
            </a:pPr>
            <a:endParaRPr lang="en-US" sz="1800" smtClean="0"/>
          </a:p>
          <a:p>
            <a:pPr eaLnBrk="1" hangingPunct="1">
              <a:lnSpc>
                <a:spcPct val="90000"/>
              </a:lnSpc>
            </a:pPr>
            <a:r>
              <a:rPr lang="en-US" sz="1800" smtClean="0"/>
              <a:t>Let’s take a quick tour through our solar system. </a:t>
            </a:r>
            <a:r>
              <a:rPr lang="en-US" sz="1800" smtClean="0">
                <a:sym typeface="Wingdings" pitchFamily="2" charset="2"/>
              </a:rPr>
              <a:t></a:t>
            </a:r>
            <a:endParaRPr lang="en-US" sz="180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06F33101-2891-435A-845D-6EE53E2D2F77}" type="slidenum">
              <a:rPr lang="en-US" smtClean="0"/>
              <a:pPr/>
              <a:t>25</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AF14D4FB-2B57-4169-9C7C-BA8FC837EC29}" type="slidenum">
              <a:rPr lang="en-US" smtClean="0"/>
              <a:pPr/>
              <a:t>26</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BAB27AA5-2A26-4907-97E2-FDB2773EE0E9}" type="slidenum">
              <a:rPr lang="en-US" smtClean="0"/>
              <a:pPr/>
              <a:t>27</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3A6FA878-5D8B-471E-9764-E1C21D190755}" type="slidenum">
              <a:rPr lang="en-US" smtClean="0"/>
              <a:pPr/>
              <a:t>28</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4EBBF2D7-1846-4C4F-B622-F60EEE835450}" type="slidenum">
              <a:rPr lang="en-US" smtClean="0"/>
              <a:pPr/>
              <a:t>29</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BEE80354-5ABB-4D79-910A-2B65844CF615}" type="slidenum">
              <a:rPr lang="en-US" smtClean="0"/>
              <a:pPr/>
              <a:t>30</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359F4084-E66C-423E-9285-0ACF5F51A59D}" type="slidenum">
              <a:rPr lang="en-US" smtClean="0"/>
              <a:pPr/>
              <a:t>31</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C8251ADA-8783-4A76-AD2A-169E1D384239}" type="slidenum">
              <a:rPr lang="en-US" smtClean="0"/>
              <a:pPr/>
              <a:t>32</a:t>
            </a:fld>
            <a:endParaRPr 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4BCE486E-8CE7-4C69-AB6A-B06EEC2E077E}" type="slidenum">
              <a:rPr lang="en-US" smtClean="0"/>
              <a:pPr/>
              <a:t>33</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64E7353E-9242-489B-94AF-12143B864752}" type="slidenum">
              <a:rPr lang="en-US" smtClean="0"/>
              <a:pPr/>
              <a:t>34</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E37EBBFA-A824-45E3-B4A8-2F107187146F}" type="slidenum">
              <a:rPr lang="en-US" smtClean="0"/>
              <a:pPr/>
              <a:t>35</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CE6D1B74-7DD5-49BA-A50E-1286F446BEB5}" type="slidenum">
              <a:rPr lang="en-US" smtClean="0"/>
              <a:pPr/>
              <a:t>36</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r>
              <a:rPr lang="en-US" sz="2000" smtClean="0"/>
              <a:t>This slide may be hard to read and understand.  Simply put, it just shows that there are a whole lot of things out beyond the planets; comets, asteroids, “dwarf planets”, and a lot of things left to be discovered.</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314E0CA9-3845-4499-8016-CD294F4C17B3}" type="slidenum">
              <a:rPr lang="en-US" smtClean="0"/>
              <a:pPr/>
              <a:t>37</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r>
              <a:rPr lang="en-US" sz="2000" smtClean="0"/>
              <a:t>Any fairly large solar system object that is not a planet, a  moon, or a comet may be called a “minor planet”.  Here are some examples, some of which fall into the new category of “dwarf planet”.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12237DCB-AE22-4C0B-B1BA-F313293219B6}" type="slidenum">
              <a:rPr lang="en-US" smtClean="0"/>
              <a:pPr/>
              <a:t>38</a:t>
            </a:fld>
            <a:endParaRPr lang="en-US"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7B5BCEAC-5E3A-40B2-921F-910F1C7292B8}" type="slidenum">
              <a:rPr lang="en-US" smtClean="0"/>
              <a:pPr/>
              <a:t>39</a:t>
            </a:fld>
            <a:endParaRPr 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r>
              <a:rPr lang="en-US" sz="2000" smtClean="0"/>
              <a:t>Out beyond our home galaxy, the Milky Way Galaxy, there are billions of other galaxies, of all shapes and sizes.  Some are larger and some are smaller than our own galaxy.  Ours in a </a:t>
            </a:r>
            <a:r>
              <a:rPr lang="en-US" sz="2000" i="1" smtClean="0"/>
              <a:t>spiral</a:t>
            </a:r>
            <a:r>
              <a:rPr lang="en-US" sz="2000" smtClean="0"/>
              <a:t> galaxy, as are these pictured here.  The one on the right is the great Andromeda Galaxy, our nearest galactic “neighbor”, 2.5 million light-years away.  On a clear night in a dark sky, you can see the glow of Andromeda without optical assistance.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E0579877-6966-46CF-BB49-8D0D2D2A78AA}" type="slidenum">
              <a:rPr lang="en-US" smtClean="0"/>
              <a:pPr/>
              <a:t>40</a:t>
            </a:fld>
            <a:endParaRPr 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D1AC572F-6D2C-43CB-BBAA-394AF518DC24}" type="slidenum">
              <a:rPr lang="en-US" smtClean="0"/>
              <a:pPr/>
              <a:t>41</a:t>
            </a:fld>
            <a:endParaRPr 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9FB50024-1512-42D0-A7A2-F1A28A3D66A5}" type="slidenum">
              <a:rPr lang="en-US" smtClean="0"/>
              <a:pPr/>
              <a:t>42</a:t>
            </a:fld>
            <a:endParaRPr 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8B74FC10-FAE1-48C3-9B84-3FB9F33A18FA}" type="slidenum">
              <a:rPr lang="en-US" smtClean="0"/>
              <a:pPr/>
              <a:t>43</a:t>
            </a:fld>
            <a:endParaRPr 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1DF278A8-74CD-4AE1-AF1C-2512B695736E}" type="slidenum">
              <a:rPr lang="en-US" smtClean="0"/>
              <a:pPr/>
              <a:t>44</a:t>
            </a:fld>
            <a:endParaRPr 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r>
              <a:rPr lang="en-US" smtClean="0"/>
              <a:t>You cannot see the Moon every night in the sky, because it rises almost an hour later each day.  The New Moon is dark, or a barely visible ultra-thin crescent, rising almost at sunrise and setting at sunset.  Each day the Moon sets a little later, and grows in its area of illumination from a thin crescent to a “half-moon”, also called “First Quarter”.  After First Quarter the Moon grows, or “waxes” through its waxing gibbous phase and is often visible in the afternoon skies.  After two weeks from the New Moon, it is now at Full Moon phase.  The Full Moon rises about sunset and sets about sunrise.</a:t>
            </a:r>
          </a:p>
          <a:p>
            <a:pPr eaLnBrk="1" hangingPunct="1"/>
            <a:endParaRPr lang="en-US" smtClean="0"/>
          </a:p>
          <a:p>
            <a:pPr eaLnBrk="1" hangingPunct="1"/>
            <a:r>
              <a:rPr lang="en-US" smtClean="0"/>
              <a:t>After Full Moon, Luna grows smaller, or “wanes” in its illuminated area, through the waning gibbous phases to “Last Quarter”, a “half-moon” lit on the left side instead of the right side.  This moon rises later each night, until the last quarter moon rises around midnight or later.  </a:t>
            </a:r>
          </a:p>
          <a:p>
            <a:pPr eaLnBrk="1" hangingPunct="1"/>
            <a:endParaRPr lang="en-US" smtClean="0"/>
          </a:p>
          <a:p>
            <a:pPr eaLnBrk="1" hangingPunct="1"/>
            <a:r>
              <a:rPr lang="en-US" smtClean="0"/>
              <a:t>As another week goes by the Moon goes from Last Quarter through its waning crescent stages, and is often visible in the morning skies after the sun comes up.  Finally, after about a month (29 days) the cycle is complete, and the Moon once again goes to New, only to start the cycle all over again.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5E894068-CBBC-4254-A1DF-BF5D95BA88A0}" type="slidenum">
              <a:rPr lang="en-US" smtClean="0"/>
              <a:pPr/>
              <a:t>45</a:t>
            </a:fld>
            <a:endParaRPr 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r>
              <a:rPr lang="en-US" smtClean="0"/>
              <a:t>Here is another slide to illustrate the phases of the Moon.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9C3DF37D-CE5B-4F62-AEA8-EC29C6C6E1BD}" type="slidenum">
              <a:rPr lang="en-US" smtClean="0"/>
              <a:pPr/>
              <a:t>46</a:t>
            </a:fld>
            <a:endParaRPr lang="en-US" smtClean="0"/>
          </a:p>
        </p:txBody>
      </p:sp>
      <p:sp>
        <p:nvSpPr>
          <p:cNvPr id="115715" name="Rectangle 2"/>
          <p:cNvSpPr>
            <a:spLocks noGrp="1" noRot="1" noChangeAspect="1" noChangeArrowheads="1" noTextEdit="1"/>
          </p:cNvSpPr>
          <p:nvPr>
            <p:ph type="sldImg"/>
          </p:nvPr>
        </p:nvSpPr>
        <p:spPr>
          <a:xfrm>
            <a:off x="1165225" y="687388"/>
            <a:ext cx="4525963" cy="3394075"/>
          </a:xfrm>
          <a:ln/>
        </p:spPr>
      </p:sp>
      <p:sp>
        <p:nvSpPr>
          <p:cNvPr id="115716" name="Rectangle 3"/>
          <p:cNvSpPr>
            <a:spLocks noGrp="1" noChangeArrowheads="1"/>
          </p:cNvSpPr>
          <p:nvPr>
            <p:ph type="body" idx="1"/>
          </p:nvPr>
        </p:nvSpPr>
        <p:spPr>
          <a:xfrm>
            <a:off x="914400" y="4314825"/>
            <a:ext cx="5027613" cy="4087813"/>
          </a:xfrm>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803DC9D6-8419-4E00-9346-A271ADE5FD9A}" type="slidenum">
              <a:rPr lang="en-US" smtClean="0"/>
              <a:pPr/>
              <a:t>47</a:t>
            </a:fld>
            <a:endParaRPr lang="en-US" smtClean="0"/>
          </a:p>
        </p:txBody>
      </p:sp>
      <p:sp>
        <p:nvSpPr>
          <p:cNvPr id="116739" name="Rectangle 2"/>
          <p:cNvSpPr>
            <a:spLocks noGrp="1" noRot="1" noChangeAspect="1" noChangeArrowheads="1" noTextEdit="1"/>
          </p:cNvSpPr>
          <p:nvPr>
            <p:ph type="sldImg"/>
          </p:nvPr>
        </p:nvSpPr>
        <p:spPr>
          <a:xfrm>
            <a:off x="1165225" y="687388"/>
            <a:ext cx="4525963" cy="3394075"/>
          </a:xfrm>
          <a:ln/>
        </p:spPr>
      </p:sp>
      <p:sp>
        <p:nvSpPr>
          <p:cNvPr id="116740" name="Rectangle 3"/>
          <p:cNvSpPr>
            <a:spLocks noGrp="1" noChangeArrowheads="1"/>
          </p:cNvSpPr>
          <p:nvPr>
            <p:ph type="body" idx="1"/>
          </p:nvPr>
        </p:nvSpPr>
        <p:spPr>
          <a:xfrm>
            <a:off x="914400" y="4314825"/>
            <a:ext cx="5027613" cy="4087813"/>
          </a:xfrm>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135A5FD9-C806-4AE2-ABD5-1600447708C0}" type="slidenum">
              <a:rPr lang="en-US" smtClean="0"/>
              <a:pPr/>
              <a:t>48</a:t>
            </a:fld>
            <a:endParaRPr lang="en-US" smtClean="0"/>
          </a:p>
        </p:txBody>
      </p:sp>
      <p:sp>
        <p:nvSpPr>
          <p:cNvPr id="117763" name="Rectangle 2"/>
          <p:cNvSpPr>
            <a:spLocks noGrp="1" noRot="1" noChangeAspect="1" noChangeArrowheads="1" noTextEdit="1"/>
          </p:cNvSpPr>
          <p:nvPr>
            <p:ph type="sldImg"/>
          </p:nvPr>
        </p:nvSpPr>
        <p:spPr>
          <a:xfrm>
            <a:off x="1165225" y="687388"/>
            <a:ext cx="4525963" cy="3394075"/>
          </a:xfrm>
          <a:ln/>
        </p:spPr>
      </p:sp>
      <p:sp>
        <p:nvSpPr>
          <p:cNvPr id="117764" name="Rectangle 3"/>
          <p:cNvSpPr>
            <a:spLocks noGrp="1" noChangeArrowheads="1"/>
          </p:cNvSpPr>
          <p:nvPr>
            <p:ph type="body" idx="1"/>
          </p:nvPr>
        </p:nvSpPr>
        <p:spPr>
          <a:xfrm>
            <a:off x="914400" y="4314825"/>
            <a:ext cx="5027613" cy="4087813"/>
          </a:xfrm>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785AEB0E-AE99-4D41-9BBC-E00D9617FE5D}" type="slidenum">
              <a:rPr lang="en-US" smtClean="0"/>
              <a:pPr/>
              <a:t>49</a:t>
            </a:fld>
            <a:endParaRPr lang="en-US" smtClean="0"/>
          </a:p>
        </p:txBody>
      </p:sp>
      <p:sp>
        <p:nvSpPr>
          <p:cNvPr id="118787" name="Rectangle 2"/>
          <p:cNvSpPr>
            <a:spLocks noGrp="1" noRot="1" noChangeAspect="1" noChangeArrowheads="1" noTextEdit="1"/>
          </p:cNvSpPr>
          <p:nvPr>
            <p:ph type="sldImg"/>
          </p:nvPr>
        </p:nvSpPr>
        <p:spPr>
          <a:xfrm>
            <a:off x="1165225" y="687388"/>
            <a:ext cx="4525963" cy="3394075"/>
          </a:xfrm>
          <a:ln/>
        </p:spPr>
      </p:sp>
      <p:sp>
        <p:nvSpPr>
          <p:cNvPr id="118788" name="Rectangle 3"/>
          <p:cNvSpPr>
            <a:spLocks noGrp="1" noChangeArrowheads="1"/>
          </p:cNvSpPr>
          <p:nvPr>
            <p:ph type="body" idx="1"/>
          </p:nvPr>
        </p:nvSpPr>
        <p:spPr>
          <a:xfrm>
            <a:off x="914400" y="4314825"/>
            <a:ext cx="5027613" cy="4087813"/>
          </a:xfrm>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48CEDAD5-E7DE-4D1B-A0BC-BAA4A380F0D5}" type="slidenum">
              <a:rPr lang="en-US" smtClean="0"/>
              <a:pPr/>
              <a:t>50</a:t>
            </a:fld>
            <a:endParaRPr lang="en-US" smtClean="0"/>
          </a:p>
        </p:txBody>
      </p:sp>
      <p:sp>
        <p:nvSpPr>
          <p:cNvPr id="119811" name="Rectangle 2"/>
          <p:cNvSpPr>
            <a:spLocks noGrp="1" noRot="1" noChangeAspect="1" noChangeArrowheads="1" noTextEdit="1"/>
          </p:cNvSpPr>
          <p:nvPr>
            <p:ph type="sldImg"/>
          </p:nvPr>
        </p:nvSpPr>
        <p:spPr>
          <a:xfrm>
            <a:off x="1165225" y="687388"/>
            <a:ext cx="4525963" cy="3394075"/>
          </a:xfrm>
          <a:ln/>
        </p:spPr>
      </p:sp>
      <p:sp>
        <p:nvSpPr>
          <p:cNvPr id="119812" name="Rectangle 3"/>
          <p:cNvSpPr>
            <a:spLocks noGrp="1" noChangeArrowheads="1"/>
          </p:cNvSpPr>
          <p:nvPr>
            <p:ph type="body" idx="1"/>
          </p:nvPr>
        </p:nvSpPr>
        <p:spPr>
          <a:xfrm>
            <a:off x="914400" y="4314825"/>
            <a:ext cx="5027613" cy="4087813"/>
          </a:xfrm>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78749243-88FF-4DF8-B6DE-939B218A6D27}" type="slidenum">
              <a:rPr lang="en-US" smtClean="0"/>
              <a:pPr/>
              <a:t>51</a:t>
            </a:fld>
            <a:endParaRPr lang="en-US" smtClean="0"/>
          </a:p>
        </p:txBody>
      </p:sp>
      <p:sp>
        <p:nvSpPr>
          <p:cNvPr id="120835" name="Rectangle 2"/>
          <p:cNvSpPr>
            <a:spLocks noGrp="1" noRot="1" noChangeAspect="1" noChangeArrowheads="1" noTextEdit="1"/>
          </p:cNvSpPr>
          <p:nvPr>
            <p:ph type="sldImg"/>
          </p:nvPr>
        </p:nvSpPr>
        <p:spPr>
          <a:xfrm>
            <a:off x="1165225" y="687388"/>
            <a:ext cx="4525963" cy="3394075"/>
          </a:xfrm>
          <a:ln/>
        </p:spPr>
      </p:sp>
      <p:sp>
        <p:nvSpPr>
          <p:cNvPr id="120836" name="Rectangle 3"/>
          <p:cNvSpPr>
            <a:spLocks noGrp="1" noChangeArrowheads="1"/>
          </p:cNvSpPr>
          <p:nvPr>
            <p:ph type="body" idx="1"/>
          </p:nvPr>
        </p:nvSpPr>
        <p:spPr>
          <a:xfrm>
            <a:off x="914400" y="4314825"/>
            <a:ext cx="5027613" cy="4087813"/>
          </a:xfrm>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C57BE298-18E5-46BD-812E-599AA0768A9F}" type="slidenum">
              <a:rPr lang="en-US" smtClean="0"/>
              <a:pPr/>
              <a:t>52</a:t>
            </a:fld>
            <a:endParaRPr lang="en-US" smtClean="0"/>
          </a:p>
        </p:txBody>
      </p:sp>
      <p:sp>
        <p:nvSpPr>
          <p:cNvPr id="121859" name="Rectangle 2"/>
          <p:cNvSpPr>
            <a:spLocks noGrp="1" noRot="1" noChangeAspect="1" noChangeArrowheads="1" noTextEdit="1"/>
          </p:cNvSpPr>
          <p:nvPr>
            <p:ph type="sldImg"/>
          </p:nvPr>
        </p:nvSpPr>
        <p:spPr>
          <a:xfrm>
            <a:off x="1165225" y="687388"/>
            <a:ext cx="4525963" cy="3394075"/>
          </a:xfrm>
          <a:ln/>
        </p:spPr>
      </p:sp>
      <p:sp>
        <p:nvSpPr>
          <p:cNvPr id="121860" name="Rectangle 3"/>
          <p:cNvSpPr>
            <a:spLocks noGrp="1" noChangeArrowheads="1"/>
          </p:cNvSpPr>
          <p:nvPr>
            <p:ph type="body" idx="1"/>
          </p:nvPr>
        </p:nvSpPr>
        <p:spPr>
          <a:xfrm>
            <a:off x="914400" y="4314825"/>
            <a:ext cx="5027613" cy="4087813"/>
          </a:xfrm>
          <a:noFill/>
          <a:ln/>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97DC0B45-3026-49A1-B2B4-9854034E9BCD}" type="slidenum">
              <a:rPr lang="en-US" smtClean="0"/>
              <a:pPr/>
              <a:t>55</a:t>
            </a:fld>
            <a:endParaRPr 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r>
              <a:rPr lang="en-US" sz="2000" smtClean="0"/>
              <a:t>These are a few of the celestial objects it is possible to see in tonight’s sky.  We probably won’t see them all, depending on their position in the sky and our location with regard to obstacles such as trees, buildings, and perhaps some cloud cover.</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5AF51EA1-DFDA-40AF-A20D-DF5471BE3663}" type="slidenum">
              <a:rPr lang="en-US" smtClean="0"/>
              <a:pPr/>
              <a:t>56</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xfrm>
            <a:off x="663575" y="4313238"/>
            <a:ext cx="5484813" cy="4087812"/>
          </a:xfrm>
          <a:noFill/>
          <a:ln/>
        </p:spPr>
        <p:txBody>
          <a:bodyPr/>
          <a:lstStyle/>
          <a:p>
            <a:pPr eaLnBrk="1" hangingPunct="1"/>
            <a:r>
              <a:rPr lang="en-US" sz="2000" smtClean="0"/>
              <a:t>If we had low horizons all around, like out on the ocean, here is what you could see tonight.  This sky chart shows the major constellations, groupings of stars that men have named over the centuries, to help us be more familiar with our starry tapestry above.</a:t>
            </a:r>
          </a:p>
          <a:p>
            <a:pPr eaLnBrk="1" hangingPunct="1"/>
            <a:endParaRPr lang="en-US" sz="2000" smtClean="0"/>
          </a:p>
          <a:p>
            <a:pPr eaLnBrk="1" hangingPunct="1"/>
            <a:r>
              <a:rPr lang="en-US" sz="2000" smtClean="0"/>
              <a:t>If conditions outside permit, we will point out some of these constellations to you.</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4669944F-4E6D-4786-9A26-09A9953F432F}" type="slidenum">
              <a:rPr lang="en-US" smtClean="0"/>
              <a:pPr/>
              <a:t>58</a:t>
            </a:fld>
            <a:endParaRPr 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3CE7AEA4-E710-4479-91EF-C87225BBACC6}" type="slidenum">
              <a:rPr lang="en-US" smtClean="0"/>
              <a:pPr/>
              <a:t>59</a:t>
            </a:fld>
            <a:endParaRPr lang="en-US" smtClean="0"/>
          </a:p>
        </p:txBody>
      </p:sp>
      <p:sp>
        <p:nvSpPr>
          <p:cNvPr id="125955" name="Rectangle 2"/>
          <p:cNvSpPr>
            <a:spLocks noGrp="1" noRot="1" noChangeAspect="1" noChangeArrowheads="1" noTextEdit="1"/>
          </p:cNvSpPr>
          <p:nvPr>
            <p:ph type="sldImg"/>
          </p:nvPr>
        </p:nvSpPr>
        <p:spPr>
          <a:xfrm>
            <a:off x="1165225" y="687388"/>
            <a:ext cx="4525963" cy="3394075"/>
          </a:xfrm>
          <a:ln/>
        </p:spPr>
      </p:sp>
      <p:sp>
        <p:nvSpPr>
          <p:cNvPr id="125956" name="Rectangle 3"/>
          <p:cNvSpPr>
            <a:spLocks noGrp="1" noChangeArrowheads="1"/>
          </p:cNvSpPr>
          <p:nvPr>
            <p:ph type="body" idx="1"/>
          </p:nvPr>
        </p:nvSpPr>
        <p:spPr>
          <a:xfrm>
            <a:off x="914400" y="4314825"/>
            <a:ext cx="5027613" cy="4087813"/>
          </a:xfrm>
          <a:noFill/>
          <a:ln/>
        </p:spPr>
        <p:txBody>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323C5109-2277-47E5-BAEE-BE82ED07CA97}" type="slidenum">
              <a:rPr lang="en-US" smtClean="0"/>
              <a:pPr/>
              <a:t>60</a:t>
            </a:fld>
            <a:endParaRPr 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753E405F-95F9-4B7B-B009-0C25114CEAD9}" type="slidenum">
              <a:rPr lang="en-US" smtClean="0"/>
              <a:pPr/>
              <a:t>61</a:t>
            </a:fld>
            <a:endParaRPr lang="en-US" smtClean="0"/>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Text, and 2 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907517D-D10F-4CB5-83F8-B47999B492B4}" type="slidenum">
              <a:rPr lang="en-US"/>
              <a:pPr>
                <a:defRPr/>
              </a:pPr>
              <a:t>‹#›</a:t>
            </a:fld>
            <a:endParaRPr lang="en-US"/>
          </a:p>
        </p:txBody>
      </p:sp>
      <p:pic>
        <p:nvPicPr>
          <p:cNvPr id="5127" name="Picture 8" descr="BackGround Base"/>
          <p:cNvPicPr>
            <a:picLocks noChangeAspect="1" noChangeArrowheads="1"/>
          </p:cNvPicPr>
          <p:nvPr userDrawn="1"/>
        </p:nvPicPr>
        <p:blipFill>
          <a:blip r:embed="rId8"/>
          <a:srcRect/>
          <a:stretch>
            <a:fillRect/>
          </a:stretch>
        </p:blipFill>
        <p:spPr bwMode="auto">
          <a:xfrm>
            <a:off x="0" y="0"/>
            <a:ext cx="9144000" cy="6858000"/>
          </a:xfrm>
          <a:prstGeom prst="rect">
            <a:avLst/>
          </a:prstGeom>
          <a:noFill/>
          <a:ln w="9525">
            <a:noFill/>
            <a:miter lim="800000"/>
            <a:headEnd/>
            <a:tailEnd/>
          </a:ln>
        </p:spPr>
      </p:pic>
      <p:sp>
        <p:nvSpPr>
          <p:cNvPr id="1033" name="Text Box 9"/>
          <p:cNvSpPr txBox="1">
            <a:spLocks noChangeArrowheads="1"/>
          </p:cNvSpPr>
          <p:nvPr userDrawn="1"/>
        </p:nvSpPr>
        <p:spPr bwMode="auto">
          <a:xfrm>
            <a:off x="3117850" y="6383338"/>
            <a:ext cx="5670550" cy="276225"/>
          </a:xfrm>
          <a:prstGeom prst="rect">
            <a:avLst/>
          </a:prstGeom>
          <a:noFill/>
          <a:ln w="9525">
            <a:noFill/>
            <a:miter lim="800000"/>
            <a:headEnd/>
            <a:tailEnd/>
          </a:ln>
          <a:effectLst/>
        </p:spPr>
        <p:txBody>
          <a:bodyPr wrap="none">
            <a:spAutoFit/>
          </a:bodyPr>
          <a:lstStyle/>
          <a:p>
            <a:pPr>
              <a:defRPr/>
            </a:pPr>
            <a:r>
              <a:rPr lang="en-US" sz="1200" b="1" dirty="0">
                <a:solidFill>
                  <a:schemeClr val="bg1"/>
                </a:solidFill>
                <a:latin typeface="OCR A Extended" pitchFamily="50" charset="0"/>
              </a:rPr>
              <a:t>Azalea Gardens Middle School / Back Bay Amateur Astronomers</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audio" Target="../media/audio2.wav"/><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audio" Target="../media/audio3.wav"/><Relationship Id="rId5" Type="http://schemas.openxmlformats.org/officeDocument/2006/relationships/image" Target="../media/image20.pn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audio" Target="../media/audio4.wav"/><Relationship Id="rId5" Type="http://schemas.openxmlformats.org/officeDocument/2006/relationships/image" Target="../media/image20.pn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hyperlink" Target="http://www.nasa.gov/audience/forkids/kidsclub/flash/index.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28.gif"/><Relationship Id="rId3" Type="http://schemas.openxmlformats.org/officeDocument/2006/relationships/notesSlide" Target="../notesSlides/notesSlide21.xml"/><Relationship Id="rId7" Type="http://schemas.openxmlformats.org/officeDocument/2006/relationships/image" Target="../media/image27.gif"/><Relationship Id="rId2" Type="http://schemas.openxmlformats.org/officeDocument/2006/relationships/slideLayout" Target="../slideLayouts/slideLayout2.xml"/><Relationship Id="rId1" Type="http://schemas.openxmlformats.org/officeDocument/2006/relationships/audio" Target="../media/audio5.wav"/><Relationship Id="rId6" Type="http://schemas.openxmlformats.org/officeDocument/2006/relationships/image" Target="../media/image26.gif"/><Relationship Id="rId5" Type="http://schemas.openxmlformats.org/officeDocument/2006/relationships/image" Target="../media/image25.gif"/><Relationship Id="rId4" Type="http://schemas.openxmlformats.org/officeDocument/2006/relationships/image" Target="../media/image24.gif"/><Relationship Id="rId9"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22.xml"/><Relationship Id="rId7"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2.jpeg"/><Relationship Id="rId11" Type="http://schemas.openxmlformats.org/officeDocument/2006/relationships/image" Target="../media/image36.png"/><Relationship Id="rId5" Type="http://schemas.openxmlformats.org/officeDocument/2006/relationships/oleObject" Target="../embeddings/oleObject1.bin"/><Relationship Id="rId10" Type="http://schemas.openxmlformats.org/officeDocument/2006/relationships/image" Target="../media/image35.png"/><Relationship Id="rId4" Type="http://schemas.openxmlformats.org/officeDocument/2006/relationships/image" Target="../media/image31.jpeg"/><Relationship Id="rId9" Type="http://schemas.openxmlformats.org/officeDocument/2006/relationships/image" Target="../media/image34.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hyperlink" Target="http://www.solarviews.com/cap/merc/mercury.htm"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53.jpeg"/></Relationships>
</file>

<file path=ppt/slides/_rels/slide4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4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63.jpeg"/></Relationships>
</file>

<file path=ppt/slides/_rels/slide5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64.png"/></Relationships>
</file>

<file path=ppt/slides/_rels/slide51.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65.jpeg"/></Relationships>
</file>

<file path=ppt/slides/_rels/slide5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72.jpe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3.xml"/><Relationship Id="rId1" Type="http://schemas.openxmlformats.org/officeDocument/2006/relationships/audio" Target="../media/audio8.wav"/><Relationship Id="rId5" Type="http://schemas.openxmlformats.org/officeDocument/2006/relationships/image" Target="../media/image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 Box 5"/>
          <p:cNvSpPr txBox="1">
            <a:spLocks noChangeArrowheads="1"/>
          </p:cNvSpPr>
          <p:nvPr/>
        </p:nvSpPr>
        <p:spPr bwMode="auto">
          <a:xfrm>
            <a:off x="685800" y="228600"/>
            <a:ext cx="64452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“Seeing Stars” – February 15, 2007</a:t>
            </a:r>
          </a:p>
        </p:txBody>
      </p:sp>
      <p:pic>
        <p:nvPicPr>
          <p:cNvPr id="12291" name="Picture 11" descr="BBAA"/>
          <p:cNvPicPr>
            <a:picLocks noChangeAspect="1" noChangeArrowheads="1"/>
          </p:cNvPicPr>
          <p:nvPr/>
        </p:nvPicPr>
        <p:blipFill>
          <a:blip r:embed="rId3"/>
          <a:srcRect/>
          <a:stretch>
            <a:fillRect/>
          </a:stretch>
        </p:blipFill>
        <p:spPr bwMode="auto">
          <a:xfrm>
            <a:off x="8361363" y="112713"/>
            <a:ext cx="630237" cy="620712"/>
          </a:xfrm>
          <a:prstGeom prst="rect">
            <a:avLst/>
          </a:prstGeom>
          <a:noFill/>
          <a:ln w="9525">
            <a:noFill/>
            <a:miter lim="800000"/>
            <a:headEnd/>
            <a:tailEnd/>
          </a:ln>
        </p:spPr>
      </p:pic>
      <p:sp>
        <p:nvSpPr>
          <p:cNvPr id="2060" name="Text Box 12"/>
          <p:cNvSpPr txBox="1">
            <a:spLocks noChangeArrowheads="1"/>
          </p:cNvSpPr>
          <p:nvPr/>
        </p:nvSpPr>
        <p:spPr bwMode="auto">
          <a:xfrm>
            <a:off x="571500" y="1447800"/>
            <a:ext cx="8286750" cy="1570038"/>
          </a:xfrm>
          <a:prstGeom prst="rect">
            <a:avLst/>
          </a:prstGeom>
          <a:noFill/>
          <a:ln w="9525">
            <a:noFill/>
            <a:miter lim="800000"/>
            <a:headEnd/>
            <a:tailEnd/>
          </a:ln>
        </p:spPr>
        <p:txBody>
          <a:bodyPr>
            <a:spAutoFit/>
          </a:bodyPr>
          <a:lstStyle/>
          <a:p>
            <a:pPr algn="ctr"/>
            <a:r>
              <a:rPr lang="en-US" sz="4000" b="1">
                <a:solidFill>
                  <a:srgbClr val="33CC33"/>
                </a:solidFill>
                <a:latin typeface="OCR A Extended" pitchFamily="50" charset="0"/>
              </a:rPr>
              <a:t>Welcome to “Seeing Stars”</a:t>
            </a:r>
          </a:p>
          <a:p>
            <a:pPr algn="ctr"/>
            <a:endParaRPr lang="en-US" sz="2800" b="1">
              <a:solidFill>
                <a:srgbClr val="33CC33"/>
              </a:solidFill>
              <a:latin typeface="OCR A Extended" pitchFamily="50" charset="0"/>
            </a:endParaRPr>
          </a:p>
          <a:p>
            <a:pPr algn="ctr"/>
            <a:r>
              <a:rPr lang="en-US" sz="2800" b="1">
                <a:solidFill>
                  <a:srgbClr val="33CC33"/>
                </a:solidFill>
                <a:latin typeface="OCR A Extended" pitchFamily="50" charset="0"/>
              </a:rPr>
              <a:t>An Evening With the Astronomers</a:t>
            </a:r>
          </a:p>
        </p:txBody>
      </p:sp>
      <p:sp>
        <p:nvSpPr>
          <p:cNvPr id="2061" name="Text Box 13"/>
          <p:cNvSpPr txBox="1">
            <a:spLocks noChangeArrowheads="1"/>
          </p:cNvSpPr>
          <p:nvPr/>
        </p:nvSpPr>
        <p:spPr bwMode="auto">
          <a:xfrm>
            <a:off x="1017588" y="3257550"/>
            <a:ext cx="7108825" cy="1138238"/>
          </a:xfrm>
          <a:prstGeom prst="rect">
            <a:avLst/>
          </a:prstGeom>
          <a:noFill/>
          <a:ln w="9525">
            <a:noFill/>
            <a:miter lim="800000"/>
            <a:headEnd/>
            <a:tailEnd/>
          </a:ln>
        </p:spPr>
        <p:txBody>
          <a:bodyPr wrap="none">
            <a:spAutoFit/>
          </a:bodyPr>
          <a:lstStyle/>
          <a:p>
            <a:pPr algn="ctr"/>
            <a:r>
              <a:rPr lang="en-US" b="1">
                <a:solidFill>
                  <a:srgbClr val="FFFF66"/>
                </a:solidFill>
                <a:latin typeface="OCR A Extended" pitchFamily="50" charset="0"/>
              </a:rPr>
              <a:t>Presented by</a:t>
            </a:r>
          </a:p>
          <a:p>
            <a:pPr algn="ctr"/>
            <a:endParaRPr lang="en-US" b="1">
              <a:solidFill>
                <a:srgbClr val="FFFF66"/>
              </a:solidFill>
              <a:latin typeface="OCR A Extended" pitchFamily="50" charset="0"/>
            </a:endParaRPr>
          </a:p>
          <a:p>
            <a:pPr algn="ctr"/>
            <a:r>
              <a:rPr lang="en-US" sz="2800" b="1">
                <a:solidFill>
                  <a:srgbClr val="FFFF66"/>
                </a:solidFill>
                <a:latin typeface="OCR A Extended" pitchFamily="50" charset="0"/>
              </a:rPr>
              <a:t>The Back Bay Amateur Astronomers</a:t>
            </a:r>
          </a:p>
        </p:txBody>
      </p:sp>
      <p:sp>
        <p:nvSpPr>
          <p:cNvPr id="2065" name="Text Box 17"/>
          <p:cNvSpPr txBox="1">
            <a:spLocks noChangeArrowheads="1"/>
          </p:cNvSpPr>
          <p:nvPr/>
        </p:nvSpPr>
        <p:spPr bwMode="auto">
          <a:xfrm>
            <a:off x="1346200" y="4754563"/>
            <a:ext cx="5127625" cy="854075"/>
          </a:xfrm>
          <a:prstGeom prst="rect">
            <a:avLst/>
          </a:prstGeom>
          <a:noFill/>
          <a:ln w="9525">
            <a:noFill/>
            <a:miter lim="800000"/>
            <a:headEnd/>
            <a:tailEnd/>
          </a:ln>
        </p:spPr>
        <p:txBody>
          <a:bodyPr>
            <a:spAutoFit/>
          </a:bodyPr>
          <a:lstStyle/>
          <a:p>
            <a:pPr>
              <a:spcBef>
                <a:spcPct val="50000"/>
              </a:spcBef>
            </a:pPr>
            <a:r>
              <a:rPr lang="en-US" b="1">
                <a:solidFill>
                  <a:srgbClr val="FF9933"/>
                </a:solidFill>
              </a:rPr>
              <a:t>for Azalea Gardens Middle School</a:t>
            </a:r>
          </a:p>
          <a:p>
            <a:pPr>
              <a:spcBef>
                <a:spcPct val="50000"/>
              </a:spcBef>
            </a:pPr>
            <a:r>
              <a:rPr lang="en-US" b="1">
                <a:solidFill>
                  <a:srgbClr val="FF9933"/>
                </a:solidFill>
              </a:rPr>
              <a:t>	Thursday, February 15, 2007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2053"/>
                                        </p:tgtEl>
                                        <p:attrNameLst>
                                          <p:attrName>style.visibility</p:attrName>
                                        </p:attrNameLst>
                                      </p:cBhvr>
                                      <p:to>
                                        <p:strVal val="visible"/>
                                      </p:to>
                                    </p:set>
                                    <p:anim calcmode="discrete" valueType="clr">
                                      <p:cBhvr override="childStyle">
                                        <p:cTn id="7" dur="80"/>
                                        <p:tgtEl>
                                          <p:spTgt spid="205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53"/>
                                        </p:tgtEl>
                                        <p:attrNameLst>
                                          <p:attrName>fillcolor</p:attrName>
                                        </p:attrNameLst>
                                      </p:cBhvr>
                                      <p:tavLst>
                                        <p:tav tm="0">
                                          <p:val>
                                            <p:clrVal>
                                              <a:schemeClr val="accent2"/>
                                            </p:clrVal>
                                          </p:val>
                                        </p:tav>
                                        <p:tav tm="50000">
                                          <p:val>
                                            <p:clrVal>
                                              <a:schemeClr val="hlink"/>
                                            </p:clrVal>
                                          </p:val>
                                        </p:tav>
                                      </p:tavLst>
                                    </p:anim>
                                    <p:set>
                                      <p:cBhvr>
                                        <p:cTn id="9" dur="80"/>
                                        <p:tgtEl>
                                          <p:spTgt spid="2053"/>
                                        </p:tgtEl>
                                        <p:attrNameLst>
                                          <p:attrName>fill.type</p:attrName>
                                        </p:attrNameLst>
                                      </p:cBhvr>
                                      <p:to>
                                        <p:strVal val="solid"/>
                                      </p:to>
                                    </p:set>
                                  </p:childTnLst>
                                </p:cTn>
                              </p:par>
                            </p:childTnLst>
                          </p:cTn>
                        </p:par>
                        <p:par>
                          <p:cTn id="10" fill="hold">
                            <p:stCondLst>
                              <p:cond delay="12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2060"/>
                                        </p:tgtEl>
                                        <p:attrNameLst>
                                          <p:attrName>style.visibility</p:attrName>
                                        </p:attrNameLst>
                                      </p:cBhvr>
                                      <p:to>
                                        <p:strVal val="visible"/>
                                      </p:to>
                                    </p:set>
                                    <p:anim calcmode="discrete" valueType="clr">
                                      <p:cBhvr override="childStyle">
                                        <p:cTn id="13" dur="80"/>
                                        <p:tgtEl>
                                          <p:spTgt spid="206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2060"/>
                                        </p:tgtEl>
                                        <p:attrNameLst>
                                          <p:attrName>fillcolor</p:attrName>
                                        </p:attrNameLst>
                                      </p:cBhvr>
                                      <p:tavLst>
                                        <p:tav tm="0">
                                          <p:val>
                                            <p:clrVal>
                                              <a:schemeClr val="accent2"/>
                                            </p:clrVal>
                                          </p:val>
                                        </p:tav>
                                        <p:tav tm="50000">
                                          <p:val>
                                            <p:clrVal>
                                              <a:schemeClr val="hlink"/>
                                            </p:clrVal>
                                          </p:val>
                                        </p:tav>
                                      </p:tavLst>
                                    </p:anim>
                                    <p:set>
                                      <p:cBhvr>
                                        <p:cTn id="15" dur="80"/>
                                        <p:tgtEl>
                                          <p:spTgt spid="2060"/>
                                        </p:tgtEl>
                                        <p:attrNameLst>
                                          <p:attrName>fill.type</p:attrName>
                                        </p:attrNameLst>
                                      </p:cBhvr>
                                      <p:to>
                                        <p:strVal val="solid"/>
                                      </p:to>
                                    </p:set>
                                  </p:childTnLst>
                                </p:cTn>
                              </p:par>
                            </p:childTnLst>
                          </p:cTn>
                        </p:par>
                        <p:par>
                          <p:cTn id="16" fill="hold">
                            <p:stCondLst>
                              <p:cond delay="32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2061"/>
                                        </p:tgtEl>
                                        <p:attrNameLst>
                                          <p:attrName>style.visibility</p:attrName>
                                        </p:attrNameLst>
                                      </p:cBhvr>
                                      <p:to>
                                        <p:strVal val="visible"/>
                                      </p:to>
                                    </p:set>
                                    <p:anim calcmode="discrete" valueType="clr">
                                      <p:cBhvr override="childStyle">
                                        <p:cTn id="19" dur="80"/>
                                        <p:tgtEl>
                                          <p:spTgt spid="2061"/>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061"/>
                                        </p:tgtEl>
                                        <p:attrNameLst>
                                          <p:attrName>fillcolor</p:attrName>
                                        </p:attrNameLst>
                                      </p:cBhvr>
                                      <p:tavLst>
                                        <p:tav tm="0">
                                          <p:val>
                                            <p:clrVal>
                                              <a:schemeClr val="accent2"/>
                                            </p:clrVal>
                                          </p:val>
                                        </p:tav>
                                        <p:tav tm="50000">
                                          <p:val>
                                            <p:clrVal>
                                              <a:schemeClr val="hlink"/>
                                            </p:clrVal>
                                          </p:val>
                                        </p:tav>
                                      </p:tavLst>
                                    </p:anim>
                                    <p:set>
                                      <p:cBhvr>
                                        <p:cTn id="21" dur="80"/>
                                        <p:tgtEl>
                                          <p:spTgt spid="2061"/>
                                        </p:tgtEl>
                                        <p:attrNameLst>
                                          <p:attrName>fill.type</p:attrName>
                                        </p:attrNameLst>
                                      </p:cBhvr>
                                      <p:to>
                                        <p:strVal val="solid"/>
                                      </p:to>
                                    </p:set>
                                  </p:childTnLst>
                                </p:cTn>
                              </p:par>
                            </p:childTnLst>
                          </p:cTn>
                        </p:par>
                        <p:par>
                          <p:cTn id="22" fill="hold">
                            <p:stCondLst>
                              <p:cond delay="4800"/>
                            </p:stCondLst>
                            <p:childTnLst>
                              <p:par>
                                <p:cTn id="23" presetID="9" presetClass="entr" presetSubtype="0" fill="hold" grpId="0" nodeType="afterEffect">
                                  <p:stCondLst>
                                    <p:cond delay="0"/>
                                  </p:stCondLst>
                                  <p:childTnLst>
                                    <p:set>
                                      <p:cBhvr>
                                        <p:cTn id="24" dur="1" fill="hold">
                                          <p:stCondLst>
                                            <p:cond delay="0"/>
                                          </p:stCondLst>
                                        </p:cTn>
                                        <p:tgtEl>
                                          <p:spTgt spid="2065"/>
                                        </p:tgtEl>
                                        <p:attrNameLst>
                                          <p:attrName>style.visibility</p:attrName>
                                        </p:attrNameLst>
                                      </p:cBhvr>
                                      <p:to>
                                        <p:strVal val="visible"/>
                                      </p:to>
                                    </p:set>
                                    <p:animEffect transition="in" filter="dissolve">
                                      <p:cBhvr>
                                        <p:cTn id="25" dur="1000"/>
                                        <p:tgtEl>
                                          <p:spTgt spid="2065"/>
                                        </p:tgtEl>
                                      </p:cBhvr>
                                    </p:animEffect>
                                  </p:childTnLst>
                                </p:cTn>
                              </p:par>
                            </p:childTnLst>
                          </p:cTn>
                        </p:par>
                        <p:par>
                          <p:cTn id="26" fill="hold">
                            <p:stCondLst>
                              <p:cond delay="5800"/>
                            </p:stCondLst>
                            <p:childTnLst>
                              <p:par>
                                <p:cTn id="27" presetID="8" presetClass="emph" presetSubtype="0" fill="hold" grpId="1" nodeType="afterEffect">
                                  <p:stCondLst>
                                    <p:cond delay="0"/>
                                  </p:stCondLst>
                                  <p:childTnLst>
                                    <p:animRot by="21600000">
                                      <p:cBhvr>
                                        <p:cTn id="28" dur="2000" fill="hold"/>
                                        <p:tgtEl>
                                          <p:spTgt spid="20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60" grpId="0"/>
      <p:bldP spid="2061" grpId="0"/>
      <p:bldP spid="2065" grpId="0"/>
      <p:bldP spid="2065" grpId="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573088" y="73025"/>
            <a:ext cx="8570912" cy="701675"/>
          </a:xfrm>
          <a:noFill/>
        </p:spPr>
        <p:txBody>
          <a:bodyPr>
            <a:spAutoFit/>
          </a:bodyPr>
          <a:lstStyle/>
          <a:p>
            <a:pPr eaLnBrk="1" hangingPunct="1"/>
            <a:r>
              <a:rPr lang="en-US" sz="4000" smtClean="0">
                <a:solidFill>
                  <a:srgbClr val="FF0000"/>
                </a:solidFill>
              </a:rPr>
              <a:t>The Back Bay Amateur Astronomers</a:t>
            </a:r>
            <a:r>
              <a:rPr lang="en-US" sz="4000" smtClean="0"/>
              <a:t> </a:t>
            </a:r>
          </a:p>
        </p:txBody>
      </p:sp>
      <p:sp>
        <p:nvSpPr>
          <p:cNvPr id="13315" name="Rectangle 3"/>
          <p:cNvSpPr>
            <a:spLocks noGrp="1" noChangeArrowheads="1"/>
          </p:cNvSpPr>
          <p:nvPr>
            <p:ph type="body" sz="half" idx="4294967295"/>
          </p:nvPr>
        </p:nvSpPr>
        <p:spPr>
          <a:xfrm>
            <a:off x="596900" y="4062413"/>
            <a:ext cx="5300663" cy="2092325"/>
          </a:xfrm>
        </p:spPr>
        <p:txBody>
          <a:bodyPr/>
          <a:lstStyle/>
          <a:p>
            <a:pPr eaLnBrk="1" hangingPunct="1">
              <a:buFontTx/>
              <a:buNone/>
            </a:pPr>
            <a:r>
              <a:rPr lang="en-US" smtClean="0">
                <a:solidFill>
                  <a:schemeClr val="bg1"/>
                </a:solidFill>
              </a:rPr>
              <a:t>	The Back Bay Amateur Astronomers </a:t>
            </a:r>
            <a:br>
              <a:rPr lang="en-US" smtClean="0">
                <a:solidFill>
                  <a:schemeClr val="bg1"/>
                </a:solidFill>
              </a:rPr>
            </a:br>
            <a:r>
              <a:rPr lang="en-US" smtClean="0">
                <a:solidFill>
                  <a:schemeClr val="bg1"/>
                </a:solidFill>
              </a:rPr>
              <a:t>PO Box 9877</a:t>
            </a:r>
          </a:p>
          <a:p>
            <a:pPr eaLnBrk="1" hangingPunct="1">
              <a:buFontTx/>
              <a:buNone/>
            </a:pPr>
            <a:r>
              <a:rPr lang="en-US" smtClean="0">
                <a:solidFill>
                  <a:schemeClr val="bg1"/>
                </a:solidFill>
              </a:rPr>
              <a:t>	Virginia Beach, VA 23450</a:t>
            </a:r>
          </a:p>
        </p:txBody>
      </p:sp>
      <p:sp>
        <p:nvSpPr>
          <p:cNvPr id="13316" name="Text Box 4"/>
          <p:cNvSpPr txBox="1">
            <a:spLocks noChangeArrowheads="1"/>
          </p:cNvSpPr>
          <p:nvPr/>
        </p:nvSpPr>
        <p:spPr bwMode="auto">
          <a:xfrm>
            <a:off x="654050" y="1296988"/>
            <a:ext cx="3962400" cy="1554162"/>
          </a:xfrm>
          <a:prstGeom prst="rect">
            <a:avLst/>
          </a:prstGeom>
          <a:noFill/>
          <a:ln w="9525">
            <a:noFill/>
            <a:miter lim="800000"/>
            <a:headEnd/>
            <a:tailEnd/>
          </a:ln>
        </p:spPr>
        <p:txBody>
          <a:bodyPr>
            <a:spAutoFit/>
          </a:bodyPr>
          <a:lstStyle/>
          <a:p>
            <a:r>
              <a:rPr lang="en-US" sz="3200">
                <a:solidFill>
                  <a:schemeClr val="bg1"/>
                </a:solidFill>
              </a:rPr>
              <a:t>Bringing Astronomy to the People of Hampton Roads</a:t>
            </a:r>
          </a:p>
        </p:txBody>
      </p:sp>
      <p:pic>
        <p:nvPicPr>
          <p:cNvPr id="48133" name="Picture 5" descr="BBAA-cleaned"/>
          <p:cNvPicPr>
            <a:picLocks noGrp="1" noChangeAspect="1" noChangeArrowheads="1"/>
          </p:cNvPicPr>
          <p:nvPr>
            <p:ph sz="quarter" idx="4294967295"/>
          </p:nvPr>
        </p:nvPicPr>
        <p:blipFill>
          <a:blip r:embed="rId4"/>
          <a:srcRect/>
          <a:stretch>
            <a:fillRect/>
          </a:stretch>
        </p:blipFill>
        <p:spPr>
          <a:xfrm>
            <a:off x="4953000" y="1689100"/>
            <a:ext cx="3810000" cy="3660775"/>
          </a:xfrm>
          <a:noFill/>
        </p:spPr>
      </p:pic>
      <p:pic>
        <p:nvPicPr>
          <p:cNvPr id="48137" name="Picture 9">
            <a:hlinkClick r:id="" action="ppaction://media"/>
          </p:cNvPr>
          <p:cNvPicPr>
            <a:picLocks noRot="1" noChangeAspect="1" noChangeArrowheads="1"/>
          </p:cNvPicPr>
          <p:nvPr>
            <a:wavAudioFile r:embed="rId1" name="tada2.wav"/>
          </p:nvPr>
        </p:nvPicPr>
        <p:blipFill>
          <a:blip r:embed="rId5"/>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00"/>
                                  </p:stCondLst>
                                  <p:childTnLst>
                                    <p:cmd type="call" cmd="playFrom(0.0)">
                                      <p:cBhvr>
                                        <p:cTn id="6" dur="1939" fill="hold"/>
                                        <p:tgtEl>
                                          <p:spTgt spid="48137"/>
                                        </p:tgtEl>
                                      </p:cBhvr>
                                    </p:cmd>
                                  </p:childTnLst>
                                </p:cTn>
                              </p:par>
                              <p:par>
                                <p:cTn id="7" presetID="2" presetClass="entr" presetSubtype="8" fill="hold" nodeType="withEffect">
                                  <p:stCondLst>
                                    <p:cond delay="0"/>
                                  </p:stCondLst>
                                  <p:childTnLst>
                                    <p:set>
                                      <p:cBhvr>
                                        <p:cTn id="8" dur="1" fill="hold">
                                          <p:stCondLst>
                                            <p:cond delay="0"/>
                                          </p:stCondLst>
                                        </p:cTn>
                                        <p:tgtEl>
                                          <p:spTgt spid="48133"/>
                                        </p:tgtEl>
                                        <p:attrNameLst>
                                          <p:attrName>style.visibility</p:attrName>
                                        </p:attrNameLst>
                                      </p:cBhvr>
                                      <p:to>
                                        <p:strVal val="visible"/>
                                      </p:to>
                                    </p:set>
                                    <p:anim calcmode="lin" valueType="num">
                                      <p:cBhvr additive="base">
                                        <p:cTn id="9" dur="250" fill="hold"/>
                                        <p:tgtEl>
                                          <p:spTgt spid="48133"/>
                                        </p:tgtEl>
                                        <p:attrNameLst>
                                          <p:attrName>ppt_x</p:attrName>
                                        </p:attrNameLst>
                                      </p:cBhvr>
                                      <p:tavLst>
                                        <p:tav tm="0">
                                          <p:val>
                                            <p:strVal val="0-#ppt_w/2"/>
                                          </p:val>
                                        </p:tav>
                                        <p:tav tm="100000">
                                          <p:val>
                                            <p:strVal val="#ppt_x"/>
                                          </p:val>
                                        </p:tav>
                                      </p:tavLst>
                                    </p:anim>
                                    <p:anim calcmode="lin" valueType="num">
                                      <p:cBhvr additive="base">
                                        <p:cTn id="10" dur="250" fill="hold"/>
                                        <p:tgtEl>
                                          <p:spTgt spid="481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1" fill="hold" display="0">
                  <p:stCondLst>
                    <p:cond delay="indefinite"/>
                  </p:stCondLst>
                  <p:endCondLst>
                    <p:cond evt="onNext" delay="0">
                      <p:tgtEl>
                        <p:sldTgt/>
                      </p:tgtEl>
                    </p:cond>
                    <p:cond evt="onPrev" delay="0">
                      <p:tgtEl>
                        <p:sldTgt/>
                      </p:tgtEl>
                    </p:cond>
                    <p:cond evt="onStopAudio" delay="0">
                      <p:tgtEl>
                        <p:sldTgt/>
                      </p:tgtEl>
                    </p:cond>
                  </p:endCondLst>
                </p:cTn>
                <p:tgtEl>
                  <p:spTgt spid="4813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539750" y="146050"/>
            <a:ext cx="8604250" cy="574675"/>
          </a:xfrm>
        </p:spPr>
        <p:txBody>
          <a:bodyPr/>
          <a:lstStyle/>
          <a:p>
            <a:pPr eaLnBrk="1" hangingPunct="1"/>
            <a:r>
              <a:rPr lang="en-US" sz="4000" smtClean="0">
                <a:solidFill>
                  <a:schemeClr val="bg1"/>
                </a:solidFill>
              </a:rPr>
              <a:t>Your “Solar System Ambassador”</a:t>
            </a:r>
          </a:p>
        </p:txBody>
      </p:sp>
      <p:sp>
        <p:nvSpPr>
          <p:cNvPr id="14339" name="Rectangle 3"/>
          <p:cNvSpPr>
            <a:spLocks noGrp="1" noChangeArrowheads="1"/>
          </p:cNvSpPr>
          <p:nvPr>
            <p:ph type="body" sz="half" idx="4294967295"/>
          </p:nvPr>
        </p:nvSpPr>
        <p:spPr>
          <a:xfrm>
            <a:off x="654050" y="1123950"/>
            <a:ext cx="2957513" cy="519113"/>
          </a:xfrm>
          <a:noFill/>
        </p:spPr>
        <p:txBody>
          <a:bodyPr wrap="none">
            <a:spAutoFit/>
          </a:bodyPr>
          <a:lstStyle/>
          <a:p>
            <a:pPr eaLnBrk="1" hangingPunct="1">
              <a:buFontTx/>
              <a:buNone/>
            </a:pPr>
            <a:r>
              <a:rPr lang="en-US" sz="2800" smtClean="0">
                <a:solidFill>
                  <a:schemeClr val="bg1"/>
                </a:solidFill>
              </a:rPr>
              <a:t>George Reynolds</a:t>
            </a:r>
          </a:p>
        </p:txBody>
      </p:sp>
      <p:pic>
        <p:nvPicPr>
          <p:cNvPr id="14340" name="Picture 4" descr="George"/>
          <p:cNvPicPr>
            <a:picLocks noChangeAspect="1" noChangeArrowheads="1"/>
          </p:cNvPicPr>
          <p:nvPr/>
        </p:nvPicPr>
        <p:blipFill>
          <a:blip r:embed="rId4"/>
          <a:srcRect/>
          <a:stretch>
            <a:fillRect/>
          </a:stretch>
        </p:blipFill>
        <p:spPr bwMode="auto">
          <a:xfrm>
            <a:off x="596900" y="1700213"/>
            <a:ext cx="3667125" cy="4551362"/>
          </a:xfrm>
          <a:prstGeom prst="rect">
            <a:avLst/>
          </a:prstGeom>
          <a:noFill/>
          <a:ln w="9525">
            <a:noFill/>
            <a:miter lim="800000"/>
            <a:headEnd/>
            <a:tailEnd/>
          </a:ln>
        </p:spPr>
      </p:pic>
      <p:pic>
        <p:nvPicPr>
          <p:cNvPr id="14341" name="Picture 5"/>
          <p:cNvPicPr>
            <a:picLocks noGrp="1" noChangeAspect="1" noChangeArrowheads="1"/>
          </p:cNvPicPr>
          <p:nvPr>
            <p:ph sz="half" idx="4294967295"/>
          </p:nvPr>
        </p:nvPicPr>
        <p:blipFill>
          <a:blip r:embed="rId5">
            <a:clrChange>
              <a:clrFrom>
                <a:srgbClr val="FFFFFF"/>
              </a:clrFrom>
              <a:clrTo>
                <a:srgbClr val="FFFFFF">
                  <a:alpha val="0"/>
                </a:srgbClr>
              </a:clrTo>
            </a:clrChange>
          </a:blip>
          <a:srcRect/>
          <a:stretch>
            <a:fillRect/>
          </a:stretch>
        </p:blipFill>
        <p:spPr>
          <a:xfrm>
            <a:off x="4629150" y="1989138"/>
            <a:ext cx="4038600" cy="4038600"/>
          </a:xfrm>
          <a:noFill/>
        </p:spPr>
      </p:pic>
      <p:pic>
        <p:nvPicPr>
          <p:cNvPr id="49160" name="Picture 8">
            <a:hlinkClick r:id="" action="ppaction://media"/>
          </p:cNvPr>
          <p:cNvPicPr>
            <a:picLocks noRot="1" noChangeAspect="1" noChangeArrowheads="1"/>
          </p:cNvPicPr>
          <p:nvPr>
            <a:wavAudioFile r:embed="rId1" name="wile.wav"/>
          </p:nvPr>
        </p:nvPicPr>
        <p:blipFill>
          <a:blip r:embed="rId6"/>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41" fill="hold"/>
                                        <p:tgtEl>
                                          <p:spTgt spid="4916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4916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685800" y="228600"/>
            <a:ext cx="257810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Introductions</a:t>
            </a:r>
          </a:p>
        </p:txBody>
      </p:sp>
      <p:sp>
        <p:nvSpPr>
          <p:cNvPr id="5126" name="Text Box 6"/>
          <p:cNvSpPr txBox="1">
            <a:spLocks noChangeArrowheads="1"/>
          </p:cNvSpPr>
          <p:nvPr/>
        </p:nvSpPr>
        <p:spPr bwMode="auto">
          <a:xfrm>
            <a:off x="2266950" y="1296988"/>
            <a:ext cx="6453188" cy="1631950"/>
          </a:xfrm>
          <a:prstGeom prst="rect">
            <a:avLst/>
          </a:prstGeom>
          <a:noFill/>
          <a:ln w="9525">
            <a:noFill/>
            <a:miter lim="800000"/>
            <a:headEnd/>
            <a:tailEnd/>
          </a:ln>
        </p:spPr>
        <p:txBody>
          <a:bodyPr>
            <a:spAutoFit/>
          </a:bodyPr>
          <a:lstStyle/>
          <a:p>
            <a:pPr>
              <a:buFontTx/>
              <a:buChar char="•"/>
            </a:pPr>
            <a:r>
              <a:rPr lang="en-US" sz="2800" b="1">
                <a:solidFill>
                  <a:srgbClr val="FFFF66"/>
                </a:solidFill>
                <a:latin typeface="OCR A Extended" pitchFamily="50" charset="0"/>
              </a:rPr>
              <a:t>Back Bay Amateur Astronomers</a:t>
            </a:r>
          </a:p>
          <a:p>
            <a:pPr>
              <a:buFontTx/>
              <a:buChar char="•"/>
            </a:pPr>
            <a:endParaRPr lang="en-US" sz="2400" b="1">
              <a:solidFill>
                <a:srgbClr val="FFFF66"/>
              </a:solidFill>
              <a:latin typeface="OCR A Extended" pitchFamily="50" charset="0"/>
            </a:endParaRPr>
          </a:p>
          <a:p>
            <a:pPr lvl="1">
              <a:buFontTx/>
              <a:buChar char="•"/>
            </a:pPr>
            <a:r>
              <a:rPr lang="en-US" sz="2400" b="1">
                <a:solidFill>
                  <a:srgbClr val="FFFF66"/>
                </a:solidFill>
                <a:latin typeface="OCR A Extended" pitchFamily="50" charset="0"/>
              </a:rPr>
              <a:t>George Reynolds </a:t>
            </a:r>
          </a:p>
          <a:p>
            <a:pPr lvl="1">
              <a:buFontTx/>
              <a:buChar char="•"/>
            </a:pPr>
            <a:r>
              <a:rPr lang="en-US" sz="2400" b="1">
                <a:solidFill>
                  <a:srgbClr val="FFFF66"/>
                </a:solidFill>
                <a:latin typeface="OCR A Extended" pitchFamily="50" charset="0"/>
              </a:rPr>
              <a:t>Kevin Weiner</a:t>
            </a:r>
          </a:p>
        </p:txBody>
      </p:sp>
      <p:pic>
        <p:nvPicPr>
          <p:cNvPr id="15364" name="Picture 7" descr="BBAA-cleaned"/>
          <p:cNvPicPr>
            <a:picLocks noChangeAspect="1" noChangeArrowheads="1"/>
          </p:cNvPicPr>
          <p:nvPr/>
        </p:nvPicPr>
        <p:blipFill>
          <a:blip r:embed="rId3"/>
          <a:srcRect/>
          <a:stretch>
            <a:fillRect/>
          </a:stretch>
        </p:blipFill>
        <p:spPr bwMode="auto">
          <a:xfrm>
            <a:off x="5378450" y="3025775"/>
            <a:ext cx="3429000" cy="3295650"/>
          </a:xfrm>
          <a:prstGeom prst="rect">
            <a:avLst/>
          </a:prstGeom>
          <a:noFill/>
          <a:ln w="9525">
            <a:noFill/>
            <a:miter lim="800000"/>
            <a:headEnd/>
            <a:tailEnd/>
          </a:ln>
        </p:spPr>
      </p:pic>
      <p:pic>
        <p:nvPicPr>
          <p:cNvPr id="15365" name="Picture 8" descr="solarsysamb"/>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54050" y="1066800"/>
            <a:ext cx="1498600" cy="1498600"/>
          </a:xfrm>
          <a:prstGeom prst="rect">
            <a:avLst/>
          </a:prstGeom>
          <a:noFill/>
          <a:ln w="9525">
            <a:noFill/>
            <a:miter lim="800000"/>
            <a:headEnd/>
            <a:tailEnd/>
          </a:ln>
        </p:spPr>
      </p:pic>
      <p:sp>
        <p:nvSpPr>
          <p:cNvPr id="5129" name="Text Box 9"/>
          <p:cNvSpPr txBox="1">
            <a:spLocks noChangeArrowheads="1"/>
          </p:cNvSpPr>
          <p:nvPr/>
        </p:nvSpPr>
        <p:spPr bwMode="auto">
          <a:xfrm>
            <a:off x="942975" y="3544888"/>
            <a:ext cx="3225800" cy="1552575"/>
          </a:xfrm>
          <a:prstGeom prst="rect">
            <a:avLst/>
          </a:prstGeom>
          <a:noFill/>
          <a:ln w="9525">
            <a:noFill/>
            <a:miter lim="800000"/>
            <a:headEnd/>
            <a:tailEnd/>
          </a:ln>
        </p:spPr>
        <p:txBody>
          <a:bodyPr>
            <a:spAutoFit/>
          </a:bodyPr>
          <a:lstStyle/>
          <a:p>
            <a:pPr algn="ctr">
              <a:spcBef>
                <a:spcPct val="50000"/>
              </a:spcBef>
            </a:pPr>
            <a:r>
              <a:rPr lang="en-US" sz="2400" i="1">
                <a:solidFill>
                  <a:srgbClr val="FFFF66"/>
                </a:solidFill>
              </a:rPr>
              <a:t>Bringing Astronomy to the people of Hampton Roads since 1978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5124"/>
                                        </p:tgtEl>
                                        <p:attrNameLst>
                                          <p:attrName>style.visibility</p:attrName>
                                        </p:attrNameLst>
                                      </p:cBhvr>
                                      <p:to>
                                        <p:strVal val="visible"/>
                                      </p:to>
                                    </p:set>
                                    <p:anim calcmode="discrete" valueType="clr">
                                      <p:cBhvr override="childStyle">
                                        <p:cTn id="7" dur="80"/>
                                        <p:tgtEl>
                                          <p:spTgt spid="512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124"/>
                                        </p:tgtEl>
                                        <p:attrNameLst>
                                          <p:attrName>fillcolor</p:attrName>
                                        </p:attrNameLst>
                                      </p:cBhvr>
                                      <p:tavLst>
                                        <p:tav tm="0">
                                          <p:val>
                                            <p:clrVal>
                                              <a:schemeClr val="accent2"/>
                                            </p:clrVal>
                                          </p:val>
                                        </p:tav>
                                        <p:tav tm="50000">
                                          <p:val>
                                            <p:clrVal>
                                              <a:schemeClr val="hlink"/>
                                            </p:clrVal>
                                          </p:val>
                                        </p:tav>
                                      </p:tavLst>
                                    </p:anim>
                                    <p:set>
                                      <p:cBhvr>
                                        <p:cTn id="9" dur="80"/>
                                        <p:tgtEl>
                                          <p:spTgt spid="5124"/>
                                        </p:tgtEl>
                                        <p:attrNameLst>
                                          <p:attrName>fill.type</p:attrName>
                                        </p:attrNameLst>
                                      </p:cBhvr>
                                      <p:to>
                                        <p:strVal val="solid"/>
                                      </p:to>
                                    </p:set>
                                  </p:childTnLst>
                                </p:cTn>
                              </p:par>
                            </p:childTnLst>
                          </p:cTn>
                        </p:par>
                        <p:par>
                          <p:cTn id="10" fill="hold">
                            <p:stCondLst>
                              <p:cond delay="5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5126"/>
                                        </p:tgtEl>
                                        <p:attrNameLst>
                                          <p:attrName>style.visibility</p:attrName>
                                        </p:attrNameLst>
                                      </p:cBhvr>
                                      <p:to>
                                        <p:strVal val="visible"/>
                                      </p:to>
                                    </p:set>
                                    <p:anim calcmode="discrete" valueType="clr">
                                      <p:cBhvr override="childStyle">
                                        <p:cTn id="13" dur="80"/>
                                        <p:tgtEl>
                                          <p:spTgt spid="512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5126"/>
                                        </p:tgtEl>
                                        <p:attrNameLst>
                                          <p:attrName>fillcolor</p:attrName>
                                        </p:attrNameLst>
                                      </p:cBhvr>
                                      <p:tavLst>
                                        <p:tav tm="0">
                                          <p:val>
                                            <p:clrVal>
                                              <a:schemeClr val="accent2"/>
                                            </p:clrVal>
                                          </p:val>
                                        </p:tav>
                                        <p:tav tm="50000">
                                          <p:val>
                                            <p:clrVal>
                                              <a:schemeClr val="hlink"/>
                                            </p:clrVal>
                                          </p:val>
                                        </p:tav>
                                      </p:tavLst>
                                    </p:anim>
                                    <p:set>
                                      <p:cBhvr>
                                        <p:cTn id="15" dur="80"/>
                                        <p:tgtEl>
                                          <p:spTgt spid="5126"/>
                                        </p:tgtEl>
                                        <p:attrNameLst>
                                          <p:attrName>fill.type</p:attrName>
                                        </p:attrNameLst>
                                      </p:cBhvr>
                                      <p:to>
                                        <p:strVal val="solid"/>
                                      </p:to>
                                    </p:set>
                                  </p:childTnLst>
                                </p:cTn>
                              </p:par>
                              <p:par>
                                <p:cTn id="16" presetID="8" presetClass="emph" presetSubtype="0" fill="hold" grpId="0" nodeType="withEffect">
                                  <p:stCondLst>
                                    <p:cond delay="0"/>
                                  </p:stCondLst>
                                  <p:childTnLst>
                                    <p:animRot by="21600000">
                                      <p:cBhvr>
                                        <p:cTn id="17" dur="2000" fill="hold"/>
                                        <p:tgtEl>
                                          <p:spTgt spid="51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p:bldP spid="5126" grpId="0"/>
      <p:bldP spid="51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 name="Text Box 10"/>
          <p:cNvSpPr txBox="1">
            <a:spLocks noChangeArrowheads="1"/>
          </p:cNvSpPr>
          <p:nvPr/>
        </p:nvSpPr>
        <p:spPr bwMode="auto">
          <a:xfrm>
            <a:off x="685800" y="228600"/>
            <a:ext cx="23939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Star lore...</a:t>
            </a:r>
          </a:p>
        </p:txBody>
      </p:sp>
      <p:pic>
        <p:nvPicPr>
          <p:cNvPr id="16387" name="Picture 11"/>
          <p:cNvPicPr>
            <a:picLocks noChangeAspect="1" noChangeArrowheads="1"/>
          </p:cNvPicPr>
          <p:nvPr/>
        </p:nvPicPr>
        <p:blipFill>
          <a:blip r:embed="rId3"/>
          <a:srcRect/>
          <a:stretch>
            <a:fillRect/>
          </a:stretch>
        </p:blipFill>
        <p:spPr bwMode="auto">
          <a:xfrm>
            <a:off x="1485900" y="971550"/>
            <a:ext cx="5967413" cy="53943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 name="Text Box 10"/>
          <p:cNvSpPr txBox="1">
            <a:spLocks noChangeArrowheads="1"/>
          </p:cNvSpPr>
          <p:nvPr/>
        </p:nvSpPr>
        <p:spPr bwMode="auto">
          <a:xfrm>
            <a:off x="685800" y="228600"/>
            <a:ext cx="23939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Star lore...</a:t>
            </a:r>
          </a:p>
        </p:txBody>
      </p:sp>
      <p:pic>
        <p:nvPicPr>
          <p:cNvPr id="17411" name="Picture 12"/>
          <p:cNvPicPr>
            <a:picLocks noChangeAspect="1" noChangeArrowheads="1"/>
          </p:cNvPicPr>
          <p:nvPr/>
        </p:nvPicPr>
        <p:blipFill>
          <a:blip r:embed="rId3"/>
          <a:srcRect/>
          <a:stretch>
            <a:fillRect/>
          </a:stretch>
        </p:blipFill>
        <p:spPr bwMode="auto">
          <a:xfrm>
            <a:off x="1444625" y="971550"/>
            <a:ext cx="6254750" cy="53943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 name="Text Box 10"/>
          <p:cNvSpPr txBox="1">
            <a:spLocks noChangeArrowheads="1"/>
          </p:cNvSpPr>
          <p:nvPr/>
        </p:nvSpPr>
        <p:spPr bwMode="auto">
          <a:xfrm>
            <a:off x="685800" y="228600"/>
            <a:ext cx="23939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Star lore...</a:t>
            </a:r>
          </a:p>
        </p:txBody>
      </p:sp>
      <p:pic>
        <p:nvPicPr>
          <p:cNvPr id="18435" name="Picture 13"/>
          <p:cNvPicPr>
            <a:picLocks noChangeAspect="1" noChangeArrowheads="1"/>
          </p:cNvPicPr>
          <p:nvPr/>
        </p:nvPicPr>
        <p:blipFill>
          <a:blip r:embed="rId3"/>
          <a:srcRect/>
          <a:stretch>
            <a:fillRect/>
          </a:stretch>
        </p:blipFill>
        <p:spPr bwMode="auto">
          <a:xfrm>
            <a:off x="571500" y="971550"/>
            <a:ext cx="8251825" cy="5429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 name="Text Box 10"/>
          <p:cNvSpPr txBox="1">
            <a:spLocks noChangeArrowheads="1"/>
          </p:cNvSpPr>
          <p:nvPr/>
        </p:nvSpPr>
        <p:spPr bwMode="auto">
          <a:xfrm>
            <a:off x="685800" y="228600"/>
            <a:ext cx="23939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Star lore...</a:t>
            </a:r>
          </a:p>
        </p:txBody>
      </p:sp>
      <p:pic>
        <p:nvPicPr>
          <p:cNvPr id="19459" name="Picture 14"/>
          <p:cNvPicPr>
            <a:picLocks noChangeAspect="1" noChangeArrowheads="1"/>
          </p:cNvPicPr>
          <p:nvPr/>
        </p:nvPicPr>
        <p:blipFill>
          <a:blip r:embed="rId3"/>
          <a:srcRect/>
          <a:stretch>
            <a:fillRect/>
          </a:stretch>
        </p:blipFill>
        <p:spPr bwMode="auto">
          <a:xfrm>
            <a:off x="571500" y="971550"/>
            <a:ext cx="8286750" cy="5429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 name="Text Box 10"/>
          <p:cNvSpPr txBox="1">
            <a:spLocks noChangeArrowheads="1"/>
          </p:cNvSpPr>
          <p:nvPr/>
        </p:nvSpPr>
        <p:spPr bwMode="auto">
          <a:xfrm>
            <a:off x="685800" y="228600"/>
            <a:ext cx="23939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Star lore...</a:t>
            </a:r>
          </a:p>
        </p:txBody>
      </p:sp>
      <p:pic>
        <p:nvPicPr>
          <p:cNvPr id="20483" name="Picture 21"/>
          <p:cNvPicPr>
            <a:picLocks noChangeAspect="1" noChangeArrowheads="1"/>
          </p:cNvPicPr>
          <p:nvPr/>
        </p:nvPicPr>
        <p:blipFill>
          <a:blip r:embed="rId3"/>
          <a:srcRect/>
          <a:stretch>
            <a:fillRect/>
          </a:stretch>
        </p:blipFill>
        <p:spPr bwMode="auto">
          <a:xfrm>
            <a:off x="571500" y="971550"/>
            <a:ext cx="8199438" cy="5429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 name="Text Box 10"/>
          <p:cNvSpPr txBox="1">
            <a:spLocks noChangeArrowheads="1"/>
          </p:cNvSpPr>
          <p:nvPr/>
        </p:nvSpPr>
        <p:spPr bwMode="auto">
          <a:xfrm>
            <a:off x="685800" y="228600"/>
            <a:ext cx="23939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Star lore...</a:t>
            </a:r>
          </a:p>
        </p:txBody>
      </p:sp>
      <p:pic>
        <p:nvPicPr>
          <p:cNvPr id="21507" name="Picture 18"/>
          <p:cNvPicPr>
            <a:picLocks noChangeAspect="1" noChangeArrowheads="1"/>
          </p:cNvPicPr>
          <p:nvPr/>
        </p:nvPicPr>
        <p:blipFill>
          <a:blip r:embed="rId3"/>
          <a:srcRect/>
          <a:stretch>
            <a:fillRect/>
          </a:stretch>
        </p:blipFill>
        <p:spPr bwMode="auto">
          <a:xfrm>
            <a:off x="571500" y="971550"/>
            <a:ext cx="8220075" cy="53721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 name="Text Box 10"/>
          <p:cNvSpPr txBox="1">
            <a:spLocks noChangeArrowheads="1"/>
          </p:cNvSpPr>
          <p:nvPr/>
        </p:nvSpPr>
        <p:spPr bwMode="auto">
          <a:xfrm>
            <a:off x="685800" y="228600"/>
            <a:ext cx="23939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Star lore...</a:t>
            </a:r>
          </a:p>
        </p:txBody>
      </p:sp>
      <p:pic>
        <p:nvPicPr>
          <p:cNvPr id="22531" name="Picture 15"/>
          <p:cNvPicPr>
            <a:picLocks noChangeAspect="1" noChangeArrowheads="1"/>
          </p:cNvPicPr>
          <p:nvPr/>
        </p:nvPicPr>
        <p:blipFill>
          <a:blip r:embed="rId3"/>
          <a:srcRect/>
          <a:stretch>
            <a:fillRect/>
          </a:stretch>
        </p:blipFill>
        <p:spPr bwMode="auto">
          <a:xfrm>
            <a:off x="571500" y="971550"/>
            <a:ext cx="8286750" cy="5429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 name="Text Box 10"/>
          <p:cNvSpPr txBox="1">
            <a:spLocks noChangeArrowheads="1"/>
          </p:cNvSpPr>
          <p:nvPr/>
        </p:nvSpPr>
        <p:spPr bwMode="auto">
          <a:xfrm>
            <a:off x="685800" y="228600"/>
            <a:ext cx="23939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Star lore...</a:t>
            </a:r>
          </a:p>
        </p:txBody>
      </p:sp>
      <p:pic>
        <p:nvPicPr>
          <p:cNvPr id="23555" name="Picture 20"/>
          <p:cNvPicPr>
            <a:picLocks noChangeAspect="1" noChangeArrowheads="1"/>
          </p:cNvPicPr>
          <p:nvPr/>
        </p:nvPicPr>
        <p:blipFill>
          <a:blip r:embed="rId3"/>
          <a:srcRect/>
          <a:stretch>
            <a:fillRect/>
          </a:stretch>
        </p:blipFill>
        <p:spPr bwMode="auto">
          <a:xfrm>
            <a:off x="571500" y="971550"/>
            <a:ext cx="8229600" cy="5429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 name="Text Box 10"/>
          <p:cNvSpPr txBox="1">
            <a:spLocks noChangeArrowheads="1"/>
          </p:cNvSpPr>
          <p:nvPr/>
        </p:nvSpPr>
        <p:spPr bwMode="auto">
          <a:xfrm>
            <a:off x="685800" y="228600"/>
            <a:ext cx="23939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Star lore...</a:t>
            </a:r>
          </a:p>
        </p:txBody>
      </p:sp>
      <p:pic>
        <p:nvPicPr>
          <p:cNvPr id="24579" name="Picture 16"/>
          <p:cNvPicPr>
            <a:picLocks noChangeAspect="1" noChangeArrowheads="1"/>
          </p:cNvPicPr>
          <p:nvPr/>
        </p:nvPicPr>
        <p:blipFill>
          <a:blip r:embed="rId3"/>
          <a:srcRect/>
          <a:stretch>
            <a:fillRect/>
          </a:stretch>
        </p:blipFill>
        <p:spPr bwMode="auto">
          <a:xfrm>
            <a:off x="571500" y="971550"/>
            <a:ext cx="8229600" cy="5429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 name="Text Box 10"/>
          <p:cNvSpPr txBox="1">
            <a:spLocks noChangeArrowheads="1"/>
          </p:cNvSpPr>
          <p:nvPr/>
        </p:nvSpPr>
        <p:spPr bwMode="auto">
          <a:xfrm>
            <a:off x="685800" y="228600"/>
            <a:ext cx="23939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Star lore...</a:t>
            </a:r>
          </a:p>
        </p:txBody>
      </p:sp>
      <p:pic>
        <p:nvPicPr>
          <p:cNvPr id="25603" name="Picture 19"/>
          <p:cNvPicPr>
            <a:picLocks noChangeAspect="1" noChangeArrowheads="1"/>
          </p:cNvPicPr>
          <p:nvPr/>
        </p:nvPicPr>
        <p:blipFill>
          <a:blip r:embed="rId3"/>
          <a:srcRect/>
          <a:stretch>
            <a:fillRect/>
          </a:stretch>
        </p:blipFill>
        <p:spPr bwMode="auto">
          <a:xfrm>
            <a:off x="571500" y="971550"/>
            <a:ext cx="8286750" cy="53721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154"/>
                                        </p:tgtEl>
                                        <p:attrNameLst>
                                          <p:attrName>style.visibility</p:attrName>
                                        </p:attrNameLst>
                                      </p:cBhvr>
                                      <p:to>
                                        <p:strVal val="visible"/>
                                      </p:to>
                                    </p:set>
                                    <p:anim calcmode="discrete" valueType="clr">
                                      <p:cBhvr override="childStyle">
                                        <p:cTn id="7" dur="80"/>
                                        <p:tgtEl>
                                          <p:spTgt spid="615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54"/>
                                        </p:tgtEl>
                                        <p:attrNameLst>
                                          <p:attrName>fillcolor</p:attrName>
                                        </p:attrNameLst>
                                      </p:cBhvr>
                                      <p:tavLst>
                                        <p:tav tm="0">
                                          <p:val>
                                            <p:clrVal>
                                              <a:schemeClr val="accent2"/>
                                            </p:clrVal>
                                          </p:val>
                                        </p:tav>
                                        <p:tav tm="50000">
                                          <p:val>
                                            <p:clrVal>
                                              <a:schemeClr val="hlink"/>
                                            </p:clrVal>
                                          </p:val>
                                        </p:tav>
                                      </p:tavLst>
                                    </p:anim>
                                    <p:set>
                                      <p:cBhvr>
                                        <p:cTn id="9" dur="80"/>
                                        <p:tgtEl>
                                          <p:spTgt spid="615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galcenter_vis"/>
          <p:cNvPicPr>
            <a:picLocks noChangeAspect="1" noChangeArrowheads="1"/>
          </p:cNvPicPr>
          <p:nvPr/>
        </p:nvPicPr>
        <p:blipFill>
          <a:blip r:embed="rId3">
            <a:lum bright="-38000" contrast="-80000"/>
          </a:blip>
          <a:srcRect/>
          <a:stretch>
            <a:fillRect/>
          </a:stretch>
        </p:blipFill>
        <p:spPr bwMode="auto">
          <a:xfrm>
            <a:off x="3535363" y="1182688"/>
            <a:ext cx="5241925" cy="3571875"/>
          </a:xfrm>
          <a:prstGeom prst="rect">
            <a:avLst/>
          </a:prstGeom>
          <a:noFill/>
          <a:ln w="9525">
            <a:noFill/>
            <a:miter lim="800000"/>
            <a:headEnd/>
            <a:tailEnd/>
          </a:ln>
        </p:spPr>
      </p:pic>
      <p:sp>
        <p:nvSpPr>
          <p:cNvPr id="67588" name="Rectangle 4"/>
          <p:cNvSpPr>
            <a:spLocks noChangeArrowheads="1"/>
          </p:cNvSpPr>
          <p:nvPr/>
        </p:nvSpPr>
        <p:spPr bwMode="auto">
          <a:xfrm>
            <a:off x="3535363" y="1789113"/>
            <a:ext cx="5184775" cy="2282825"/>
          </a:xfrm>
          <a:prstGeom prst="rect">
            <a:avLst/>
          </a:prstGeom>
          <a:noFill/>
          <a:ln w="9525">
            <a:noFill/>
            <a:miter lim="800000"/>
            <a:headEnd/>
            <a:tailEnd/>
          </a:ln>
        </p:spPr>
        <p:txBody>
          <a:bodyPr anchor="ctr">
            <a:spAutoFit/>
          </a:bodyPr>
          <a:lstStyle/>
          <a:p>
            <a:r>
              <a:rPr lang="en-US" sz="2400" b="1">
                <a:solidFill>
                  <a:schemeClr val="bg1"/>
                </a:solidFill>
                <a:latin typeface="OCR A Extended" pitchFamily="50" charset="0"/>
              </a:rPr>
              <a:t>We are ordinary people with a love of the heavens. We contribute to science thru discovery, study and by sharing information with others.</a:t>
            </a:r>
          </a:p>
        </p:txBody>
      </p:sp>
      <p:sp>
        <p:nvSpPr>
          <p:cNvPr id="67591" name="Text Box 7"/>
          <p:cNvSpPr txBox="1">
            <a:spLocks noChangeArrowheads="1"/>
          </p:cNvSpPr>
          <p:nvPr/>
        </p:nvSpPr>
        <p:spPr bwMode="auto">
          <a:xfrm>
            <a:off x="685800" y="228600"/>
            <a:ext cx="42354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Amateur Astronomers...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67591"/>
                                        </p:tgtEl>
                                        <p:attrNameLst>
                                          <p:attrName>style.visibility</p:attrName>
                                        </p:attrNameLst>
                                      </p:cBhvr>
                                      <p:to>
                                        <p:strVal val="visible"/>
                                      </p:to>
                                    </p:set>
                                    <p:anim calcmode="discrete" valueType="clr">
                                      <p:cBhvr override="childStyle">
                                        <p:cTn id="7" dur="80"/>
                                        <p:tgtEl>
                                          <p:spTgt spid="6759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7591"/>
                                        </p:tgtEl>
                                        <p:attrNameLst>
                                          <p:attrName>fillcolor</p:attrName>
                                        </p:attrNameLst>
                                      </p:cBhvr>
                                      <p:tavLst>
                                        <p:tav tm="0">
                                          <p:val>
                                            <p:clrVal>
                                              <a:schemeClr val="accent2"/>
                                            </p:clrVal>
                                          </p:val>
                                        </p:tav>
                                        <p:tav tm="50000">
                                          <p:val>
                                            <p:clrVal>
                                              <a:schemeClr val="hlink"/>
                                            </p:clrVal>
                                          </p:val>
                                        </p:tav>
                                      </p:tavLst>
                                    </p:anim>
                                    <p:set>
                                      <p:cBhvr>
                                        <p:cTn id="9" dur="80"/>
                                        <p:tgtEl>
                                          <p:spTgt spid="67591"/>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67588"/>
                                        </p:tgtEl>
                                        <p:attrNameLst>
                                          <p:attrName>style.visibility</p:attrName>
                                        </p:attrNameLst>
                                      </p:cBhvr>
                                      <p:to>
                                        <p:strVal val="visible"/>
                                      </p:to>
                                    </p:set>
                                    <p:anim calcmode="discrete" valueType="clr">
                                      <p:cBhvr override="childStyle">
                                        <p:cTn id="14" dur="80"/>
                                        <p:tgtEl>
                                          <p:spTgt spid="67588"/>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67588"/>
                                        </p:tgtEl>
                                        <p:attrNameLst>
                                          <p:attrName>fillcolor</p:attrName>
                                        </p:attrNameLst>
                                      </p:cBhvr>
                                      <p:tavLst>
                                        <p:tav tm="0">
                                          <p:val>
                                            <p:clrVal>
                                              <a:schemeClr val="accent2"/>
                                            </p:clrVal>
                                          </p:val>
                                        </p:tav>
                                        <p:tav tm="50000">
                                          <p:val>
                                            <p:clrVal>
                                              <a:schemeClr val="hlink"/>
                                            </p:clrVal>
                                          </p:val>
                                        </p:tav>
                                      </p:tavLst>
                                    </p:anim>
                                    <p:set>
                                      <p:cBhvr>
                                        <p:cTn id="16" dur="80"/>
                                        <p:tgtEl>
                                          <p:spTgt spid="6758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p:bldP spid="6759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idx="4294967295"/>
          </p:nvPr>
        </p:nvSpPr>
        <p:spPr>
          <a:xfrm>
            <a:off x="596900" y="152400"/>
            <a:ext cx="8353425" cy="511175"/>
          </a:xfrm>
          <a:noFill/>
        </p:spPr>
        <p:txBody>
          <a:bodyPr lIns="92075" tIns="46038" rIns="92075" bIns="46038"/>
          <a:lstStyle/>
          <a:p>
            <a:pPr eaLnBrk="1" hangingPunct="1"/>
            <a:r>
              <a:rPr lang="en-US" sz="4000" smtClean="0">
                <a:solidFill>
                  <a:srgbClr val="FFFF00"/>
                </a:solidFill>
                <a:latin typeface="Bermuda Solid" pitchFamily="2" charset="0"/>
              </a:rPr>
              <a:t>Science is </a:t>
            </a:r>
            <a:r>
              <a:rPr lang="en-US" sz="4000" u="sng" smtClean="0">
                <a:solidFill>
                  <a:srgbClr val="FFFF00"/>
                </a:solidFill>
                <a:latin typeface="Bermuda Solid" pitchFamily="2" charset="0"/>
              </a:rPr>
              <a:t>BORING</a:t>
            </a:r>
            <a:r>
              <a:rPr lang="en-US" sz="4000" smtClean="0">
                <a:solidFill>
                  <a:srgbClr val="FFFF00"/>
                </a:solidFill>
                <a:latin typeface="Bermuda Solid" pitchFamily="2" charset="0"/>
              </a:rPr>
              <a:t>!</a:t>
            </a:r>
          </a:p>
        </p:txBody>
      </p:sp>
      <p:sp>
        <p:nvSpPr>
          <p:cNvPr id="27651" name="Rectangle 3"/>
          <p:cNvSpPr>
            <a:spLocks noGrp="1" noChangeArrowheads="1"/>
          </p:cNvSpPr>
          <p:nvPr>
            <p:ph type="subTitle" idx="4294967295"/>
          </p:nvPr>
        </p:nvSpPr>
        <p:spPr>
          <a:xfrm>
            <a:off x="1371600" y="3886200"/>
            <a:ext cx="6400800" cy="1752600"/>
          </a:xfrm>
          <a:noFill/>
        </p:spPr>
        <p:txBody>
          <a:bodyPr lIns="92075" tIns="46038" rIns="92075" bIns="46038"/>
          <a:lstStyle/>
          <a:p>
            <a:pPr eaLnBrk="1" hangingPunct="1"/>
            <a:endParaRPr lang="en-US" smtClean="0"/>
          </a:p>
          <a:p>
            <a:pPr eaLnBrk="1" hangingPunct="1"/>
            <a:endParaRPr lang="en-US" smtClean="0"/>
          </a:p>
        </p:txBody>
      </p:sp>
      <p:pic>
        <p:nvPicPr>
          <p:cNvPr id="27652" name="Picture 4" descr="bored-girl 270x400"/>
          <p:cNvPicPr>
            <a:picLocks noChangeAspect="1" noChangeArrowheads="1"/>
          </p:cNvPicPr>
          <p:nvPr/>
        </p:nvPicPr>
        <p:blipFill>
          <a:blip r:embed="rId4"/>
          <a:srcRect/>
          <a:stretch>
            <a:fillRect/>
          </a:stretch>
        </p:blipFill>
        <p:spPr bwMode="auto">
          <a:xfrm>
            <a:off x="2786063" y="1066800"/>
            <a:ext cx="4056062" cy="5257800"/>
          </a:xfrm>
          <a:prstGeom prst="rect">
            <a:avLst/>
          </a:prstGeom>
          <a:solidFill>
            <a:schemeClr val="bg1"/>
          </a:solidFill>
          <a:ln w="9525">
            <a:noFill/>
            <a:miter lim="800000"/>
            <a:headEnd/>
            <a:tailEnd/>
          </a:ln>
        </p:spPr>
      </p:pic>
      <p:pic>
        <p:nvPicPr>
          <p:cNvPr id="51205" name="Picture 5">
            <a:hlinkClick r:id="" action="ppaction://media"/>
          </p:cNvPr>
          <p:cNvPicPr>
            <a:picLocks noRot="1" noChangeAspect="1" noChangeArrowheads="1"/>
          </p:cNvPicPr>
          <p:nvPr>
            <a:wavAudioFile r:embed="rId1" name="snore2.wav"/>
          </p:nvPr>
        </p:nvPicPr>
        <p:blipFill>
          <a:blip r:embed="rId5"/>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1" fill="hold"/>
                                        <p:tgtEl>
                                          <p:spTgt spid="5120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3000" fill="hold" display="0">
                  <p:stCondLst>
                    <p:cond delay="indefinite"/>
                  </p:stCondLst>
                  <p:endCondLst>
                    <p:cond evt="onPrev" delay="0">
                      <p:tgtEl>
                        <p:sldTgt/>
                      </p:tgtEl>
                    </p:cond>
                    <p:cond evt="onStopAudio" delay="0">
                      <p:tgtEl>
                        <p:sldTgt/>
                      </p:tgtEl>
                    </p:cond>
                  </p:endCondLst>
                </p:cTn>
                <p:tgtEl>
                  <p:spTgt spid="5120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Smiling boy (cropped)"/>
          <p:cNvPicPr>
            <a:picLocks noGrp="1" noChangeAspect="1" noChangeArrowheads="1"/>
          </p:cNvPicPr>
          <p:nvPr>
            <p:ph idx="4294967295"/>
          </p:nvPr>
        </p:nvPicPr>
        <p:blipFill>
          <a:blip r:embed="rId4"/>
          <a:srcRect/>
          <a:stretch>
            <a:fillRect/>
          </a:stretch>
        </p:blipFill>
        <p:spPr>
          <a:xfrm>
            <a:off x="2439988" y="1009650"/>
            <a:ext cx="4486275" cy="5241925"/>
          </a:xfrm>
          <a:noFill/>
        </p:spPr>
      </p:pic>
      <p:sp>
        <p:nvSpPr>
          <p:cNvPr id="52227" name="Rectangle 3"/>
          <p:cNvSpPr>
            <a:spLocks noGrp="1" noChangeArrowheads="1"/>
          </p:cNvSpPr>
          <p:nvPr>
            <p:ph type="title" idx="4294967295"/>
          </p:nvPr>
        </p:nvSpPr>
        <p:spPr>
          <a:xfrm>
            <a:off x="539750" y="52388"/>
            <a:ext cx="8604250" cy="762000"/>
          </a:xfrm>
          <a:noFill/>
        </p:spPr>
        <p:txBody>
          <a:bodyPr>
            <a:spAutoFit/>
          </a:bodyPr>
          <a:lstStyle/>
          <a:p>
            <a:pPr eaLnBrk="1" hangingPunct="1"/>
            <a:r>
              <a:rPr lang="en-US" smtClean="0">
                <a:solidFill>
                  <a:srgbClr val="FFFF00"/>
                </a:solidFill>
              </a:rPr>
              <a:t>Science is </a:t>
            </a:r>
            <a:r>
              <a:rPr lang="en-US" b="1" i="1" smtClean="0">
                <a:solidFill>
                  <a:srgbClr val="FFFF00"/>
                </a:solidFill>
              </a:rPr>
              <a:t>FUN!!</a:t>
            </a:r>
          </a:p>
        </p:txBody>
      </p:sp>
      <p:pic>
        <p:nvPicPr>
          <p:cNvPr id="52228" name="Picture 4">
            <a:hlinkClick r:id="" action="ppaction://media"/>
          </p:cNvPr>
          <p:cNvPicPr>
            <a:picLocks noRot="1" noChangeAspect="1" noChangeArrowheads="1"/>
          </p:cNvPicPr>
          <p:nvPr>
            <a:wavAudioFile r:embed="rId1" name="kidscheer.wav"/>
          </p:nvPr>
        </p:nvPicPr>
        <p:blipFill>
          <a:blip r:embed="rId5"/>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2000" fill="hold"/>
                                        <p:tgtEl>
                                          <p:spTgt spid="52227"/>
                                        </p:tgtEl>
                                        <p:attrNameLst>
                                          <p:attrName>r</p:attrName>
                                        </p:attrNameLst>
                                      </p:cBhvr>
                                    </p:animRot>
                                  </p:childTnLst>
                                </p:cTn>
                              </p:par>
                              <p:par>
                                <p:cTn id="7" presetID="1" presetClass="mediacall" presetSubtype="0" fill="hold" nodeType="withEffect">
                                  <p:stCondLst>
                                    <p:cond delay="0"/>
                                  </p:stCondLst>
                                  <p:childTnLst>
                                    <p:cmd type="call" cmd="playFrom(0.0)">
                                      <p:cBhvr>
                                        <p:cTn id="8" dur="1" fill="hold"/>
                                        <p:tgtEl>
                                          <p:spTgt spid="52228"/>
                                        </p:tgtEl>
                                      </p:cBhvr>
                                    </p:cmd>
                                  </p:childTnLst>
                                </p:cTn>
                              </p:par>
                            </p:childTnLst>
                          </p:cTn>
                        </p:par>
                        <p:par>
                          <p:cTn id="9" fill="hold">
                            <p:stCondLst>
                              <p:cond delay="2000"/>
                            </p:stCondLst>
                            <p:childTnLst>
                              <p:par>
                                <p:cTn id="10" presetID="10" presetClass="emph" presetSubtype="0" repeatCount="8000" fill="remove" grpId="1" nodeType="afterEffect">
                                  <p:stCondLst>
                                    <p:cond delay="0"/>
                                  </p:stCondLst>
                                  <p:childTnLst>
                                    <p:anim calcmode="discrete" valueType="str">
                                      <p:cBhvr override="childStyle">
                                        <p:cTn id="11" dur="500" fill="hold"/>
                                        <p:tgtEl>
                                          <p:spTgt spid="52227"/>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2" repeatCount="2000" fill="hold" display="0">
                  <p:stCondLst>
                    <p:cond delay="indefinite"/>
                  </p:stCondLst>
                  <p:endCondLst>
                    <p:cond evt="onPrev" delay="0">
                      <p:tgtEl>
                        <p:sldTgt/>
                      </p:tgtEl>
                    </p:cond>
                    <p:cond evt="onStopAudio" delay="0">
                      <p:tgtEl>
                        <p:sldTgt/>
                      </p:tgtEl>
                    </p:cond>
                  </p:endCondLst>
                </p:cTn>
                <p:tgtEl>
                  <p:spTgt spid="52228"/>
                </p:tgtEl>
              </p:cMediaNode>
            </p:audio>
          </p:childTnLst>
        </p:cTn>
      </p:par>
    </p:tnLst>
    <p:bldLst>
      <p:bldP spid="52227" grpId="0"/>
      <p:bldP spid="52227"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a:xfrm>
            <a:off x="457200" y="0"/>
            <a:ext cx="8686800" cy="849313"/>
          </a:xfrm>
        </p:spPr>
        <p:txBody>
          <a:bodyPr/>
          <a:lstStyle/>
          <a:p>
            <a:pPr eaLnBrk="1" hangingPunct="1"/>
            <a:r>
              <a:rPr lang="en-US" sz="3200" smtClean="0">
                <a:solidFill>
                  <a:srgbClr val="FFFF66"/>
                </a:solidFill>
              </a:rPr>
              <a:t>Out of this World Fun for Kids</a:t>
            </a:r>
            <a:r>
              <a:rPr lang="en-US" sz="2400" smtClean="0">
                <a:solidFill>
                  <a:srgbClr val="FFFF66"/>
                </a:solidFill>
              </a:rPr>
              <a:t> </a:t>
            </a:r>
          </a:p>
        </p:txBody>
      </p:sp>
      <p:sp>
        <p:nvSpPr>
          <p:cNvPr id="29699" name="Rectangle 3"/>
          <p:cNvSpPr>
            <a:spLocks noGrp="1" noChangeArrowheads="1"/>
          </p:cNvSpPr>
          <p:nvPr>
            <p:ph type="body" idx="4294967295"/>
          </p:nvPr>
        </p:nvSpPr>
        <p:spPr>
          <a:xfrm>
            <a:off x="539750" y="4005263"/>
            <a:ext cx="8229600" cy="2106612"/>
          </a:xfrm>
        </p:spPr>
        <p:txBody>
          <a:bodyPr/>
          <a:lstStyle/>
          <a:p>
            <a:pPr eaLnBrk="1" hangingPunct="1"/>
            <a:r>
              <a:rPr lang="en-US" smtClean="0">
                <a:hlinkClick r:id="rId3"/>
              </a:rPr>
              <a:t>http://www.nasa.gov/audience/forkids/kidsclub/flash/index.html</a:t>
            </a:r>
            <a:endParaRPr lang="en-US" smtClean="0"/>
          </a:p>
          <a:p>
            <a:pPr eaLnBrk="1" hangingPunct="1">
              <a:buFontTx/>
              <a:buNone/>
            </a:pPr>
            <a:r>
              <a:rPr lang="en-US" smtClean="0">
                <a:solidFill>
                  <a:srgbClr val="FF0000"/>
                </a:solidFill>
              </a:rPr>
              <a:t>	http://spaceplace.nasa.gov/en/kids/</a:t>
            </a:r>
          </a:p>
        </p:txBody>
      </p:sp>
      <p:sp>
        <p:nvSpPr>
          <p:cNvPr id="29700" name="Text Box 4"/>
          <p:cNvSpPr txBox="1">
            <a:spLocks noChangeArrowheads="1"/>
          </p:cNvSpPr>
          <p:nvPr/>
        </p:nvSpPr>
        <p:spPr bwMode="auto">
          <a:xfrm>
            <a:off x="1000125" y="1296988"/>
            <a:ext cx="7777163" cy="1792287"/>
          </a:xfrm>
          <a:prstGeom prst="rect">
            <a:avLst/>
          </a:prstGeom>
          <a:noFill/>
          <a:ln w="9525">
            <a:noFill/>
            <a:miter lim="800000"/>
            <a:headEnd/>
            <a:tailEnd/>
          </a:ln>
        </p:spPr>
        <p:txBody>
          <a:bodyPr>
            <a:spAutoFit/>
          </a:bodyPr>
          <a:lstStyle/>
          <a:p>
            <a:pPr algn="ctr">
              <a:spcBef>
                <a:spcPct val="50000"/>
              </a:spcBef>
            </a:pPr>
            <a:r>
              <a:rPr lang="en-US" sz="2800">
                <a:solidFill>
                  <a:srgbClr val="FF3399"/>
                </a:solidFill>
              </a:rPr>
              <a:t>A kid-friendly (and parent-friendly) Web site by NASA</a:t>
            </a:r>
          </a:p>
          <a:p>
            <a:pPr algn="ctr">
              <a:spcBef>
                <a:spcPct val="50000"/>
              </a:spcBef>
            </a:pPr>
            <a:endParaRPr lang="en-US" sz="900">
              <a:solidFill>
                <a:srgbClr val="FF3399"/>
              </a:solidFill>
            </a:endParaRPr>
          </a:p>
          <a:p>
            <a:pPr algn="ctr">
              <a:spcBef>
                <a:spcPct val="50000"/>
              </a:spcBef>
            </a:pPr>
            <a:r>
              <a:rPr lang="en-US" sz="2800">
                <a:solidFill>
                  <a:srgbClr val="FF3399"/>
                </a:solidFill>
              </a:rPr>
              <a:t>FUN learning about Space and Exploration!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
          <p:cNvPicPr>
            <a:picLocks noChangeArrowheads="1"/>
          </p:cNvPicPr>
          <p:nvPr/>
        </p:nvPicPr>
        <p:blipFill>
          <a:blip r:embed="rId3"/>
          <a:srcRect/>
          <a:stretch>
            <a:fillRect/>
          </a:stretch>
        </p:blipFill>
        <p:spPr bwMode="auto">
          <a:xfrm>
            <a:off x="596900" y="952500"/>
            <a:ext cx="8180388" cy="5356225"/>
          </a:xfrm>
          <a:prstGeom prst="rect">
            <a:avLst/>
          </a:prstGeom>
          <a:noFill/>
          <a:ln w="9525">
            <a:noFill/>
            <a:miter lim="800000"/>
            <a:headEnd/>
            <a:tailEnd/>
          </a:ln>
        </p:spPr>
      </p:pic>
      <p:sp>
        <p:nvSpPr>
          <p:cNvPr id="30723" name="Rectangle 2"/>
          <p:cNvSpPr>
            <a:spLocks noGrp="1" noChangeArrowheads="1"/>
          </p:cNvSpPr>
          <p:nvPr>
            <p:ph type="title" idx="4294967295"/>
          </p:nvPr>
        </p:nvSpPr>
        <p:spPr>
          <a:xfrm>
            <a:off x="596900" y="203200"/>
            <a:ext cx="8547100" cy="517525"/>
          </a:xfrm>
          <a:noFill/>
        </p:spPr>
        <p:txBody>
          <a:bodyPr lIns="92075" tIns="46038" rIns="92075" bIns="46038"/>
          <a:lstStyle/>
          <a:p>
            <a:pPr eaLnBrk="1" hangingPunct="1"/>
            <a:r>
              <a:rPr lang="en-US" sz="4000" smtClean="0">
                <a:solidFill>
                  <a:schemeClr val="bg1"/>
                </a:solidFill>
              </a:rPr>
              <a:t>Why can’t I see any </a:t>
            </a:r>
            <a:r>
              <a:rPr lang="en-US" sz="4000" i="1" smtClean="0">
                <a:solidFill>
                  <a:schemeClr val="bg1"/>
                </a:solidFill>
              </a:rPr>
              <a:t>stars</a:t>
            </a:r>
            <a:r>
              <a:rPr lang="en-US" sz="4000" smtClean="0">
                <a:solidFill>
                  <a:schemeClr val="bg1"/>
                </a:solidFill>
              </a:rPr>
              <a:t>?</a:t>
            </a:r>
          </a:p>
        </p:txBody>
      </p:sp>
      <p:sp>
        <p:nvSpPr>
          <p:cNvPr id="54276" name="Rectangle 4"/>
          <p:cNvSpPr>
            <a:spLocks noChangeArrowheads="1"/>
          </p:cNvSpPr>
          <p:nvPr/>
        </p:nvSpPr>
        <p:spPr bwMode="auto">
          <a:xfrm>
            <a:off x="769938" y="1239838"/>
            <a:ext cx="2995612" cy="823912"/>
          </a:xfrm>
          <a:prstGeom prst="rect">
            <a:avLst/>
          </a:prstGeom>
          <a:noFill/>
          <a:ln w="9525">
            <a:noFill/>
            <a:miter lim="800000"/>
            <a:headEnd/>
            <a:tailEnd/>
          </a:ln>
        </p:spPr>
        <p:txBody>
          <a:bodyPr wrap="none" lIns="92075" tIns="46038" rIns="92075" bIns="46038">
            <a:spAutoFit/>
          </a:bodyPr>
          <a:lstStyle/>
          <a:p>
            <a:pPr eaLnBrk="0" hangingPunct="0"/>
            <a:r>
              <a:rPr lang="en-US" sz="4800">
                <a:solidFill>
                  <a:schemeClr val="bg1"/>
                </a:solidFill>
                <a:latin typeface="Times New Roman" pitchFamily="18" charset="0"/>
              </a:rPr>
              <a:t>Sky Glow!</a:t>
            </a:r>
            <a:r>
              <a:rPr lang="en-US" sz="2400">
                <a:solidFill>
                  <a:schemeClr val="bg1"/>
                </a:solidFill>
                <a:latin typeface="Times New Roman" pitchFamily="18" charset="0"/>
              </a:rPr>
              <a:t>  </a:t>
            </a:r>
          </a:p>
        </p:txBody>
      </p:sp>
      <p:sp>
        <p:nvSpPr>
          <p:cNvPr id="54277" name="Rectangle 5"/>
          <p:cNvSpPr>
            <a:spLocks noChangeArrowheads="1"/>
          </p:cNvSpPr>
          <p:nvPr/>
        </p:nvSpPr>
        <p:spPr bwMode="auto">
          <a:xfrm>
            <a:off x="4419600" y="1676400"/>
            <a:ext cx="4191000" cy="1617663"/>
          </a:xfrm>
          <a:prstGeom prst="rect">
            <a:avLst/>
          </a:prstGeom>
          <a:noFill/>
          <a:ln w="9525">
            <a:noFill/>
            <a:miter lim="800000"/>
            <a:headEnd/>
            <a:tailEnd/>
          </a:ln>
        </p:spPr>
        <p:txBody>
          <a:bodyPr lIns="92075" tIns="46038" rIns="92075" bIns="46038">
            <a:spAutoFit/>
          </a:bodyPr>
          <a:lstStyle/>
          <a:p>
            <a:pPr eaLnBrk="0" hangingPunct="0">
              <a:spcBef>
                <a:spcPct val="50000"/>
              </a:spcBef>
            </a:pPr>
            <a:r>
              <a:rPr lang="en-US" sz="2800">
                <a:solidFill>
                  <a:schemeClr val="bg1"/>
                </a:solidFill>
                <a:latin typeface="Times New Roman" pitchFamily="18" charset="0"/>
              </a:rPr>
              <a:t>Another term for</a:t>
            </a:r>
            <a:r>
              <a:rPr lang="en-US" sz="2400">
                <a:solidFill>
                  <a:schemeClr val="bg1"/>
                </a:solidFill>
                <a:latin typeface="Times New Roman" pitchFamily="18" charset="0"/>
              </a:rPr>
              <a:t> </a:t>
            </a:r>
          </a:p>
          <a:p>
            <a:pPr eaLnBrk="0" hangingPunct="0">
              <a:spcBef>
                <a:spcPct val="50000"/>
              </a:spcBef>
            </a:pPr>
            <a:r>
              <a:rPr lang="en-US" sz="4800" i="1">
                <a:solidFill>
                  <a:schemeClr val="bg1"/>
                </a:solidFill>
                <a:latin typeface="Times New Roman" pitchFamily="18" charset="0"/>
              </a:rPr>
              <a:t>Light Pollution!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4275"/>
                                        </p:tgtEl>
                                        <p:attrNameLst>
                                          <p:attrName>style.visibility</p:attrName>
                                        </p:attrNameLst>
                                      </p:cBhvr>
                                      <p:to>
                                        <p:strVal val="visible"/>
                                      </p:to>
                                    </p:set>
                                    <p:animEffect transition="in" filter="checkerboard(across)">
                                      <p:cBhvr>
                                        <p:cTn id="7" dur="500"/>
                                        <p:tgtEl>
                                          <p:spTgt spid="5427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4276"/>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542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6" grpId="0"/>
      <p:bldP spid="5427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30427760"/>
          <p:cNvPicPr>
            <a:picLocks noChangeAspect="1" noChangeArrowheads="1"/>
          </p:cNvPicPr>
          <p:nvPr/>
        </p:nvPicPr>
        <p:blipFill>
          <a:blip r:embed="rId3">
            <a:lum bright="-6000" contrast="20000"/>
          </a:blip>
          <a:srcRect/>
          <a:stretch>
            <a:fillRect/>
          </a:stretch>
        </p:blipFill>
        <p:spPr bwMode="auto">
          <a:xfrm>
            <a:off x="0" y="0"/>
            <a:ext cx="9144000" cy="6858000"/>
          </a:xfrm>
          <a:prstGeom prst="rect">
            <a:avLst/>
          </a:prstGeom>
          <a:noFill/>
          <a:ln w="9525">
            <a:noFill/>
            <a:miter lim="800000"/>
            <a:headEnd/>
            <a:tailEnd/>
          </a:ln>
        </p:spPr>
      </p:pic>
      <p:sp>
        <p:nvSpPr>
          <p:cNvPr id="31747" name="Rectangle 3"/>
          <p:cNvSpPr>
            <a:spLocks noChangeArrowheads="1"/>
          </p:cNvSpPr>
          <p:nvPr/>
        </p:nvSpPr>
        <p:spPr bwMode="auto">
          <a:xfrm>
            <a:off x="0" y="6156325"/>
            <a:ext cx="9144000" cy="701675"/>
          </a:xfrm>
          <a:prstGeom prst="rect">
            <a:avLst/>
          </a:prstGeom>
          <a:noFill/>
          <a:ln w="9525">
            <a:noFill/>
            <a:miter lim="800000"/>
            <a:headEnd/>
            <a:tailEnd/>
          </a:ln>
        </p:spPr>
        <p:txBody>
          <a:bodyPr lIns="92075" tIns="46038" rIns="92075" bIns="46038">
            <a:spAutoFit/>
          </a:bodyPr>
          <a:lstStyle/>
          <a:p>
            <a:pPr algn="ctr" eaLnBrk="0" hangingPunct="0">
              <a:spcBef>
                <a:spcPct val="50000"/>
              </a:spcBef>
            </a:pPr>
            <a:r>
              <a:rPr lang="en-US" sz="4000">
                <a:solidFill>
                  <a:srgbClr val="000066"/>
                </a:solidFill>
                <a:latin typeface="Times New Roman" pitchFamily="18" charset="0"/>
              </a:rPr>
              <a:t>Here’s what it SHOULD look like!</a:t>
            </a:r>
          </a:p>
        </p:txBody>
      </p:sp>
      <p:sp>
        <p:nvSpPr>
          <p:cNvPr id="31748" name="Text Box 4"/>
          <p:cNvSpPr txBox="1">
            <a:spLocks noChangeArrowheads="1"/>
          </p:cNvSpPr>
          <p:nvPr/>
        </p:nvSpPr>
        <p:spPr bwMode="auto">
          <a:xfrm rot="5400000">
            <a:off x="-579438" y="5303838"/>
            <a:ext cx="1433513" cy="274638"/>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1200">
                <a:latin typeface="Verdana" pitchFamily="34" charset="0"/>
              </a:rPr>
              <a:t>James Jacobson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596900" y="203200"/>
            <a:ext cx="8547100" cy="460375"/>
          </a:xfrm>
          <a:noFill/>
        </p:spPr>
        <p:txBody>
          <a:bodyPr lIns="92075" tIns="46038" rIns="92075" bIns="46038"/>
          <a:lstStyle/>
          <a:p>
            <a:pPr eaLnBrk="1" hangingPunct="1"/>
            <a:r>
              <a:rPr lang="en-US" sz="4000" smtClean="0">
                <a:solidFill>
                  <a:schemeClr val="bg1"/>
                </a:solidFill>
              </a:rPr>
              <a:t>HOW can I see in a dark sky?</a:t>
            </a:r>
          </a:p>
        </p:txBody>
      </p:sp>
      <p:sp>
        <p:nvSpPr>
          <p:cNvPr id="56323" name="Rectangle 3"/>
          <p:cNvSpPr>
            <a:spLocks noGrp="1" noChangeArrowheads="1"/>
          </p:cNvSpPr>
          <p:nvPr>
            <p:ph type="body" idx="4294967295"/>
          </p:nvPr>
        </p:nvSpPr>
        <p:spPr>
          <a:xfrm>
            <a:off x="596900" y="2327275"/>
            <a:ext cx="8013700" cy="1163638"/>
          </a:xfrm>
          <a:noFill/>
        </p:spPr>
        <p:txBody>
          <a:bodyPr lIns="92075" tIns="46038" rIns="92075" bIns="46038">
            <a:spAutoFit/>
          </a:bodyPr>
          <a:lstStyle/>
          <a:p>
            <a:pPr eaLnBrk="1" hangingPunct="1"/>
            <a:r>
              <a:rPr lang="en-US" smtClean="0">
                <a:solidFill>
                  <a:schemeClr val="bg1"/>
                </a:solidFill>
              </a:rPr>
              <a:t>Binoculars</a:t>
            </a:r>
          </a:p>
          <a:p>
            <a:pPr eaLnBrk="1" hangingPunct="1"/>
            <a:r>
              <a:rPr lang="en-US" smtClean="0">
                <a:solidFill>
                  <a:schemeClr val="bg1"/>
                </a:solidFill>
              </a:rPr>
              <a:t>Telescopes</a:t>
            </a:r>
          </a:p>
        </p:txBody>
      </p:sp>
      <p:sp>
        <p:nvSpPr>
          <p:cNvPr id="56324" name="Text Box 4"/>
          <p:cNvSpPr txBox="1">
            <a:spLocks noChangeArrowheads="1"/>
          </p:cNvSpPr>
          <p:nvPr/>
        </p:nvSpPr>
        <p:spPr bwMode="auto">
          <a:xfrm>
            <a:off x="596900" y="1828800"/>
            <a:ext cx="8180388" cy="579438"/>
          </a:xfrm>
          <a:prstGeom prst="rect">
            <a:avLst/>
          </a:prstGeom>
          <a:noFill/>
          <a:ln w="12700">
            <a:noFill/>
            <a:miter lim="800000"/>
            <a:headEnd type="none" w="sm" len="sm"/>
            <a:tailEnd type="none" w="sm" len="sm"/>
          </a:ln>
          <a:effectLst/>
        </p:spPr>
        <p:txBody>
          <a:bodyPr>
            <a:spAutoFit/>
          </a:bodyPr>
          <a:lstStyle/>
          <a:p>
            <a:pPr>
              <a:spcBef>
                <a:spcPct val="20000"/>
              </a:spcBef>
              <a:buClr>
                <a:schemeClr val="hlink"/>
              </a:buClr>
              <a:buSzPct val="60000"/>
              <a:buFont typeface="Wingdings" pitchFamily="2" charset="2"/>
              <a:buChar char="n"/>
              <a:defRPr/>
            </a:pPr>
            <a:r>
              <a:rPr lang="en-US" sz="3200">
                <a:solidFill>
                  <a:schemeClr val="bg1"/>
                </a:solidFill>
                <a:effectLst>
                  <a:outerShdw blurRad="38100" dist="38100" dir="2700000" algn="tl">
                    <a:srgbClr val="C0C0C0"/>
                  </a:outerShdw>
                </a:effectLst>
                <a:latin typeface="Verdana" pitchFamily="34" charset="0"/>
              </a:rPr>
              <a:t> The unaided eye (“Naked eye”)</a:t>
            </a:r>
            <a:endParaRPr lang="en-US" sz="3200">
              <a:solidFill>
                <a:schemeClr val="bg1"/>
              </a:solidFill>
              <a:latin typeface="Verdana" pitchFamily="34" charset="0"/>
            </a:endParaRPr>
          </a:p>
        </p:txBody>
      </p:sp>
      <p:pic>
        <p:nvPicPr>
          <p:cNvPr id="56325" name="Picture 5" descr="small_eyes_2"/>
          <p:cNvPicPr>
            <a:picLocks noChangeAspect="1" noChangeArrowheads="1" noCrop="1"/>
          </p:cNvPicPr>
          <p:nvPr/>
        </p:nvPicPr>
        <p:blipFill>
          <a:blip r:embed="rId4"/>
          <a:srcRect/>
          <a:stretch>
            <a:fillRect/>
          </a:stretch>
        </p:blipFill>
        <p:spPr bwMode="auto">
          <a:xfrm>
            <a:off x="6705600" y="3886200"/>
            <a:ext cx="1181100" cy="563563"/>
          </a:xfrm>
          <a:prstGeom prst="rect">
            <a:avLst/>
          </a:prstGeom>
          <a:noFill/>
          <a:ln w="9525">
            <a:noFill/>
            <a:miter lim="800000"/>
            <a:headEnd/>
            <a:tailEnd/>
          </a:ln>
        </p:spPr>
      </p:pic>
      <p:pic>
        <p:nvPicPr>
          <p:cNvPr id="56326" name="Picture 6" descr="eye_balls"/>
          <p:cNvPicPr>
            <a:picLocks noChangeAspect="1" noChangeArrowheads="1" noCrop="1"/>
          </p:cNvPicPr>
          <p:nvPr/>
        </p:nvPicPr>
        <p:blipFill>
          <a:blip r:embed="rId5"/>
          <a:srcRect/>
          <a:stretch>
            <a:fillRect/>
          </a:stretch>
        </p:blipFill>
        <p:spPr bwMode="auto">
          <a:xfrm>
            <a:off x="990600" y="2971800"/>
            <a:ext cx="1752600" cy="900113"/>
          </a:xfrm>
          <a:prstGeom prst="rect">
            <a:avLst/>
          </a:prstGeom>
          <a:noFill/>
          <a:ln w="9525">
            <a:noFill/>
            <a:miter lim="800000"/>
            <a:headEnd/>
            <a:tailEnd/>
          </a:ln>
        </p:spPr>
      </p:pic>
      <p:pic>
        <p:nvPicPr>
          <p:cNvPr id="56327" name="Picture 7" descr="grey_eyes"/>
          <p:cNvPicPr>
            <a:picLocks noChangeAspect="1" noChangeArrowheads="1" noCrop="1"/>
          </p:cNvPicPr>
          <p:nvPr/>
        </p:nvPicPr>
        <p:blipFill>
          <a:blip r:embed="rId6"/>
          <a:srcRect/>
          <a:stretch>
            <a:fillRect/>
          </a:stretch>
        </p:blipFill>
        <p:spPr bwMode="auto">
          <a:xfrm>
            <a:off x="1752600" y="1295400"/>
            <a:ext cx="1447800" cy="423863"/>
          </a:xfrm>
          <a:prstGeom prst="rect">
            <a:avLst/>
          </a:prstGeom>
          <a:noFill/>
          <a:ln w="9525">
            <a:noFill/>
            <a:miter lim="800000"/>
            <a:headEnd/>
            <a:tailEnd/>
          </a:ln>
        </p:spPr>
      </p:pic>
      <p:pic>
        <p:nvPicPr>
          <p:cNvPr id="56328" name="Picture 8" descr="eye"/>
          <p:cNvPicPr>
            <a:picLocks noChangeAspect="1" noChangeArrowheads="1" noCrop="1"/>
          </p:cNvPicPr>
          <p:nvPr/>
        </p:nvPicPr>
        <p:blipFill>
          <a:blip r:embed="rId7"/>
          <a:srcRect/>
          <a:stretch>
            <a:fillRect/>
          </a:stretch>
        </p:blipFill>
        <p:spPr bwMode="auto">
          <a:xfrm>
            <a:off x="4648200" y="2667000"/>
            <a:ext cx="1219200" cy="1219200"/>
          </a:xfrm>
          <a:prstGeom prst="rect">
            <a:avLst/>
          </a:prstGeom>
          <a:noFill/>
          <a:ln w="9525">
            <a:noFill/>
            <a:miter lim="800000"/>
            <a:headEnd/>
            <a:tailEnd/>
          </a:ln>
        </p:spPr>
      </p:pic>
      <p:pic>
        <p:nvPicPr>
          <p:cNvPr id="56329" name="Picture 9" descr="eye_ball"/>
          <p:cNvPicPr>
            <a:picLocks noChangeAspect="1" noChangeArrowheads="1" noCrop="1"/>
          </p:cNvPicPr>
          <p:nvPr/>
        </p:nvPicPr>
        <p:blipFill>
          <a:blip r:embed="rId8"/>
          <a:srcRect/>
          <a:stretch>
            <a:fillRect/>
          </a:stretch>
        </p:blipFill>
        <p:spPr bwMode="auto">
          <a:xfrm>
            <a:off x="7620000" y="1752600"/>
            <a:ext cx="990600" cy="742950"/>
          </a:xfrm>
          <a:prstGeom prst="rect">
            <a:avLst/>
          </a:prstGeom>
          <a:noFill/>
          <a:ln w="9525">
            <a:noFill/>
            <a:miter lim="800000"/>
            <a:headEnd/>
            <a:tailEnd/>
          </a:ln>
        </p:spPr>
      </p:pic>
      <p:pic>
        <p:nvPicPr>
          <p:cNvPr id="56330" name="Picture 10" descr="grey_eyes"/>
          <p:cNvPicPr>
            <a:picLocks noChangeAspect="1" noChangeArrowheads="1" noCrop="1"/>
          </p:cNvPicPr>
          <p:nvPr/>
        </p:nvPicPr>
        <p:blipFill>
          <a:blip r:embed="rId6"/>
          <a:srcRect/>
          <a:stretch>
            <a:fillRect/>
          </a:stretch>
        </p:blipFill>
        <p:spPr bwMode="auto">
          <a:xfrm>
            <a:off x="685800" y="5943600"/>
            <a:ext cx="1447800" cy="423863"/>
          </a:xfrm>
          <a:prstGeom prst="rect">
            <a:avLst/>
          </a:prstGeom>
          <a:noFill/>
          <a:ln w="9525">
            <a:noFill/>
            <a:miter lim="800000"/>
            <a:headEnd/>
            <a:tailEnd/>
          </a:ln>
        </p:spPr>
      </p:pic>
      <p:pic>
        <p:nvPicPr>
          <p:cNvPr id="56331" name="Picture 11" descr="eye_balls"/>
          <p:cNvPicPr>
            <a:picLocks noChangeAspect="1" noChangeArrowheads="1" noCrop="1"/>
          </p:cNvPicPr>
          <p:nvPr/>
        </p:nvPicPr>
        <p:blipFill>
          <a:blip r:embed="rId5"/>
          <a:srcRect/>
          <a:stretch>
            <a:fillRect/>
          </a:stretch>
        </p:blipFill>
        <p:spPr bwMode="auto">
          <a:xfrm>
            <a:off x="6645275" y="5330825"/>
            <a:ext cx="1752600" cy="900113"/>
          </a:xfrm>
          <a:prstGeom prst="rect">
            <a:avLst/>
          </a:prstGeom>
          <a:noFill/>
          <a:ln w="9525">
            <a:noFill/>
            <a:miter lim="800000"/>
            <a:headEnd/>
            <a:tailEnd/>
          </a:ln>
        </p:spPr>
      </p:pic>
      <p:pic>
        <p:nvPicPr>
          <p:cNvPr id="56332" name="Picture 12" descr="eye"/>
          <p:cNvPicPr>
            <a:picLocks noChangeAspect="1" noChangeArrowheads="1" noCrop="1"/>
          </p:cNvPicPr>
          <p:nvPr/>
        </p:nvPicPr>
        <p:blipFill>
          <a:blip r:embed="rId7"/>
          <a:srcRect/>
          <a:stretch>
            <a:fillRect/>
          </a:stretch>
        </p:blipFill>
        <p:spPr bwMode="auto">
          <a:xfrm>
            <a:off x="3352800" y="4419600"/>
            <a:ext cx="1219200" cy="1219200"/>
          </a:xfrm>
          <a:prstGeom prst="rect">
            <a:avLst/>
          </a:prstGeom>
          <a:noFill/>
          <a:ln w="9525">
            <a:noFill/>
            <a:miter lim="800000"/>
            <a:headEnd/>
            <a:tailEnd/>
          </a:ln>
        </p:spPr>
      </p:pic>
      <p:pic>
        <p:nvPicPr>
          <p:cNvPr id="56333" name="Picture 13" descr="small_eyes_2"/>
          <p:cNvPicPr>
            <a:picLocks noChangeAspect="1" noChangeArrowheads="1" noCrop="1"/>
          </p:cNvPicPr>
          <p:nvPr/>
        </p:nvPicPr>
        <p:blipFill>
          <a:blip r:embed="rId4"/>
          <a:srcRect/>
          <a:stretch>
            <a:fillRect/>
          </a:stretch>
        </p:blipFill>
        <p:spPr bwMode="auto">
          <a:xfrm>
            <a:off x="5181600" y="1295400"/>
            <a:ext cx="1181100" cy="563563"/>
          </a:xfrm>
          <a:prstGeom prst="rect">
            <a:avLst/>
          </a:prstGeom>
          <a:noFill/>
          <a:ln w="9525">
            <a:noFill/>
            <a:miter lim="800000"/>
            <a:headEnd/>
            <a:tailEnd/>
          </a:ln>
        </p:spPr>
      </p:pic>
      <p:pic>
        <p:nvPicPr>
          <p:cNvPr id="56334" name="Picture 14" descr="eye_ball"/>
          <p:cNvPicPr>
            <a:picLocks noChangeAspect="1" noChangeArrowheads="1" noCrop="1"/>
          </p:cNvPicPr>
          <p:nvPr/>
        </p:nvPicPr>
        <p:blipFill>
          <a:blip r:embed="rId8"/>
          <a:srcRect/>
          <a:stretch>
            <a:fillRect/>
          </a:stretch>
        </p:blipFill>
        <p:spPr bwMode="auto">
          <a:xfrm>
            <a:off x="1066800" y="4495800"/>
            <a:ext cx="990600" cy="742950"/>
          </a:xfrm>
          <a:prstGeom prst="rect">
            <a:avLst/>
          </a:prstGeom>
          <a:noFill/>
          <a:ln w="9525">
            <a:noFill/>
            <a:miter lim="800000"/>
            <a:headEnd/>
            <a:tailEnd/>
          </a:ln>
        </p:spPr>
      </p:pic>
      <p:pic>
        <p:nvPicPr>
          <p:cNvPr id="56339" name="Picture 19">
            <a:hlinkClick r:id="" action="ppaction://media"/>
          </p:cNvPr>
          <p:cNvPicPr>
            <a:picLocks noRot="1" noChangeAspect="1" noChangeArrowheads="1"/>
          </p:cNvPicPr>
          <p:nvPr>
            <a:wavAudioFile r:embed="rId1" name="Bugs48.wav"/>
          </p:nvPr>
        </p:nvPicPr>
        <p:blipFill>
          <a:blip r:embed="rId9"/>
          <a:srcRect/>
          <a:stretch>
            <a:fillRect/>
          </a:stretch>
        </p:blipFill>
        <p:spPr bwMode="auto">
          <a:xfrm>
            <a:off x="8839200" y="6137275"/>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56323"/>
                                        </p:tgtEl>
                                      </p:cBhvr>
                                    </p:animEffect>
                                    <p:set>
                                      <p:cBhvr>
                                        <p:cTn id="7" dur="1" fill="hold">
                                          <p:stCondLst>
                                            <p:cond delay="1999"/>
                                          </p:stCondLst>
                                        </p:cTn>
                                        <p:tgtEl>
                                          <p:spTgt spid="56323"/>
                                        </p:tgtEl>
                                        <p:attrNameLst>
                                          <p:attrName>style.visibility</p:attrName>
                                        </p:attrNameLst>
                                      </p:cBhvr>
                                      <p:to>
                                        <p:strVal val="hidden"/>
                                      </p:to>
                                    </p:se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56326"/>
                                        </p:tgtEl>
                                        <p:attrNameLst>
                                          <p:attrName>style.visibility</p:attrName>
                                        </p:attrNameLst>
                                      </p:cBhvr>
                                      <p:to>
                                        <p:strVal val="visible"/>
                                      </p:to>
                                    </p:set>
                                    <p:animEffect transition="in" filter="blinds(horizontal)">
                                      <p:cBhvr>
                                        <p:cTn id="11" dur="250"/>
                                        <p:tgtEl>
                                          <p:spTgt spid="56326"/>
                                        </p:tgtEl>
                                      </p:cBhvr>
                                    </p:animEffect>
                                  </p:childTnLst>
                                </p:cTn>
                              </p:par>
                            </p:childTnLst>
                          </p:cTn>
                        </p:par>
                        <p:par>
                          <p:cTn id="12" fill="hold">
                            <p:stCondLst>
                              <p:cond delay="2250"/>
                            </p:stCondLst>
                            <p:childTnLst>
                              <p:par>
                                <p:cTn id="13" presetID="4" presetClass="entr" presetSubtype="16" fill="hold" nodeType="afterEffect">
                                  <p:stCondLst>
                                    <p:cond delay="0"/>
                                  </p:stCondLst>
                                  <p:childTnLst>
                                    <p:set>
                                      <p:cBhvr>
                                        <p:cTn id="14" dur="1" fill="hold">
                                          <p:stCondLst>
                                            <p:cond delay="0"/>
                                          </p:stCondLst>
                                        </p:cTn>
                                        <p:tgtEl>
                                          <p:spTgt spid="56329"/>
                                        </p:tgtEl>
                                        <p:attrNameLst>
                                          <p:attrName>style.visibility</p:attrName>
                                        </p:attrNameLst>
                                      </p:cBhvr>
                                      <p:to>
                                        <p:strVal val="visible"/>
                                      </p:to>
                                    </p:set>
                                    <p:animEffect transition="in" filter="box(in)">
                                      <p:cBhvr>
                                        <p:cTn id="15" dur="250"/>
                                        <p:tgtEl>
                                          <p:spTgt spid="56329"/>
                                        </p:tgtEl>
                                      </p:cBhvr>
                                    </p:animEffect>
                                  </p:childTnLst>
                                </p:cTn>
                              </p:par>
                            </p:childTnLst>
                          </p:cTn>
                        </p:par>
                        <p:par>
                          <p:cTn id="16" fill="hold">
                            <p:stCondLst>
                              <p:cond delay="2500"/>
                            </p:stCondLst>
                            <p:childTnLst>
                              <p:par>
                                <p:cTn id="17" presetID="5" presetClass="entr" presetSubtype="10" fill="hold" nodeType="afterEffect">
                                  <p:stCondLst>
                                    <p:cond delay="0"/>
                                  </p:stCondLst>
                                  <p:childTnLst>
                                    <p:set>
                                      <p:cBhvr>
                                        <p:cTn id="18" dur="1" fill="hold">
                                          <p:stCondLst>
                                            <p:cond delay="0"/>
                                          </p:stCondLst>
                                        </p:cTn>
                                        <p:tgtEl>
                                          <p:spTgt spid="56328"/>
                                        </p:tgtEl>
                                        <p:attrNameLst>
                                          <p:attrName>style.visibility</p:attrName>
                                        </p:attrNameLst>
                                      </p:cBhvr>
                                      <p:to>
                                        <p:strVal val="visible"/>
                                      </p:to>
                                    </p:set>
                                    <p:animEffect transition="in" filter="checkerboard(across)">
                                      <p:cBhvr>
                                        <p:cTn id="19" dur="250"/>
                                        <p:tgtEl>
                                          <p:spTgt spid="56328"/>
                                        </p:tgtEl>
                                      </p:cBhvr>
                                    </p:animEffect>
                                  </p:childTnLst>
                                </p:cTn>
                              </p:par>
                            </p:childTnLst>
                          </p:cTn>
                        </p:par>
                        <p:par>
                          <p:cTn id="20" fill="hold">
                            <p:stCondLst>
                              <p:cond delay="2750"/>
                            </p:stCondLst>
                            <p:childTnLst>
                              <p:par>
                                <p:cTn id="21" presetID="2" presetClass="entr" presetSubtype="4" fill="hold" nodeType="afterEffect">
                                  <p:stCondLst>
                                    <p:cond delay="0"/>
                                  </p:stCondLst>
                                  <p:childTnLst>
                                    <p:set>
                                      <p:cBhvr>
                                        <p:cTn id="22" dur="1" fill="hold">
                                          <p:stCondLst>
                                            <p:cond delay="0"/>
                                          </p:stCondLst>
                                        </p:cTn>
                                        <p:tgtEl>
                                          <p:spTgt spid="56325"/>
                                        </p:tgtEl>
                                        <p:attrNameLst>
                                          <p:attrName>style.visibility</p:attrName>
                                        </p:attrNameLst>
                                      </p:cBhvr>
                                      <p:to>
                                        <p:strVal val="visible"/>
                                      </p:to>
                                    </p:set>
                                    <p:anim calcmode="lin" valueType="num">
                                      <p:cBhvr additive="base">
                                        <p:cTn id="23" dur="250" fill="hold"/>
                                        <p:tgtEl>
                                          <p:spTgt spid="56325"/>
                                        </p:tgtEl>
                                        <p:attrNameLst>
                                          <p:attrName>ppt_x</p:attrName>
                                        </p:attrNameLst>
                                      </p:cBhvr>
                                      <p:tavLst>
                                        <p:tav tm="0">
                                          <p:val>
                                            <p:strVal val="#ppt_x"/>
                                          </p:val>
                                        </p:tav>
                                        <p:tav tm="100000">
                                          <p:val>
                                            <p:strVal val="#ppt_x"/>
                                          </p:val>
                                        </p:tav>
                                      </p:tavLst>
                                    </p:anim>
                                    <p:anim calcmode="lin" valueType="num">
                                      <p:cBhvr additive="base">
                                        <p:cTn id="24" dur="250" fill="hold"/>
                                        <p:tgtEl>
                                          <p:spTgt spid="56325"/>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1" presetClass="entr" presetSubtype="0" fill="hold" nodeType="afterEffect">
                                  <p:stCondLst>
                                    <p:cond delay="0"/>
                                  </p:stCondLst>
                                  <p:childTnLst>
                                    <p:set>
                                      <p:cBhvr>
                                        <p:cTn id="27" dur="1" fill="hold">
                                          <p:stCondLst>
                                            <p:cond delay="0"/>
                                          </p:stCondLst>
                                        </p:cTn>
                                        <p:tgtEl>
                                          <p:spTgt spid="56327"/>
                                        </p:tgtEl>
                                        <p:attrNameLst>
                                          <p:attrName>style.visibility</p:attrName>
                                        </p:attrNameLst>
                                      </p:cBhvr>
                                      <p:to>
                                        <p:strVal val="visible"/>
                                      </p:to>
                                    </p:set>
                                  </p:childTnLst>
                                </p:cTn>
                              </p:par>
                            </p:childTnLst>
                          </p:cTn>
                        </p:par>
                        <p:par>
                          <p:cTn id="28" fill="hold">
                            <p:stCondLst>
                              <p:cond delay="3000"/>
                            </p:stCondLst>
                            <p:childTnLst>
                              <p:par>
                                <p:cTn id="29" presetID="1" presetClass="entr" presetSubtype="0" fill="hold" nodeType="afterEffect">
                                  <p:stCondLst>
                                    <p:cond delay="0"/>
                                  </p:stCondLst>
                                  <p:childTnLst>
                                    <p:set>
                                      <p:cBhvr>
                                        <p:cTn id="30" dur="1" fill="hold">
                                          <p:stCondLst>
                                            <p:cond delay="0"/>
                                          </p:stCondLst>
                                        </p:cTn>
                                        <p:tgtEl>
                                          <p:spTgt spid="56330"/>
                                        </p:tgtEl>
                                        <p:attrNameLst>
                                          <p:attrName>style.visibility</p:attrName>
                                        </p:attrNameLst>
                                      </p:cBhvr>
                                      <p:to>
                                        <p:strVal val="visible"/>
                                      </p:to>
                                    </p:set>
                                  </p:childTnLst>
                                </p:cTn>
                              </p:par>
                            </p:childTnLst>
                          </p:cTn>
                        </p:par>
                        <p:par>
                          <p:cTn id="31" fill="hold">
                            <p:stCondLst>
                              <p:cond delay="3000"/>
                            </p:stCondLst>
                            <p:childTnLst>
                              <p:par>
                                <p:cTn id="32" presetID="3" presetClass="entr" presetSubtype="10" fill="hold" nodeType="afterEffect">
                                  <p:stCondLst>
                                    <p:cond delay="0"/>
                                  </p:stCondLst>
                                  <p:childTnLst>
                                    <p:set>
                                      <p:cBhvr>
                                        <p:cTn id="33" dur="1" fill="hold">
                                          <p:stCondLst>
                                            <p:cond delay="0"/>
                                          </p:stCondLst>
                                        </p:cTn>
                                        <p:tgtEl>
                                          <p:spTgt spid="56331"/>
                                        </p:tgtEl>
                                        <p:attrNameLst>
                                          <p:attrName>style.visibility</p:attrName>
                                        </p:attrNameLst>
                                      </p:cBhvr>
                                      <p:to>
                                        <p:strVal val="visible"/>
                                      </p:to>
                                    </p:set>
                                    <p:animEffect transition="in" filter="blinds(horizontal)">
                                      <p:cBhvr>
                                        <p:cTn id="34" dur="250"/>
                                        <p:tgtEl>
                                          <p:spTgt spid="56331"/>
                                        </p:tgtEl>
                                      </p:cBhvr>
                                    </p:animEffect>
                                  </p:childTnLst>
                                </p:cTn>
                              </p:par>
                            </p:childTnLst>
                          </p:cTn>
                        </p:par>
                        <p:par>
                          <p:cTn id="35" fill="hold">
                            <p:stCondLst>
                              <p:cond delay="3250"/>
                            </p:stCondLst>
                            <p:childTnLst>
                              <p:par>
                                <p:cTn id="36" presetID="5" presetClass="entr" presetSubtype="10" fill="hold" nodeType="afterEffect">
                                  <p:stCondLst>
                                    <p:cond delay="0"/>
                                  </p:stCondLst>
                                  <p:childTnLst>
                                    <p:set>
                                      <p:cBhvr>
                                        <p:cTn id="37" dur="1" fill="hold">
                                          <p:stCondLst>
                                            <p:cond delay="0"/>
                                          </p:stCondLst>
                                        </p:cTn>
                                        <p:tgtEl>
                                          <p:spTgt spid="56332"/>
                                        </p:tgtEl>
                                        <p:attrNameLst>
                                          <p:attrName>style.visibility</p:attrName>
                                        </p:attrNameLst>
                                      </p:cBhvr>
                                      <p:to>
                                        <p:strVal val="visible"/>
                                      </p:to>
                                    </p:set>
                                    <p:animEffect transition="in" filter="checkerboard(across)">
                                      <p:cBhvr>
                                        <p:cTn id="38" dur="250"/>
                                        <p:tgtEl>
                                          <p:spTgt spid="56332"/>
                                        </p:tgtEl>
                                      </p:cBhvr>
                                    </p:animEffect>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56333"/>
                                        </p:tgtEl>
                                        <p:attrNameLst>
                                          <p:attrName>style.visibility</p:attrName>
                                        </p:attrNameLst>
                                      </p:cBhvr>
                                      <p:to>
                                        <p:strVal val="visible"/>
                                      </p:to>
                                    </p:set>
                                    <p:anim calcmode="lin" valueType="num">
                                      <p:cBhvr additive="base">
                                        <p:cTn id="42" dur="250" fill="hold"/>
                                        <p:tgtEl>
                                          <p:spTgt spid="56333"/>
                                        </p:tgtEl>
                                        <p:attrNameLst>
                                          <p:attrName>ppt_x</p:attrName>
                                        </p:attrNameLst>
                                      </p:cBhvr>
                                      <p:tavLst>
                                        <p:tav tm="0">
                                          <p:val>
                                            <p:strVal val="#ppt_x"/>
                                          </p:val>
                                        </p:tav>
                                        <p:tav tm="100000">
                                          <p:val>
                                            <p:strVal val="#ppt_x"/>
                                          </p:val>
                                        </p:tav>
                                      </p:tavLst>
                                    </p:anim>
                                    <p:anim calcmode="lin" valueType="num">
                                      <p:cBhvr additive="base">
                                        <p:cTn id="43" dur="250" fill="hold"/>
                                        <p:tgtEl>
                                          <p:spTgt spid="56333"/>
                                        </p:tgtEl>
                                        <p:attrNameLst>
                                          <p:attrName>ppt_y</p:attrName>
                                        </p:attrNameLst>
                                      </p:cBhvr>
                                      <p:tavLst>
                                        <p:tav tm="0">
                                          <p:val>
                                            <p:strVal val="1+#ppt_h/2"/>
                                          </p:val>
                                        </p:tav>
                                        <p:tav tm="100000">
                                          <p:val>
                                            <p:strVal val="#ppt_y"/>
                                          </p:val>
                                        </p:tav>
                                      </p:tavLst>
                                    </p:anim>
                                  </p:childTnLst>
                                </p:cTn>
                              </p:par>
                            </p:childTnLst>
                          </p:cTn>
                        </p:par>
                        <p:par>
                          <p:cTn id="44" fill="hold">
                            <p:stCondLst>
                              <p:cond delay="3750"/>
                            </p:stCondLst>
                            <p:childTnLst>
                              <p:par>
                                <p:cTn id="45" presetID="4" presetClass="entr" presetSubtype="16" fill="hold" nodeType="afterEffect">
                                  <p:stCondLst>
                                    <p:cond delay="0"/>
                                  </p:stCondLst>
                                  <p:childTnLst>
                                    <p:set>
                                      <p:cBhvr>
                                        <p:cTn id="46" dur="1" fill="hold">
                                          <p:stCondLst>
                                            <p:cond delay="0"/>
                                          </p:stCondLst>
                                        </p:cTn>
                                        <p:tgtEl>
                                          <p:spTgt spid="56334"/>
                                        </p:tgtEl>
                                        <p:attrNameLst>
                                          <p:attrName>style.visibility</p:attrName>
                                        </p:attrNameLst>
                                      </p:cBhvr>
                                      <p:to>
                                        <p:strVal val="visible"/>
                                      </p:to>
                                    </p:set>
                                    <p:animEffect transition="in" filter="box(in)">
                                      <p:cBhvr>
                                        <p:cTn id="47" dur="250"/>
                                        <p:tgtEl>
                                          <p:spTgt spid="56334"/>
                                        </p:tgtEl>
                                      </p:cBhvr>
                                    </p:animEffect>
                                  </p:childTnLst>
                                </p:cTn>
                              </p:par>
                            </p:childTnLst>
                          </p:cTn>
                        </p:par>
                        <p:par>
                          <p:cTn id="48" fill="hold">
                            <p:stCondLst>
                              <p:cond delay="4000"/>
                            </p:stCondLst>
                            <p:childTnLst>
                              <p:par>
                                <p:cTn id="49" presetID="1" presetClass="mediacall" presetSubtype="0" fill="hold" nodeType="afterEffect">
                                  <p:stCondLst>
                                    <p:cond delay="0"/>
                                  </p:stCondLst>
                                  <p:childTnLst>
                                    <p:cmd type="call" cmd="playFrom(0.0)">
                                      <p:cBhvr>
                                        <p:cTn id="50" dur="973" fill="hold"/>
                                        <p:tgtEl>
                                          <p:spTgt spid="5633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51" fill="hold" display="0">
                  <p:stCondLst>
                    <p:cond delay="indefinite"/>
                  </p:stCondLst>
                  <p:endCondLst>
                    <p:cond evt="onNext" delay="0">
                      <p:tgtEl>
                        <p:sldTgt/>
                      </p:tgtEl>
                    </p:cond>
                    <p:cond evt="onPrev" delay="0">
                      <p:tgtEl>
                        <p:sldTgt/>
                      </p:tgtEl>
                    </p:cond>
                    <p:cond evt="onStopAudio" delay="0">
                      <p:tgtEl>
                        <p:sldTgt/>
                      </p:tgtEl>
                    </p:cond>
                  </p:endCondLst>
                </p:cTn>
                <p:tgtEl>
                  <p:spTgt spid="56339"/>
                </p:tgtEl>
              </p:cMediaNode>
            </p:audio>
          </p:childTnLst>
        </p:cTn>
      </p:par>
    </p:tnLst>
    <p:bldLst>
      <p:bldP spid="563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Text Box 3"/>
          <p:cNvSpPr txBox="1">
            <a:spLocks noChangeArrowheads="1"/>
          </p:cNvSpPr>
          <p:nvPr/>
        </p:nvSpPr>
        <p:spPr bwMode="auto">
          <a:xfrm>
            <a:off x="685800" y="228600"/>
            <a:ext cx="34988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Telescopes – Types</a:t>
            </a:r>
          </a:p>
        </p:txBody>
      </p:sp>
      <p:pic>
        <p:nvPicPr>
          <p:cNvPr id="9224" name="Picture 8" descr="5752"/>
          <p:cNvPicPr preferRelativeResize="0">
            <a:picLocks noChangeAspect="1" noChangeArrowheads="1"/>
          </p:cNvPicPr>
          <p:nvPr/>
        </p:nvPicPr>
        <p:blipFill>
          <a:blip r:embed="rId4"/>
          <a:srcRect/>
          <a:stretch>
            <a:fillRect/>
          </a:stretch>
        </p:blipFill>
        <p:spPr bwMode="auto">
          <a:xfrm>
            <a:off x="2728913" y="2506663"/>
            <a:ext cx="1843087" cy="1851025"/>
          </a:xfrm>
          <a:prstGeom prst="rect">
            <a:avLst/>
          </a:prstGeom>
          <a:noFill/>
          <a:ln w="6350">
            <a:solidFill>
              <a:schemeClr val="tx1"/>
            </a:solidFill>
            <a:miter lim="800000"/>
            <a:headEnd/>
            <a:tailEnd/>
          </a:ln>
        </p:spPr>
      </p:pic>
      <p:graphicFrame>
        <p:nvGraphicFramePr>
          <p:cNvPr id="9228" name="Object 12"/>
          <p:cNvGraphicFramePr>
            <a:graphicFrameLocks noChangeAspect="1"/>
          </p:cNvGraphicFramePr>
          <p:nvPr/>
        </p:nvGraphicFramePr>
        <p:xfrm>
          <a:off x="4572000" y="4351338"/>
          <a:ext cx="1843088" cy="1843087"/>
        </p:xfrm>
        <a:graphic>
          <a:graphicData uri="http://schemas.openxmlformats.org/presentationml/2006/ole">
            <p:oleObj spid="_x0000_s1026" name="Image" r:id="rId5" imgW="838060" imgH="905028" progId="Photoshop.Image.9">
              <p:embed/>
            </p:oleObj>
          </a:graphicData>
        </a:graphic>
      </p:graphicFrame>
      <p:pic>
        <p:nvPicPr>
          <p:cNvPr id="9231" name="Picture 15" descr="KentScp1"/>
          <p:cNvPicPr preferRelativeResize="0">
            <a:picLocks noChangeAspect="1" noChangeArrowheads="1"/>
          </p:cNvPicPr>
          <p:nvPr/>
        </p:nvPicPr>
        <p:blipFill>
          <a:blip r:embed="rId6"/>
          <a:srcRect/>
          <a:stretch>
            <a:fillRect/>
          </a:stretch>
        </p:blipFill>
        <p:spPr bwMode="auto">
          <a:xfrm>
            <a:off x="4572000" y="2506663"/>
            <a:ext cx="1843088" cy="1844675"/>
          </a:xfrm>
          <a:prstGeom prst="rect">
            <a:avLst/>
          </a:prstGeom>
          <a:noFill/>
          <a:ln w="6350">
            <a:solidFill>
              <a:schemeClr val="tx1"/>
            </a:solidFill>
            <a:miter lim="800000"/>
            <a:headEnd/>
            <a:tailEnd/>
          </a:ln>
        </p:spPr>
      </p:pic>
      <p:pic>
        <p:nvPicPr>
          <p:cNvPr id="9233" name="Picture 17" descr="closeup1_h354"/>
          <p:cNvPicPr preferRelativeResize="0">
            <a:picLocks noChangeAspect="1" noChangeArrowheads="1"/>
          </p:cNvPicPr>
          <p:nvPr/>
        </p:nvPicPr>
        <p:blipFill>
          <a:blip r:embed="rId7"/>
          <a:srcRect/>
          <a:stretch>
            <a:fillRect/>
          </a:stretch>
        </p:blipFill>
        <p:spPr bwMode="auto">
          <a:xfrm>
            <a:off x="885825" y="2506663"/>
            <a:ext cx="1843088" cy="1844675"/>
          </a:xfrm>
          <a:prstGeom prst="rect">
            <a:avLst/>
          </a:prstGeom>
          <a:noFill/>
          <a:ln w="6350">
            <a:solidFill>
              <a:schemeClr val="tx1"/>
            </a:solidFill>
            <a:miter lim="800000"/>
            <a:headEnd/>
            <a:tailEnd/>
          </a:ln>
        </p:spPr>
      </p:pic>
      <p:graphicFrame>
        <p:nvGraphicFramePr>
          <p:cNvPr id="9237" name="Object 21"/>
          <p:cNvGraphicFramePr>
            <a:graphicFrameLocks noChangeAspect="1"/>
          </p:cNvGraphicFramePr>
          <p:nvPr/>
        </p:nvGraphicFramePr>
        <p:xfrm>
          <a:off x="6415088" y="4351338"/>
          <a:ext cx="1843087" cy="1843087"/>
        </p:xfrm>
        <a:graphic>
          <a:graphicData uri="http://schemas.openxmlformats.org/presentationml/2006/ole">
            <p:oleObj spid="_x0000_s1027" name="Image" r:id="rId8" imgW="838060" imgH="905028" progId="Photoshop.Image.9">
              <p:embed/>
            </p:oleObj>
          </a:graphicData>
        </a:graphic>
      </p:graphicFrame>
      <p:pic>
        <p:nvPicPr>
          <p:cNvPr id="9238" name="Picture 22" descr="SN"/>
          <p:cNvPicPr preferRelativeResize="0">
            <a:picLocks noChangeAspect="1" noChangeArrowheads="1"/>
          </p:cNvPicPr>
          <p:nvPr/>
        </p:nvPicPr>
        <p:blipFill>
          <a:blip r:embed="rId9">
            <a:clrChange>
              <a:clrFrom>
                <a:srgbClr val="03182B"/>
              </a:clrFrom>
              <a:clrTo>
                <a:srgbClr val="03182B">
                  <a:alpha val="0"/>
                </a:srgbClr>
              </a:clrTo>
            </a:clrChange>
          </a:blip>
          <a:srcRect/>
          <a:stretch>
            <a:fillRect/>
          </a:stretch>
        </p:blipFill>
        <p:spPr bwMode="auto">
          <a:xfrm>
            <a:off x="6415088" y="2506663"/>
            <a:ext cx="1843087" cy="1851025"/>
          </a:xfrm>
          <a:prstGeom prst="rect">
            <a:avLst/>
          </a:prstGeom>
          <a:noFill/>
          <a:ln w="6350">
            <a:solidFill>
              <a:schemeClr val="tx1"/>
            </a:solidFill>
            <a:miter lim="800000"/>
            <a:headEnd/>
            <a:tailEnd/>
          </a:ln>
        </p:spPr>
      </p:pic>
      <p:pic>
        <p:nvPicPr>
          <p:cNvPr id="9240" name="Picture 24" descr="Binoculars"/>
          <p:cNvPicPr preferRelativeResize="0">
            <a:picLocks noChangeAspect="1" noChangeArrowheads="1"/>
          </p:cNvPicPr>
          <p:nvPr/>
        </p:nvPicPr>
        <p:blipFill>
          <a:blip r:embed="rId10"/>
          <a:srcRect/>
          <a:stretch>
            <a:fillRect/>
          </a:stretch>
        </p:blipFill>
        <p:spPr bwMode="auto">
          <a:xfrm>
            <a:off x="885825" y="4351338"/>
            <a:ext cx="1843088" cy="1843087"/>
          </a:xfrm>
          <a:prstGeom prst="rect">
            <a:avLst/>
          </a:prstGeom>
          <a:noFill/>
          <a:ln w="6350">
            <a:solidFill>
              <a:schemeClr val="tx1"/>
            </a:solidFill>
            <a:miter lim="800000"/>
            <a:headEnd/>
            <a:tailEnd/>
          </a:ln>
        </p:spPr>
      </p:pic>
      <p:grpSp>
        <p:nvGrpSpPr>
          <p:cNvPr id="2" name="Group 31"/>
          <p:cNvGrpSpPr>
            <a:grpSpLocks/>
          </p:cNvGrpSpPr>
          <p:nvPr/>
        </p:nvGrpSpPr>
        <p:grpSpPr bwMode="auto">
          <a:xfrm>
            <a:off x="2728913" y="4351338"/>
            <a:ext cx="1843087" cy="1843087"/>
            <a:chOff x="2631" y="2160"/>
            <a:chExt cx="576" cy="576"/>
          </a:xfrm>
        </p:grpSpPr>
        <p:sp>
          <p:nvSpPr>
            <p:cNvPr id="1036" name="Rectangle 29"/>
            <p:cNvSpPr>
              <a:spLocks noChangeArrowheads="1"/>
            </p:cNvSpPr>
            <p:nvPr/>
          </p:nvSpPr>
          <p:spPr bwMode="auto">
            <a:xfrm>
              <a:off x="2631" y="2160"/>
              <a:ext cx="576" cy="576"/>
            </a:xfrm>
            <a:prstGeom prst="rect">
              <a:avLst/>
            </a:prstGeom>
            <a:solidFill>
              <a:schemeClr val="bg1"/>
            </a:solidFill>
            <a:ln w="6350">
              <a:solidFill>
                <a:schemeClr val="tx1"/>
              </a:solidFill>
              <a:miter lim="800000"/>
              <a:headEnd/>
              <a:tailEnd/>
            </a:ln>
          </p:spPr>
          <p:txBody>
            <a:bodyPr wrap="none" anchor="ctr"/>
            <a:lstStyle/>
            <a:p>
              <a:endParaRPr lang="en-US"/>
            </a:p>
          </p:txBody>
        </p:sp>
        <p:pic>
          <p:nvPicPr>
            <p:cNvPr id="1037" name="Picture 28" descr="howtelediag"/>
            <p:cNvPicPr preferRelativeResize="0">
              <a:picLocks noChangeAspect="1" noChangeArrowheads="1"/>
            </p:cNvPicPr>
            <p:nvPr/>
          </p:nvPicPr>
          <p:blipFill>
            <a:blip r:embed="rId11"/>
            <a:srcRect b="66667"/>
            <a:stretch>
              <a:fillRect/>
            </a:stretch>
          </p:blipFill>
          <p:spPr bwMode="auto">
            <a:xfrm>
              <a:off x="2640" y="2352"/>
              <a:ext cx="558" cy="192"/>
            </a:xfrm>
            <a:prstGeom prst="rect">
              <a:avLst/>
            </a:prstGeom>
            <a:noFill/>
            <a:ln w="6350">
              <a:solidFill>
                <a:schemeClr val="tx1"/>
              </a:solidFill>
              <a:miter lim="800000"/>
              <a:headEnd/>
              <a:tailEnd/>
            </a:ln>
          </p:spPr>
        </p:pic>
        <p:sp>
          <p:nvSpPr>
            <p:cNvPr id="1038" name="Rectangle 30"/>
            <p:cNvSpPr>
              <a:spLocks noChangeArrowheads="1"/>
            </p:cNvSpPr>
            <p:nvPr/>
          </p:nvSpPr>
          <p:spPr bwMode="auto">
            <a:xfrm>
              <a:off x="2784" y="2500"/>
              <a:ext cx="240" cy="92"/>
            </a:xfrm>
            <a:prstGeom prst="rect">
              <a:avLst/>
            </a:prstGeom>
            <a:solidFill>
              <a:schemeClr val="bg1"/>
            </a:solidFill>
            <a:ln w="6350">
              <a:solidFill>
                <a:schemeClr val="tx1"/>
              </a:solidFill>
              <a:miter lim="800000"/>
              <a:headEnd/>
              <a:tailEnd/>
            </a:ln>
          </p:spPr>
          <p:txBody>
            <a:bodyPr wrap="none" anchor="ctr"/>
            <a:lstStyle/>
            <a:p>
              <a:endParaRPr lang="en-US"/>
            </a:p>
          </p:txBody>
        </p:sp>
      </p:grpSp>
      <p:sp>
        <p:nvSpPr>
          <p:cNvPr id="1035" name="Rectangle 34"/>
          <p:cNvSpPr>
            <a:spLocks noChangeArrowheads="1"/>
          </p:cNvSpPr>
          <p:nvPr/>
        </p:nvSpPr>
        <p:spPr bwMode="auto">
          <a:xfrm>
            <a:off x="596900" y="1009650"/>
            <a:ext cx="6740525" cy="1190625"/>
          </a:xfrm>
          <a:prstGeom prst="rect">
            <a:avLst/>
          </a:prstGeom>
          <a:solidFill>
            <a:schemeClr val="accent2"/>
          </a:solidFill>
          <a:ln w="9525">
            <a:noFill/>
            <a:miter lim="800000"/>
            <a:headEnd/>
            <a:tailEnd/>
          </a:ln>
        </p:spPr>
        <p:txBody>
          <a:bodyPr>
            <a:spAutoFit/>
          </a:bodyPr>
          <a:lstStyle/>
          <a:p>
            <a:r>
              <a:rPr lang="en-US" sz="3600" b="1">
                <a:solidFill>
                  <a:srgbClr val="FFFF66"/>
                </a:solidFill>
              </a:rPr>
              <a:t>Eyes, Binoculars, Refractors,  Reflectors, Catadioptric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nodeType="afterEffect">
                                  <p:stCondLst>
                                    <p:cond delay="500"/>
                                  </p:stCondLst>
                                  <p:childTnLst>
                                    <p:set>
                                      <p:cBhvr>
                                        <p:cTn id="6" dur="1" fill="hold">
                                          <p:stCondLst>
                                            <p:cond delay="0"/>
                                          </p:stCondLst>
                                        </p:cTn>
                                        <p:tgtEl>
                                          <p:spTgt spid="9233"/>
                                        </p:tgtEl>
                                        <p:attrNameLst>
                                          <p:attrName>style.visibility</p:attrName>
                                        </p:attrNameLst>
                                      </p:cBhvr>
                                      <p:to>
                                        <p:strVal val="visible"/>
                                      </p:to>
                                    </p:set>
                                    <p:anim to="" calcmode="lin" valueType="num">
                                      <p:cBhvr>
                                        <p:cTn id="7" dur="1" fill="hold"/>
                                        <p:tgtEl>
                                          <p:spTgt spid="9233"/>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9224"/>
                                        </p:tgtEl>
                                        <p:attrNameLst>
                                          <p:attrName>style.visibility</p:attrName>
                                        </p:attrNameLst>
                                      </p:cBhvr>
                                      <p:to>
                                        <p:strVal val="visible"/>
                                      </p:to>
                                    </p:set>
                                    <p:anim to="" calcmode="lin" valueType="num">
                                      <p:cBhvr>
                                        <p:cTn id="10" dur="1" fill="hold"/>
                                        <p:tgtEl>
                                          <p:spTgt spid="9224"/>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9231"/>
                                        </p:tgtEl>
                                        <p:attrNameLst>
                                          <p:attrName>style.visibility</p:attrName>
                                        </p:attrNameLst>
                                      </p:cBhvr>
                                      <p:to>
                                        <p:strVal val="visible"/>
                                      </p:to>
                                    </p:set>
                                    <p:anim to="" calcmode="lin" valueType="num">
                                      <p:cBhvr>
                                        <p:cTn id="13" dur="1" fill="hold"/>
                                        <p:tgtEl>
                                          <p:spTgt spid="9231"/>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9238"/>
                                        </p:tgtEl>
                                        <p:attrNameLst>
                                          <p:attrName>style.visibility</p:attrName>
                                        </p:attrNameLst>
                                      </p:cBhvr>
                                      <p:to>
                                        <p:strVal val="visible"/>
                                      </p:to>
                                    </p:set>
                                    <p:anim to="" calcmode="lin" valueType="num">
                                      <p:cBhvr>
                                        <p:cTn id="16" dur="1" fill="hold"/>
                                        <p:tgtEl>
                                          <p:spTgt spid="9238"/>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9240"/>
                                        </p:tgtEl>
                                        <p:attrNameLst>
                                          <p:attrName>style.visibility</p:attrName>
                                        </p:attrNameLst>
                                      </p:cBhvr>
                                      <p:to>
                                        <p:strVal val="visible"/>
                                      </p:to>
                                    </p:set>
                                    <p:anim to="" calcmode="lin" valueType="num">
                                      <p:cBhvr>
                                        <p:cTn id="19" dur="1" fill="hold"/>
                                        <p:tgtEl>
                                          <p:spTgt spid="9240"/>
                                        </p:tgtEl>
                                        <p:attrNameLst>
                                          <p:attrName/>
                                        </p:attrNameLst>
                                      </p:cBhvr>
                                    </p:anim>
                                  </p:childTnLst>
                                </p:cTn>
                              </p:par>
                              <p:par>
                                <p:cTn id="20" presetID="24"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to="" calcmode="lin" valueType="num">
                                      <p:cBhvr>
                                        <p:cTn id="22" dur="1" fill="hold"/>
                                        <p:tgtEl>
                                          <p:spTgt spid="2"/>
                                        </p:tgtEl>
                                        <p:attrNameLst>
                                          <p:attrName/>
                                        </p:attrNameLst>
                                      </p:cBhvr>
                                    </p:anim>
                                  </p:childTnLst>
                                </p:cTn>
                              </p:par>
                              <p:par>
                                <p:cTn id="23" presetID="24" presetClass="entr" presetSubtype="0" fill="hold" nodeType="withEffect">
                                  <p:stCondLst>
                                    <p:cond delay="0"/>
                                  </p:stCondLst>
                                  <p:childTnLst>
                                    <p:set>
                                      <p:cBhvr>
                                        <p:cTn id="24" dur="1" fill="hold">
                                          <p:stCondLst>
                                            <p:cond delay="0"/>
                                          </p:stCondLst>
                                        </p:cTn>
                                        <p:tgtEl>
                                          <p:spTgt spid="9228"/>
                                        </p:tgtEl>
                                        <p:attrNameLst>
                                          <p:attrName>style.visibility</p:attrName>
                                        </p:attrNameLst>
                                      </p:cBhvr>
                                      <p:to>
                                        <p:strVal val="visible"/>
                                      </p:to>
                                    </p:set>
                                    <p:anim to="" calcmode="lin" valueType="num">
                                      <p:cBhvr>
                                        <p:cTn id="25" dur="1" fill="hold"/>
                                        <p:tgtEl>
                                          <p:spTgt spid="9228"/>
                                        </p:tgtEl>
                                        <p:attrNameLst>
                                          <p:attrName/>
                                        </p:attrNameLst>
                                      </p:cBhvr>
                                    </p:anim>
                                  </p:childTnLst>
                                </p:cTn>
                              </p:par>
                              <p:par>
                                <p:cTn id="26" presetID="24" presetClass="entr" presetSubtype="0" fill="hold" nodeType="withEffect">
                                  <p:stCondLst>
                                    <p:cond delay="0"/>
                                  </p:stCondLst>
                                  <p:childTnLst>
                                    <p:set>
                                      <p:cBhvr>
                                        <p:cTn id="27" dur="1" fill="hold">
                                          <p:stCondLst>
                                            <p:cond delay="0"/>
                                          </p:stCondLst>
                                        </p:cTn>
                                        <p:tgtEl>
                                          <p:spTgt spid="9237"/>
                                        </p:tgtEl>
                                        <p:attrNameLst>
                                          <p:attrName>style.visibility</p:attrName>
                                        </p:attrNameLst>
                                      </p:cBhvr>
                                      <p:to>
                                        <p:strVal val="visible"/>
                                      </p:to>
                                    </p:set>
                                    <p:anim to="" calcmode="lin" valueType="num">
                                      <p:cBhvr>
                                        <p:cTn id="28" dur="1" fill="hold"/>
                                        <p:tgtEl>
                                          <p:spTgt spid="9237"/>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1509" name="Rectangle 5"/>
          <p:cNvSpPr>
            <a:spLocks noChangeArrowheads="1"/>
          </p:cNvSpPr>
          <p:nvPr/>
        </p:nvSpPr>
        <p:spPr bwMode="auto">
          <a:xfrm>
            <a:off x="3478213" y="1101725"/>
            <a:ext cx="2763837" cy="2014538"/>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The Sun</a:t>
            </a:r>
          </a:p>
          <a:p>
            <a:pPr>
              <a:buFontTx/>
              <a:buChar char="•"/>
            </a:pPr>
            <a:r>
              <a:rPr lang="en-US" sz="1800">
                <a:solidFill>
                  <a:schemeClr val="bg1"/>
                </a:solidFill>
                <a:latin typeface="OCR A Extended" pitchFamily="50" charset="0"/>
              </a:rPr>
              <a:t>8 Major Planets</a:t>
            </a:r>
          </a:p>
          <a:p>
            <a:pPr>
              <a:buFontTx/>
              <a:buChar char="•"/>
            </a:pPr>
            <a:r>
              <a:rPr lang="en-US" sz="1800">
                <a:solidFill>
                  <a:schemeClr val="bg1"/>
                </a:solidFill>
                <a:latin typeface="OCR A Extended" pitchFamily="50" charset="0"/>
              </a:rPr>
              <a:t>4 Dwarf Planets</a:t>
            </a:r>
          </a:p>
          <a:p>
            <a:pPr>
              <a:buFontTx/>
              <a:buChar char="•"/>
            </a:pPr>
            <a:r>
              <a:rPr lang="en-US" sz="1800">
                <a:solidFill>
                  <a:schemeClr val="bg1"/>
                </a:solidFill>
                <a:latin typeface="OCR A Extended" pitchFamily="50" charset="0"/>
              </a:rPr>
              <a:t>Many “</a:t>
            </a:r>
            <a:r>
              <a:rPr lang="en-US" sz="1400">
                <a:solidFill>
                  <a:schemeClr val="bg1"/>
                </a:solidFill>
                <a:latin typeface="OCR A Extended" pitchFamily="50" charset="0"/>
              </a:rPr>
              <a:t>minor planets”</a:t>
            </a:r>
          </a:p>
          <a:p>
            <a:pPr>
              <a:buFontTx/>
              <a:buChar char="•"/>
            </a:pPr>
            <a:r>
              <a:rPr lang="en-US" sz="1800">
                <a:solidFill>
                  <a:schemeClr val="bg1"/>
                </a:solidFill>
                <a:latin typeface="OCR A Extended" pitchFamily="50" charset="0"/>
              </a:rPr>
              <a:t>Comets</a:t>
            </a:r>
          </a:p>
          <a:p>
            <a:pPr>
              <a:buFontTx/>
              <a:buChar char="•"/>
            </a:pPr>
            <a:r>
              <a:rPr lang="en-US" sz="1800">
                <a:solidFill>
                  <a:schemeClr val="bg1"/>
                </a:solidFill>
                <a:latin typeface="OCR A Extended" pitchFamily="50" charset="0"/>
              </a:rPr>
              <a:t>Asteroids</a:t>
            </a:r>
          </a:p>
          <a:p>
            <a:endParaRPr lang="en-US" sz="1800">
              <a:solidFill>
                <a:schemeClr val="bg1"/>
              </a:solidFill>
              <a:latin typeface="OCR A Extended" pitchFamily="50" charset="0"/>
            </a:endParaRPr>
          </a:p>
        </p:txBody>
      </p:sp>
      <p:pic>
        <p:nvPicPr>
          <p:cNvPr id="21522" name="Picture 18" descr="outer solar system"/>
          <p:cNvPicPr>
            <a:picLocks noChangeAspect="1" noChangeArrowheads="1"/>
          </p:cNvPicPr>
          <p:nvPr/>
        </p:nvPicPr>
        <p:blipFill>
          <a:blip r:embed="rId4"/>
          <a:srcRect/>
          <a:stretch>
            <a:fillRect/>
          </a:stretch>
        </p:blipFill>
        <p:spPr bwMode="auto">
          <a:xfrm>
            <a:off x="3478213" y="3141663"/>
            <a:ext cx="5356225" cy="2968625"/>
          </a:xfrm>
          <a:prstGeom prst="rect">
            <a:avLst/>
          </a:prstGeom>
          <a:noFill/>
          <a:ln w="9525">
            <a:noFill/>
            <a:miter lim="800000"/>
            <a:headEnd/>
            <a:tailEnd/>
          </a:ln>
        </p:spPr>
      </p:pic>
      <p:grpSp>
        <p:nvGrpSpPr>
          <p:cNvPr id="2" name="Group 38"/>
          <p:cNvGrpSpPr>
            <a:grpSpLocks/>
          </p:cNvGrpSpPr>
          <p:nvPr/>
        </p:nvGrpSpPr>
        <p:grpSpPr bwMode="auto">
          <a:xfrm>
            <a:off x="5781675" y="1066800"/>
            <a:ext cx="2938463" cy="3284538"/>
            <a:chOff x="3642" y="672"/>
            <a:chExt cx="1851" cy="2069"/>
          </a:xfrm>
        </p:grpSpPr>
        <p:sp>
          <p:nvSpPr>
            <p:cNvPr id="2056" name="Line 19"/>
            <p:cNvSpPr>
              <a:spLocks noChangeShapeType="1"/>
            </p:cNvSpPr>
            <p:nvPr/>
          </p:nvSpPr>
          <p:spPr bwMode="auto">
            <a:xfrm flipH="1">
              <a:off x="4041" y="1942"/>
              <a:ext cx="1452" cy="799"/>
            </a:xfrm>
            <a:prstGeom prst="line">
              <a:avLst/>
            </a:prstGeom>
            <a:noFill/>
            <a:ln w="6350">
              <a:solidFill>
                <a:schemeClr val="bg2"/>
              </a:solidFill>
              <a:round/>
              <a:headEnd/>
              <a:tailEnd/>
            </a:ln>
          </p:spPr>
          <p:txBody>
            <a:bodyPr/>
            <a:lstStyle/>
            <a:p>
              <a:endParaRPr lang="en-US"/>
            </a:p>
          </p:txBody>
        </p:sp>
        <p:sp>
          <p:nvSpPr>
            <p:cNvPr id="2057" name="Rectangle 20"/>
            <p:cNvSpPr>
              <a:spLocks noChangeArrowheads="1"/>
            </p:cNvSpPr>
            <p:nvPr/>
          </p:nvSpPr>
          <p:spPr bwMode="auto">
            <a:xfrm>
              <a:off x="3642" y="2414"/>
              <a:ext cx="399" cy="327"/>
            </a:xfrm>
            <a:prstGeom prst="rect">
              <a:avLst/>
            </a:prstGeom>
            <a:noFill/>
            <a:ln w="6350">
              <a:solidFill>
                <a:schemeClr val="bg2"/>
              </a:solidFill>
              <a:miter lim="800000"/>
              <a:headEnd/>
              <a:tailEnd/>
            </a:ln>
          </p:spPr>
          <p:txBody>
            <a:bodyPr wrap="none" anchor="ctr"/>
            <a:lstStyle/>
            <a:p>
              <a:endParaRPr lang="en-US"/>
            </a:p>
          </p:txBody>
        </p:sp>
        <p:sp>
          <p:nvSpPr>
            <p:cNvPr id="2058" name="Line 21"/>
            <p:cNvSpPr>
              <a:spLocks noChangeShapeType="1"/>
            </p:cNvSpPr>
            <p:nvPr/>
          </p:nvSpPr>
          <p:spPr bwMode="auto">
            <a:xfrm flipH="1">
              <a:off x="4041" y="672"/>
              <a:ext cx="1452" cy="1743"/>
            </a:xfrm>
            <a:prstGeom prst="line">
              <a:avLst/>
            </a:prstGeom>
            <a:noFill/>
            <a:ln w="6350">
              <a:solidFill>
                <a:schemeClr val="bg2"/>
              </a:solidFill>
              <a:round/>
              <a:headEnd/>
              <a:tailEnd/>
            </a:ln>
          </p:spPr>
          <p:txBody>
            <a:bodyPr/>
            <a:lstStyle/>
            <a:p>
              <a:endParaRPr lang="en-US"/>
            </a:p>
          </p:txBody>
        </p:sp>
        <p:sp>
          <p:nvSpPr>
            <p:cNvPr id="2059" name="Line 22"/>
            <p:cNvSpPr>
              <a:spLocks noChangeShapeType="1"/>
            </p:cNvSpPr>
            <p:nvPr/>
          </p:nvSpPr>
          <p:spPr bwMode="auto">
            <a:xfrm flipH="1">
              <a:off x="3642" y="672"/>
              <a:ext cx="327" cy="1743"/>
            </a:xfrm>
            <a:prstGeom prst="line">
              <a:avLst/>
            </a:prstGeom>
            <a:noFill/>
            <a:ln w="6350">
              <a:solidFill>
                <a:schemeClr val="bg2"/>
              </a:solidFill>
              <a:round/>
              <a:headEnd/>
              <a:tailEnd/>
            </a:ln>
          </p:spPr>
          <p:txBody>
            <a:bodyPr/>
            <a:lstStyle/>
            <a:p>
              <a:endParaRPr lang="en-US"/>
            </a:p>
          </p:txBody>
        </p:sp>
        <p:sp>
          <p:nvSpPr>
            <p:cNvPr id="2060" name="Line 23"/>
            <p:cNvSpPr>
              <a:spLocks noChangeShapeType="1"/>
            </p:cNvSpPr>
            <p:nvPr/>
          </p:nvSpPr>
          <p:spPr bwMode="auto">
            <a:xfrm flipH="1">
              <a:off x="3787" y="1942"/>
              <a:ext cx="182" cy="436"/>
            </a:xfrm>
            <a:prstGeom prst="line">
              <a:avLst/>
            </a:prstGeom>
            <a:noFill/>
            <a:ln w="6350">
              <a:solidFill>
                <a:schemeClr val="bg2"/>
              </a:solidFill>
              <a:round/>
              <a:headEnd/>
              <a:tailEnd/>
            </a:ln>
          </p:spPr>
          <p:txBody>
            <a:bodyPr/>
            <a:lstStyle/>
            <a:p>
              <a:endParaRPr lang="en-US"/>
            </a:p>
          </p:txBody>
        </p:sp>
        <p:sp>
          <p:nvSpPr>
            <p:cNvPr id="2061" name="Line 24"/>
            <p:cNvSpPr>
              <a:spLocks noChangeShapeType="1"/>
            </p:cNvSpPr>
            <p:nvPr/>
          </p:nvSpPr>
          <p:spPr bwMode="auto">
            <a:xfrm flipV="1">
              <a:off x="3642" y="2378"/>
              <a:ext cx="145" cy="363"/>
            </a:xfrm>
            <a:prstGeom prst="line">
              <a:avLst/>
            </a:prstGeom>
            <a:noFill/>
            <a:ln w="6350">
              <a:solidFill>
                <a:schemeClr val="bg2"/>
              </a:solidFill>
              <a:prstDash val="sysDot"/>
              <a:round/>
              <a:headEnd/>
              <a:tailEnd/>
            </a:ln>
          </p:spPr>
          <p:txBody>
            <a:bodyPr/>
            <a:lstStyle/>
            <a:p>
              <a:endParaRPr lang="en-US"/>
            </a:p>
          </p:txBody>
        </p:sp>
      </p:grpSp>
      <p:sp>
        <p:nvSpPr>
          <p:cNvPr id="2055" name="Text Box 25"/>
          <p:cNvSpPr txBox="1">
            <a:spLocks noChangeArrowheads="1"/>
          </p:cNvSpPr>
          <p:nvPr/>
        </p:nvSpPr>
        <p:spPr bwMode="auto">
          <a:xfrm>
            <a:off x="609600" y="1066800"/>
            <a:ext cx="2112963" cy="519113"/>
          </a:xfrm>
          <a:prstGeom prst="rect">
            <a:avLst/>
          </a:prstGeom>
          <a:noFill/>
          <a:ln w="9525">
            <a:noFill/>
            <a:miter lim="800000"/>
            <a:headEnd/>
            <a:tailEnd/>
          </a:ln>
        </p:spPr>
        <p:txBody>
          <a:bodyPr wrap="none">
            <a:spAutoFit/>
          </a:bodyPr>
          <a:lstStyle/>
          <a:p>
            <a:pPr>
              <a:buFontTx/>
              <a:buChar char="•"/>
            </a:pPr>
            <a:r>
              <a:rPr lang="en-US" sz="2800" b="1">
                <a:solidFill>
                  <a:srgbClr val="FFFF66"/>
                </a:solidFill>
                <a:latin typeface="OCR A Extended" pitchFamily="50" charset="0"/>
              </a:rPr>
              <a:t>Overview</a:t>
            </a:r>
          </a:p>
        </p:txBody>
      </p:sp>
      <p:graphicFrame>
        <p:nvGraphicFramePr>
          <p:cNvPr id="21519" name="Object 15"/>
          <p:cNvGraphicFramePr>
            <a:graphicFrameLocks noChangeAspect="1"/>
          </p:cNvGraphicFramePr>
          <p:nvPr>
            <p:ph idx="4294967295"/>
          </p:nvPr>
        </p:nvGraphicFramePr>
        <p:xfrm>
          <a:off x="6300788" y="1066800"/>
          <a:ext cx="2436812" cy="1998663"/>
        </p:xfrm>
        <a:graphic>
          <a:graphicData uri="http://schemas.openxmlformats.org/presentationml/2006/ole">
            <p:oleObj spid="_x0000_s2050" name="Image" r:id="rId5" imgW="1292026" imgH="1060527" progId="Photoshop.Image.9">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519"/>
                                        </p:tgtEl>
                                        <p:attrNameLst>
                                          <p:attrName>style.visibility</p:attrName>
                                        </p:attrNameLst>
                                      </p:cBhvr>
                                      <p:to>
                                        <p:strVal val="visible"/>
                                      </p:to>
                                    </p:set>
                                    <p:animEffect transition="in" filter="fade">
                                      <p:cBhvr>
                                        <p:cTn id="7" dur="1000"/>
                                        <p:tgtEl>
                                          <p:spTgt spid="21519"/>
                                        </p:tgtEl>
                                      </p:cBhvr>
                                    </p:animEffect>
                                  </p:childTnLst>
                                </p:cTn>
                              </p:par>
                              <p:par>
                                <p:cTn id="8" presetID="10" presetClass="entr" presetSubtype="0" fill="hold" nodeType="withEffect">
                                  <p:stCondLst>
                                    <p:cond delay="0"/>
                                  </p:stCondLst>
                                  <p:childTnLst>
                                    <p:set>
                                      <p:cBhvr>
                                        <p:cTn id="9" dur="1" fill="hold">
                                          <p:stCondLst>
                                            <p:cond delay="0"/>
                                          </p:stCondLst>
                                        </p:cTn>
                                        <p:tgtEl>
                                          <p:spTgt spid="21522"/>
                                        </p:tgtEl>
                                        <p:attrNameLst>
                                          <p:attrName>style.visibility</p:attrName>
                                        </p:attrNameLst>
                                      </p:cBhvr>
                                      <p:to>
                                        <p:strVal val="visible"/>
                                      </p:to>
                                    </p:set>
                                    <p:animEffect transition="in" filter="fade">
                                      <p:cBhvr>
                                        <p:cTn id="10" dur="1000"/>
                                        <p:tgtEl>
                                          <p:spTgt spid="21522"/>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par>
                          <p:cTn id="14" fill="hold">
                            <p:stCondLst>
                              <p:cond delay="20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21507"/>
                                        </p:tgtEl>
                                        <p:attrNameLst>
                                          <p:attrName>style.visibility</p:attrName>
                                        </p:attrNameLst>
                                      </p:cBhvr>
                                      <p:to>
                                        <p:strVal val="visible"/>
                                      </p:to>
                                    </p:set>
                                    <p:anim calcmode="discrete" valueType="clr">
                                      <p:cBhvr override="childStyle">
                                        <p:cTn id="17" dur="80"/>
                                        <p:tgtEl>
                                          <p:spTgt spid="21507"/>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1507"/>
                                        </p:tgtEl>
                                        <p:attrNameLst>
                                          <p:attrName>fillcolor</p:attrName>
                                        </p:attrNameLst>
                                      </p:cBhvr>
                                      <p:tavLst>
                                        <p:tav tm="0">
                                          <p:val>
                                            <p:clrVal>
                                              <a:schemeClr val="accent2"/>
                                            </p:clrVal>
                                          </p:val>
                                        </p:tav>
                                        <p:tav tm="50000">
                                          <p:val>
                                            <p:clrVal>
                                              <a:schemeClr val="hlink"/>
                                            </p:clrVal>
                                          </p:val>
                                        </p:tav>
                                      </p:tavLst>
                                    </p:anim>
                                    <p:set>
                                      <p:cBhvr>
                                        <p:cTn id="19" dur="80"/>
                                        <p:tgtEl>
                                          <p:spTgt spid="21507"/>
                                        </p:tgtEl>
                                        <p:attrNameLst>
                                          <p:attrName>fill.type</p:attrName>
                                        </p:attrNameLst>
                                      </p:cBhvr>
                                      <p:to>
                                        <p:strVal val="solid"/>
                                      </p:to>
                                    </p:set>
                                  </p:childTnLst>
                                </p:cTn>
                              </p:par>
                            </p:childTnLst>
                          </p:cTn>
                        </p:par>
                        <p:par>
                          <p:cTn id="20" fill="hold">
                            <p:stCondLst>
                              <p:cond delay="26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1509"/>
                                        </p:tgtEl>
                                        <p:attrNameLst>
                                          <p:attrName>style.visibility</p:attrName>
                                        </p:attrNameLst>
                                      </p:cBhvr>
                                      <p:to>
                                        <p:strVal val="visible"/>
                                      </p:to>
                                    </p:set>
                                    <p:anim calcmode="discrete" valueType="clr">
                                      <p:cBhvr override="childStyle">
                                        <p:cTn id="23" dur="80"/>
                                        <p:tgtEl>
                                          <p:spTgt spid="21509"/>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1509"/>
                                        </p:tgtEl>
                                        <p:attrNameLst>
                                          <p:attrName>fillcolor</p:attrName>
                                        </p:attrNameLst>
                                      </p:cBhvr>
                                      <p:tavLst>
                                        <p:tav tm="0">
                                          <p:val>
                                            <p:clrVal>
                                              <a:schemeClr val="accent2"/>
                                            </p:clrVal>
                                          </p:val>
                                        </p:tav>
                                        <p:tav tm="50000">
                                          <p:val>
                                            <p:clrVal>
                                              <a:schemeClr val="hlink"/>
                                            </p:clrVal>
                                          </p:val>
                                        </p:tav>
                                      </p:tavLst>
                                    </p:anim>
                                    <p:set>
                                      <p:cBhvr>
                                        <p:cTn id="25" dur="80"/>
                                        <p:tgtEl>
                                          <p:spTgt spid="2150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0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3557" name="Rectangle 5"/>
          <p:cNvSpPr>
            <a:spLocks noChangeArrowheads="1"/>
          </p:cNvSpPr>
          <p:nvPr/>
        </p:nvSpPr>
        <p:spPr bwMode="auto">
          <a:xfrm>
            <a:off x="3592513" y="971550"/>
            <a:ext cx="4649787" cy="1190625"/>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1,391,000 km (</a:t>
            </a:r>
            <a:r>
              <a:rPr lang="en-US" sz="1800">
                <a:solidFill>
                  <a:schemeClr val="bg1"/>
                </a:solidFill>
              </a:rPr>
              <a:t>864,400 mi) </a:t>
            </a:r>
            <a:r>
              <a:rPr lang="en-US" sz="1800">
                <a:solidFill>
                  <a:schemeClr val="bg1"/>
                </a:solidFill>
                <a:latin typeface="OCR A Extended" pitchFamily="50" charset="0"/>
              </a:rPr>
              <a:t>diameter</a:t>
            </a:r>
          </a:p>
          <a:p>
            <a:pPr>
              <a:buFontTx/>
              <a:buChar char="•"/>
            </a:pPr>
            <a:r>
              <a:rPr lang="en-US" sz="1800">
                <a:solidFill>
                  <a:schemeClr val="bg1"/>
                </a:solidFill>
                <a:latin typeface="OCR A Extended" pitchFamily="50" charset="0"/>
              </a:rPr>
              <a:t>Apx 70% Hydrogen</a:t>
            </a:r>
          </a:p>
          <a:p>
            <a:pPr>
              <a:buFontTx/>
              <a:buChar char="•"/>
            </a:pPr>
            <a:r>
              <a:rPr lang="en-US" sz="1800">
                <a:solidFill>
                  <a:schemeClr val="bg1"/>
                </a:solidFill>
                <a:latin typeface="OCR A Extended" pitchFamily="50" charset="0"/>
              </a:rPr>
              <a:t>Medium-small size star</a:t>
            </a:r>
          </a:p>
          <a:p>
            <a:endParaRPr lang="en-US" sz="1800">
              <a:solidFill>
                <a:schemeClr val="bg1"/>
              </a:solidFill>
              <a:latin typeface="OCR A Extended" pitchFamily="50" charset="0"/>
            </a:endParaRPr>
          </a:p>
        </p:txBody>
      </p:sp>
      <p:pic>
        <p:nvPicPr>
          <p:cNvPr id="23564" name="Picture 12" descr="eit_19970914_0121_304"/>
          <p:cNvPicPr>
            <a:picLocks noChangeAspect="1" noChangeArrowheads="1"/>
          </p:cNvPicPr>
          <p:nvPr/>
        </p:nvPicPr>
        <p:blipFill>
          <a:blip r:embed="rId3"/>
          <a:srcRect/>
          <a:stretch>
            <a:fillRect/>
          </a:stretch>
        </p:blipFill>
        <p:spPr bwMode="auto">
          <a:xfrm>
            <a:off x="3881438" y="1989138"/>
            <a:ext cx="4321175" cy="4321175"/>
          </a:xfrm>
          <a:prstGeom prst="rect">
            <a:avLst/>
          </a:prstGeom>
          <a:noFill/>
          <a:ln w="9525">
            <a:noFill/>
            <a:miter lim="800000"/>
            <a:headEnd/>
            <a:tailEnd/>
          </a:ln>
        </p:spPr>
      </p:pic>
      <p:sp>
        <p:nvSpPr>
          <p:cNvPr id="33797" name="Text Box 14"/>
          <p:cNvSpPr txBox="1">
            <a:spLocks noChangeArrowheads="1"/>
          </p:cNvSpPr>
          <p:nvPr/>
        </p:nvSpPr>
        <p:spPr bwMode="auto">
          <a:xfrm>
            <a:off x="596900" y="1585913"/>
            <a:ext cx="2393950" cy="118745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The Sun</a:t>
            </a:r>
            <a:br>
              <a:rPr lang="en-US" sz="2400" b="1">
                <a:solidFill>
                  <a:srgbClr val="FFFF66"/>
                </a:solidFill>
                <a:latin typeface="OCR A Extended" pitchFamily="50" charset="0"/>
              </a:rPr>
            </a:br>
            <a:r>
              <a:rPr lang="en-US" sz="2400" b="1">
                <a:solidFill>
                  <a:srgbClr val="FFFF66"/>
                </a:solidFill>
                <a:latin typeface="OCR A Extended" pitchFamily="50" charset="0"/>
              </a:rPr>
              <a:t>  (Our Star)</a:t>
            </a:r>
          </a:p>
          <a:p>
            <a:pPr>
              <a:buFontTx/>
              <a:buChar char="•"/>
            </a:pPr>
            <a:r>
              <a:rPr lang="en-US" sz="2400" b="1">
                <a:solidFill>
                  <a:srgbClr val="FFFF66"/>
                </a:solidFill>
                <a:latin typeface="OCR A Extended" pitchFamily="50" charset="0"/>
              </a:rPr>
              <a:t>“Sol”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564"/>
                                        </p:tgtEl>
                                        <p:attrNameLst>
                                          <p:attrName>style.visibility</p:attrName>
                                        </p:attrNameLst>
                                      </p:cBhvr>
                                      <p:to>
                                        <p:strVal val="visible"/>
                                      </p:to>
                                    </p:set>
                                    <p:animEffect transition="in" filter="fade">
                                      <p:cBhvr>
                                        <p:cTn id="7" dur="1000"/>
                                        <p:tgtEl>
                                          <p:spTgt spid="23564"/>
                                        </p:tgtEl>
                                      </p:cBhvr>
                                    </p:animEffect>
                                  </p:childTnLst>
                                </p:cTn>
                              </p:par>
                            </p:childTnLst>
                          </p:cTn>
                        </p:par>
                        <p:par>
                          <p:cTn id="8" fill="hold">
                            <p:stCondLst>
                              <p:cond delay="10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23557"/>
                                        </p:tgtEl>
                                        <p:attrNameLst>
                                          <p:attrName>style.visibility</p:attrName>
                                        </p:attrNameLst>
                                      </p:cBhvr>
                                      <p:to>
                                        <p:strVal val="visible"/>
                                      </p:to>
                                    </p:set>
                                    <p:anim calcmode="discrete" valueType="clr">
                                      <p:cBhvr override="childStyle">
                                        <p:cTn id="11" dur="80"/>
                                        <p:tgtEl>
                                          <p:spTgt spid="23557"/>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23557"/>
                                        </p:tgtEl>
                                        <p:attrNameLst>
                                          <p:attrName>fillcolor</p:attrName>
                                        </p:attrNameLst>
                                      </p:cBhvr>
                                      <p:tavLst>
                                        <p:tav tm="0">
                                          <p:val>
                                            <p:clrVal>
                                              <a:schemeClr val="accent2"/>
                                            </p:clrVal>
                                          </p:val>
                                        </p:tav>
                                        <p:tav tm="50000">
                                          <p:val>
                                            <p:clrVal>
                                              <a:schemeClr val="hlink"/>
                                            </p:clrVal>
                                          </p:val>
                                        </p:tav>
                                      </p:tavLst>
                                    </p:anim>
                                    <p:set>
                                      <p:cBhvr>
                                        <p:cTn id="13" dur="80"/>
                                        <p:tgtEl>
                                          <p:spTgt spid="2355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4581" name="Rectangle 5"/>
          <p:cNvSpPr>
            <a:spLocks noChangeArrowheads="1"/>
          </p:cNvSpPr>
          <p:nvPr/>
        </p:nvSpPr>
        <p:spPr bwMode="auto">
          <a:xfrm>
            <a:off x="3810000" y="1365250"/>
            <a:ext cx="4419600" cy="1190625"/>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4,480 km diameter</a:t>
            </a:r>
          </a:p>
          <a:p>
            <a:pPr>
              <a:buFontTx/>
              <a:buChar char="•"/>
            </a:pPr>
            <a:r>
              <a:rPr lang="en-US" sz="1800">
                <a:solidFill>
                  <a:schemeClr val="bg1"/>
                </a:solidFill>
                <a:latin typeface="OCR A Extended" pitchFamily="50" charset="0"/>
              </a:rPr>
              <a:t>Average Temperature 167 C</a:t>
            </a:r>
          </a:p>
          <a:p>
            <a:pPr>
              <a:buFontTx/>
              <a:buChar char="•"/>
            </a:pPr>
            <a:r>
              <a:rPr lang="en-US" sz="1800">
                <a:solidFill>
                  <a:schemeClr val="bg1"/>
                </a:solidFill>
                <a:latin typeface="OCR A Extended" pitchFamily="50" charset="0"/>
              </a:rPr>
              <a:t>Almost no Atmosphere</a:t>
            </a:r>
          </a:p>
          <a:p>
            <a:endParaRPr lang="en-US" sz="1800">
              <a:solidFill>
                <a:schemeClr val="bg1"/>
              </a:solidFill>
              <a:latin typeface="OCR A Extended" pitchFamily="50" charset="0"/>
            </a:endParaRPr>
          </a:p>
        </p:txBody>
      </p:sp>
      <p:pic>
        <p:nvPicPr>
          <p:cNvPr id="34820" name="Picture 13" descr="planet Mercury from NASA's Mariner 10">
            <a:hlinkClick r:id="rId3"/>
          </p:cNvPr>
          <p:cNvPicPr>
            <a:picLocks noChangeAspect="1" noChangeArrowheads="1"/>
          </p:cNvPicPr>
          <p:nvPr/>
        </p:nvPicPr>
        <p:blipFill>
          <a:blip r:embed="rId4"/>
          <a:srcRect/>
          <a:stretch>
            <a:fillRect/>
          </a:stretch>
        </p:blipFill>
        <p:spPr bwMode="auto">
          <a:xfrm>
            <a:off x="3524250" y="3438525"/>
            <a:ext cx="5238750" cy="2657475"/>
          </a:xfrm>
          <a:prstGeom prst="rect">
            <a:avLst/>
          </a:prstGeom>
          <a:noFill/>
          <a:ln w="9525">
            <a:noFill/>
            <a:miter lim="800000"/>
            <a:headEnd/>
            <a:tailEnd/>
          </a:ln>
        </p:spPr>
      </p:pic>
      <p:sp>
        <p:nvSpPr>
          <p:cNvPr id="34821" name="Text Box 14"/>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34822" name="Text Box 15"/>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Mercury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4581"/>
                                        </p:tgtEl>
                                        <p:attrNameLst>
                                          <p:attrName>style.visibility</p:attrName>
                                        </p:attrNameLst>
                                      </p:cBhvr>
                                      <p:to>
                                        <p:strVal val="visible"/>
                                      </p:to>
                                    </p:set>
                                    <p:anim calcmode="discrete" valueType="clr">
                                      <p:cBhvr override="childStyle">
                                        <p:cTn id="7" dur="80"/>
                                        <p:tgtEl>
                                          <p:spTgt spid="2458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4581"/>
                                        </p:tgtEl>
                                        <p:attrNameLst>
                                          <p:attrName>fillcolor</p:attrName>
                                        </p:attrNameLst>
                                      </p:cBhvr>
                                      <p:tavLst>
                                        <p:tav tm="0">
                                          <p:val>
                                            <p:clrVal>
                                              <a:schemeClr val="accent2"/>
                                            </p:clrVal>
                                          </p:val>
                                        </p:tav>
                                        <p:tav tm="50000">
                                          <p:val>
                                            <p:clrVal>
                                              <a:schemeClr val="hlink"/>
                                            </p:clrVal>
                                          </p:val>
                                        </p:tav>
                                      </p:tavLst>
                                    </p:anim>
                                    <p:set>
                                      <p:cBhvr>
                                        <p:cTn id="9" dur="80"/>
                                        <p:tgtEl>
                                          <p:spTgt spid="2458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5605" name="Rectangle 5"/>
          <p:cNvSpPr>
            <a:spLocks noChangeArrowheads="1"/>
          </p:cNvSpPr>
          <p:nvPr/>
        </p:nvSpPr>
        <p:spPr bwMode="auto">
          <a:xfrm>
            <a:off x="3810000" y="1365250"/>
            <a:ext cx="4419600" cy="1190625"/>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12,103 km diameter</a:t>
            </a:r>
          </a:p>
          <a:p>
            <a:pPr>
              <a:buFontTx/>
              <a:buChar char="•"/>
            </a:pPr>
            <a:r>
              <a:rPr lang="en-US" sz="1800">
                <a:solidFill>
                  <a:schemeClr val="bg1"/>
                </a:solidFill>
                <a:latin typeface="OCR A Extended" pitchFamily="50" charset="0"/>
              </a:rPr>
              <a:t>Our nearest neighbor</a:t>
            </a:r>
          </a:p>
          <a:p>
            <a:pPr>
              <a:buFontTx/>
              <a:buChar char="•"/>
            </a:pPr>
            <a:r>
              <a:rPr lang="en-US" sz="1800">
                <a:solidFill>
                  <a:schemeClr val="bg1"/>
                </a:solidFill>
                <a:latin typeface="OCR A Extended" pitchFamily="50" charset="0"/>
              </a:rPr>
              <a:t>Sulphuric Atmosphere</a:t>
            </a:r>
          </a:p>
          <a:p>
            <a:endParaRPr lang="en-US" sz="1800">
              <a:solidFill>
                <a:schemeClr val="bg1"/>
              </a:solidFill>
              <a:latin typeface="OCR A Extended" pitchFamily="50" charset="0"/>
            </a:endParaRPr>
          </a:p>
        </p:txBody>
      </p:sp>
      <p:pic>
        <p:nvPicPr>
          <p:cNvPr id="35844" name="Picture 15" descr="venusmar"/>
          <p:cNvPicPr>
            <a:picLocks noChangeAspect="1" noChangeArrowheads="1"/>
          </p:cNvPicPr>
          <p:nvPr/>
        </p:nvPicPr>
        <p:blipFill>
          <a:blip r:embed="rId3"/>
          <a:srcRect/>
          <a:stretch>
            <a:fillRect/>
          </a:stretch>
        </p:blipFill>
        <p:spPr bwMode="auto">
          <a:xfrm>
            <a:off x="4168775" y="2438400"/>
            <a:ext cx="3802063" cy="3810000"/>
          </a:xfrm>
          <a:prstGeom prst="rect">
            <a:avLst/>
          </a:prstGeom>
          <a:noFill/>
          <a:ln w="9525">
            <a:noFill/>
            <a:miter lim="800000"/>
            <a:headEnd/>
            <a:tailEnd/>
          </a:ln>
        </p:spPr>
      </p:pic>
      <p:sp>
        <p:nvSpPr>
          <p:cNvPr id="35845" name="Text Box 16"/>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35846" name="Text Box 17"/>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35847" name="Text Box 18"/>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Venus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5605"/>
                                        </p:tgtEl>
                                        <p:attrNameLst>
                                          <p:attrName>style.visibility</p:attrName>
                                        </p:attrNameLst>
                                      </p:cBhvr>
                                      <p:to>
                                        <p:strVal val="visible"/>
                                      </p:to>
                                    </p:set>
                                    <p:anim calcmode="discrete" valueType="clr">
                                      <p:cBhvr override="childStyle">
                                        <p:cTn id="7" dur="80"/>
                                        <p:tgtEl>
                                          <p:spTgt spid="2560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5605"/>
                                        </p:tgtEl>
                                        <p:attrNameLst>
                                          <p:attrName>fillcolor</p:attrName>
                                        </p:attrNameLst>
                                      </p:cBhvr>
                                      <p:tavLst>
                                        <p:tav tm="0">
                                          <p:val>
                                            <p:clrVal>
                                              <a:schemeClr val="accent2"/>
                                            </p:clrVal>
                                          </p:val>
                                        </p:tav>
                                        <p:tav tm="50000">
                                          <p:val>
                                            <p:clrVal>
                                              <a:schemeClr val="hlink"/>
                                            </p:clrVal>
                                          </p:val>
                                        </p:tav>
                                      </p:tavLst>
                                    </p:anim>
                                    <p:set>
                                      <p:cBhvr>
                                        <p:cTn id="9" dur="80"/>
                                        <p:tgtEl>
                                          <p:spTgt spid="2560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6629" name="Rectangle 5"/>
          <p:cNvSpPr>
            <a:spLocks noChangeArrowheads="1"/>
          </p:cNvSpPr>
          <p:nvPr/>
        </p:nvSpPr>
        <p:spPr bwMode="auto">
          <a:xfrm>
            <a:off x="3810000" y="1228725"/>
            <a:ext cx="4419600" cy="1465263"/>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12,756 km diameter</a:t>
            </a:r>
          </a:p>
          <a:p>
            <a:pPr>
              <a:buFontTx/>
              <a:buChar char="•"/>
            </a:pPr>
            <a:r>
              <a:rPr lang="en-US" sz="1800">
                <a:solidFill>
                  <a:schemeClr val="bg1"/>
                </a:solidFill>
                <a:latin typeface="OCR A Extended" pitchFamily="50" charset="0"/>
              </a:rPr>
              <a:t>Our Home</a:t>
            </a:r>
          </a:p>
          <a:p>
            <a:pPr>
              <a:buFontTx/>
              <a:buChar char="•"/>
            </a:pPr>
            <a:r>
              <a:rPr lang="en-US" sz="1800">
                <a:solidFill>
                  <a:schemeClr val="bg1"/>
                </a:solidFill>
                <a:latin typeface="OCR A Extended" pitchFamily="50" charset="0"/>
              </a:rPr>
              <a:t>Only Planet with life that we know of</a:t>
            </a:r>
          </a:p>
          <a:p>
            <a:endParaRPr lang="en-US" sz="1800">
              <a:solidFill>
                <a:schemeClr val="bg1"/>
              </a:solidFill>
              <a:latin typeface="OCR A Extended" pitchFamily="50" charset="0"/>
            </a:endParaRPr>
          </a:p>
        </p:txBody>
      </p:sp>
      <p:pic>
        <p:nvPicPr>
          <p:cNvPr id="36868" name="Picture 14" descr="earthafr"/>
          <p:cNvPicPr>
            <a:picLocks noChangeAspect="1" noChangeArrowheads="1"/>
          </p:cNvPicPr>
          <p:nvPr/>
        </p:nvPicPr>
        <p:blipFill>
          <a:blip r:embed="rId3"/>
          <a:srcRect/>
          <a:stretch>
            <a:fillRect/>
          </a:stretch>
        </p:blipFill>
        <p:spPr bwMode="auto">
          <a:xfrm>
            <a:off x="4191000" y="2547938"/>
            <a:ext cx="3662363" cy="3700462"/>
          </a:xfrm>
          <a:prstGeom prst="rect">
            <a:avLst/>
          </a:prstGeom>
          <a:noFill/>
          <a:ln w="9525">
            <a:noFill/>
            <a:miter lim="800000"/>
            <a:headEnd/>
            <a:tailEnd/>
          </a:ln>
        </p:spPr>
      </p:pic>
      <p:sp>
        <p:nvSpPr>
          <p:cNvPr id="36869" name="Text Box 15"/>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36870" name="Text Box 16"/>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36871" name="Text Box 17"/>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Venus</a:t>
            </a:r>
          </a:p>
        </p:txBody>
      </p:sp>
      <p:sp>
        <p:nvSpPr>
          <p:cNvPr id="36872" name="Text Box 18"/>
          <p:cNvSpPr txBox="1">
            <a:spLocks noChangeArrowheads="1"/>
          </p:cNvSpPr>
          <p:nvPr/>
        </p:nvSpPr>
        <p:spPr bwMode="auto">
          <a:xfrm>
            <a:off x="596900" y="3082925"/>
            <a:ext cx="128905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Earth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6629"/>
                                        </p:tgtEl>
                                        <p:attrNameLst>
                                          <p:attrName>style.visibility</p:attrName>
                                        </p:attrNameLst>
                                      </p:cBhvr>
                                      <p:to>
                                        <p:strVal val="visible"/>
                                      </p:to>
                                    </p:set>
                                    <p:anim calcmode="discrete" valueType="clr">
                                      <p:cBhvr override="childStyle">
                                        <p:cTn id="7" dur="80"/>
                                        <p:tgtEl>
                                          <p:spTgt spid="2662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6629"/>
                                        </p:tgtEl>
                                        <p:attrNameLst>
                                          <p:attrName>fillcolor</p:attrName>
                                        </p:attrNameLst>
                                      </p:cBhvr>
                                      <p:tavLst>
                                        <p:tav tm="0">
                                          <p:val>
                                            <p:clrVal>
                                              <a:schemeClr val="accent2"/>
                                            </p:clrVal>
                                          </p:val>
                                        </p:tav>
                                        <p:tav tm="50000">
                                          <p:val>
                                            <p:clrVal>
                                              <a:schemeClr val="hlink"/>
                                            </p:clrVal>
                                          </p:val>
                                        </p:tav>
                                      </p:tavLst>
                                    </p:anim>
                                    <p:set>
                                      <p:cBhvr>
                                        <p:cTn id="9" dur="80"/>
                                        <p:tgtEl>
                                          <p:spTgt spid="2662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7653" name="Rectangle 5"/>
          <p:cNvSpPr>
            <a:spLocks noChangeArrowheads="1"/>
          </p:cNvSpPr>
          <p:nvPr/>
        </p:nvSpPr>
        <p:spPr bwMode="auto">
          <a:xfrm>
            <a:off x="3810000" y="1228725"/>
            <a:ext cx="4419600" cy="1465263"/>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6,794 km diameter</a:t>
            </a:r>
          </a:p>
          <a:p>
            <a:pPr>
              <a:buFontTx/>
              <a:buChar char="•"/>
            </a:pPr>
            <a:r>
              <a:rPr lang="en-US" sz="1800">
                <a:solidFill>
                  <a:schemeClr val="bg1"/>
                </a:solidFill>
                <a:latin typeface="OCR A Extended" pitchFamily="50" charset="0"/>
              </a:rPr>
              <a:t>-133C – 80C Temperature</a:t>
            </a:r>
          </a:p>
          <a:p>
            <a:pPr>
              <a:buFontTx/>
              <a:buChar char="•"/>
            </a:pPr>
            <a:r>
              <a:rPr lang="en-US" sz="1800">
                <a:solidFill>
                  <a:schemeClr val="bg1"/>
                </a:solidFill>
                <a:latin typeface="OCR A Extended" pitchFamily="50" charset="0"/>
              </a:rPr>
              <a:t>Possible water (frozen or beneath the surface)</a:t>
            </a:r>
          </a:p>
          <a:p>
            <a:endParaRPr lang="en-US" sz="1800">
              <a:solidFill>
                <a:schemeClr val="bg1"/>
              </a:solidFill>
              <a:latin typeface="OCR A Extended" pitchFamily="50" charset="0"/>
            </a:endParaRPr>
          </a:p>
        </p:txBody>
      </p:sp>
      <p:pic>
        <p:nvPicPr>
          <p:cNvPr id="37892" name="Picture 17" descr="syrtis"/>
          <p:cNvPicPr>
            <a:picLocks noChangeAspect="1" noChangeArrowheads="1"/>
          </p:cNvPicPr>
          <p:nvPr/>
        </p:nvPicPr>
        <p:blipFill>
          <a:blip r:embed="rId3"/>
          <a:srcRect/>
          <a:stretch>
            <a:fillRect/>
          </a:stretch>
        </p:blipFill>
        <p:spPr bwMode="auto">
          <a:xfrm>
            <a:off x="4191000" y="2590800"/>
            <a:ext cx="3581400" cy="3581400"/>
          </a:xfrm>
          <a:prstGeom prst="rect">
            <a:avLst/>
          </a:prstGeom>
          <a:noFill/>
          <a:ln w="9525">
            <a:noFill/>
            <a:miter lim="800000"/>
            <a:headEnd/>
            <a:tailEnd/>
          </a:ln>
        </p:spPr>
      </p:pic>
      <p:sp>
        <p:nvSpPr>
          <p:cNvPr id="37893" name="Text Box 18"/>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37894" name="Text Box 19"/>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37895" name="Text Box 20"/>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Venus</a:t>
            </a:r>
          </a:p>
        </p:txBody>
      </p:sp>
      <p:sp>
        <p:nvSpPr>
          <p:cNvPr id="37896" name="Text Box 21"/>
          <p:cNvSpPr txBox="1">
            <a:spLocks noChangeArrowheads="1"/>
          </p:cNvSpPr>
          <p:nvPr/>
        </p:nvSpPr>
        <p:spPr bwMode="auto">
          <a:xfrm>
            <a:off x="596900" y="3082925"/>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Earth</a:t>
            </a:r>
          </a:p>
        </p:txBody>
      </p:sp>
      <p:sp>
        <p:nvSpPr>
          <p:cNvPr id="37897" name="Text Box 22"/>
          <p:cNvSpPr txBox="1">
            <a:spLocks noChangeArrowheads="1"/>
          </p:cNvSpPr>
          <p:nvPr/>
        </p:nvSpPr>
        <p:spPr bwMode="auto">
          <a:xfrm>
            <a:off x="596900" y="3427413"/>
            <a:ext cx="110490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Mars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7653"/>
                                        </p:tgtEl>
                                        <p:attrNameLst>
                                          <p:attrName>style.visibility</p:attrName>
                                        </p:attrNameLst>
                                      </p:cBhvr>
                                      <p:to>
                                        <p:strVal val="visible"/>
                                      </p:to>
                                    </p:set>
                                    <p:anim calcmode="discrete" valueType="clr">
                                      <p:cBhvr override="childStyle">
                                        <p:cTn id="7" dur="80"/>
                                        <p:tgtEl>
                                          <p:spTgt spid="2765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7653"/>
                                        </p:tgtEl>
                                        <p:attrNameLst>
                                          <p:attrName>fillcolor</p:attrName>
                                        </p:attrNameLst>
                                      </p:cBhvr>
                                      <p:tavLst>
                                        <p:tav tm="0">
                                          <p:val>
                                            <p:clrVal>
                                              <a:schemeClr val="accent2"/>
                                            </p:clrVal>
                                          </p:val>
                                        </p:tav>
                                        <p:tav tm="50000">
                                          <p:val>
                                            <p:clrVal>
                                              <a:schemeClr val="hlink"/>
                                            </p:clrVal>
                                          </p:val>
                                        </p:tav>
                                      </p:tavLst>
                                    </p:anim>
                                    <p:set>
                                      <p:cBhvr>
                                        <p:cTn id="9" dur="80"/>
                                        <p:tgtEl>
                                          <p:spTgt spid="2765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8677" name="Rectangle 5"/>
          <p:cNvSpPr>
            <a:spLocks noChangeArrowheads="1"/>
          </p:cNvSpPr>
          <p:nvPr/>
        </p:nvSpPr>
        <p:spPr bwMode="auto">
          <a:xfrm>
            <a:off x="3810000" y="1228725"/>
            <a:ext cx="4419600" cy="1465263"/>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142,984 km diameter</a:t>
            </a:r>
          </a:p>
          <a:p>
            <a:pPr>
              <a:buFontTx/>
              <a:buChar char="•"/>
            </a:pPr>
            <a:r>
              <a:rPr lang="en-US" sz="1800">
                <a:solidFill>
                  <a:schemeClr val="bg1"/>
                </a:solidFill>
                <a:latin typeface="OCR A Extended" pitchFamily="50" charset="0"/>
              </a:rPr>
              <a:t>Gas Giant</a:t>
            </a:r>
          </a:p>
          <a:p>
            <a:pPr>
              <a:buFontTx/>
              <a:buChar char="•"/>
            </a:pPr>
            <a:r>
              <a:rPr lang="en-US" sz="1800">
                <a:solidFill>
                  <a:schemeClr val="bg1"/>
                </a:solidFill>
                <a:latin typeface="OCR A Extended" pitchFamily="50" charset="0"/>
              </a:rPr>
              <a:t>63 + Moons</a:t>
            </a:r>
          </a:p>
          <a:p>
            <a:pPr>
              <a:buFontTx/>
              <a:buChar char="•"/>
            </a:pPr>
            <a:r>
              <a:rPr lang="en-US" sz="1800">
                <a:solidFill>
                  <a:schemeClr val="bg1"/>
                </a:solidFill>
                <a:latin typeface="OCR A Extended" pitchFamily="50" charset="0"/>
              </a:rPr>
              <a:t>Great Red Spot</a:t>
            </a:r>
          </a:p>
          <a:p>
            <a:endParaRPr lang="en-US" sz="1800">
              <a:solidFill>
                <a:schemeClr val="bg1"/>
              </a:solidFill>
              <a:latin typeface="OCR A Extended" pitchFamily="50" charset="0"/>
            </a:endParaRPr>
          </a:p>
        </p:txBody>
      </p:sp>
      <p:graphicFrame>
        <p:nvGraphicFramePr>
          <p:cNvPr id="3074" name="Object 16"/>
          <p:cNvGraphicFramePr>
            <a:graphicFrameLocks noChangeAspect="1"/>
          </p:cNvGraphicFramePr>
          <p:nvPr>
            <p:ph idx="4294967295"/>
          </p:nvPr>
        </p:nvGraphicFramePr>
        <p:xfrm>
          <a:off x="3938588" y="2449513"/>
          <a:ext cx="4492625" cy="3868737"/>
        </p:xfrm>
        <a:graphic>
          <a:graphicData uri="http://schemas.openxmlformats.org/presentationml/2006/ole">
            <p:oleObj spid="_x0000_s3074" name="Image" r:id="rId4" imgW="905028" imgH="780091" progId="Photoshop.Image.9">
              <p:embed/>
            </p:oleObj>
          </a:graphicData>
        </a:graphic>
      </p:graphicFrame>
      <p:sp>
        <p:nvSpPr>
          <p:cNvPr id="3077" name="Text Box 19"/>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3078" name="Text Box 20"/>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3079" name="Text Box 21"/>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Venus</a:t>
            </a:r>
          </a:p>
        </p:txBody>
      </p:sp>
      <p:sp>
        <p:nvSpPr>
          <p:cNvPr id="3080" name="Text Box 22"/>
          <p:cNvSpPr txBox="1">
            <a:spLocks noChangeArrowheads="1"/>
          </p:cNvSpPr>
          <p:nvPr/>
        </p:nvSpPr>
        <p:spPr bwMode="auto">
          <a:xfrm>
            <a:off x="596900" y="3082925"/>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Earth</a:t>
            </a:r>
          </a:p>
        </p:txBody>
      </p:sp>
      <p:sp>
        <p:nvSpPr>
          <p:cNvPr id="3081" name="Text Box 23"/>
          <p:cNvSpPr txBox="1">
            <a:spLocks noChangeArrowheads="1"/>
          </p:cNvSpPr>
          <p:nvPr/>
        </p:nvSpPr>
        <p:spPr bwMode="auto">
          <a:xfrm>
            <a:off x="596900" y="3427413"/>
            <a:ext cx="11049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Mars</a:t>
            </a:r>
          </a:p>
        </p:txBody>
      </p:sp>
      <p:sp>
        <p:nvSpPr>
          <p:cNvPr id="3082" name="Text Box 24"/>
          <p:cNvSpPr txBox="1">
            <a:spLocks noChangeArrowheads="1"/>
          </p:cNvSpPr>
          <p:nvPr/>
        </p:nvSpPr>
        <p:spPr bwMode="auto">
          <a:xfrm>
            <a:off x="596900" y="3773488"/>
            <a:ext cx="165735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Jupiter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8677"/>
                                        </p:tgtEl>
                                        <p:attrNameLst>
                                          <p:attrName>style.visibility</p:attrName>
                                        </p:attrNameLst>
                                      </p:cBhvr>
                                      <p:to>
                                        <p:strVal val="visible"/>
                                      </p:to>
                                    </p:set>
                                    <p:anim calcmode="discrete" valueType="clr">
                                      <p:cBhvr override="childStyle">
                                        <p:cTn id="7" dur="80"/>
                                        <p:tgtEl>
                                          <p:spTgt spid="2867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8677"/>
                                        </p:tgtEl>
                                        <p:attrNameLst>
                                          <p:attrName>fillcolor</p:attrName>
                                        </p:attrNameLst>
                                      </p:cBhvr>
                                      <p:tavLst>
                                        <p:tav tm="0">
                                          <p:val>
                                            <p:clrVal>
                                              <a:schemeClr val="accent2"/>
                                            </p:clrVal>
                                          </p:val>
                                        </p:tav>
                                        <p:tav tm="50000">
                                          <p:val>
                                            <p:clrVal>
                                              <a:schemeClr val="hlink"/>
                                            </p:clrVal>
                                          </p:val>
                                        </p:tav>
                                      </p:tavLst>
                                    </p:anim>
                                    <p:set>
                                      <p:cBhvr>
                                        <p:cTn id="9" dur="80"/>
                                        <p:tgtEl>
                                          <p:spTgt spid="2867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29701" name="Rectangle 5"/>
          <p:cNvSpPr>
            <a:spLocks noChangeArrowheads="1"/>
          </p:cNvSpPr>
          <p:nvPr/>
        </p:nvSpPr>
        <p:spPr bwMode="auto">
          <a:xfrm>
            <a:off x="3810000" y="1228725"/>
            <a:ext cx="4419600" cy="1465263"/>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120,536 km diameter</a:t>
            </a:r>
          </a:p>
          <a:p>
            <a:pPr>
              <a:buFontTx/>
              <a:buChar char="•"/>
            </a:pPr>
            <a:r>
              <a:rPr lang="en-US" sz="1800">
                <a:solidFill>
                  <a:schemeClr val="bg1"/>
                </a:solidFill>
                <a:latin typeface="OCR A Extended" pitchFamily="50" charset="0"/>
              </a:rPr>
              <a:t>Gas Planet</a:t>
            </a:r>
          </a:p>
          <a:p>
            <a:pPr>
              <a:buFontTx/>
              <a:buChar char="•"/>
            </a:pPr>
            <a:r>
              <a:rPr lang="en-US" sz="1800">
                <a:solidFill>
                  <a:schemeClr val="bg1"/>
                </a:solidFill>
                <a:latin typeface="OCR A Extended" pitchFamily="50" charset="0"/>
              </a:rPr>
              <a:t>Only planet with rings that can be easily seen from earth</a:t>
            </a:r>
          </a:p>
          <a:p>
            <a:endParaRPr lang="en-US" sz="1800">
              <a:solidFill>
                <a:schemeClr val="bg1"/>
              </a:solidFill>
              <a:latin typeface="OCR A Extended" pitchFamily="50" charset="0"/>
            </a:endParaRPr>
          </a:p>
        </p:txBody>
      </p:sp>
      <p:pic>
        <p:nvPicPr>
          <p:cNvPr id="38916" name="Picture 18" descr="Saturn by NASA's Cassini orbiter"/>
          <p:cNvPicPr>
            <a:picLocks noChangeAspect="1" noChangeArrowheads="1"/>
          </p:cNvPicPr>
          <p:nvPr/>
        </p:nvPicPr>
        <p:blipFill>
          <a:blip r:embed="rId3"/>
          <a:srcRect/>
          <a:stretch>
            <a:fillRect/>
          </a:stretch>
        </p:blipFill>
        <p:spPr bwMode="auto">
          <a:xfrm>
            <a:off x="3478213" y="3673475"/>
            <a:ext cx="5356225" cy="2471738"/>
          </a:xfrm>
          <a:prstGeom prst="rect">
            <a:avLst/>
          </a:prstGeom>
          <a:noFill/>
          <a:ln w="9525">
            <a:noFill/>
            <a:miter lim="800000"/>
            <a:headEnd/>
            <a:tailEnd/>
          </a:ln>
        </p:spPr>
      </p:pic>
      <p:sp>
        <p:nvSpPr>
          <p:cNvPr id="38917" name="Text Box 19"/>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38918" name="Text Box 20"/>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38919" name="Text Box 21"/>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Venus</a:t>
            </a:r>
          </a:p>
        </p:txBody>
      </p:sp>
      <p:sp>
        <p:nvSpPr>
          <p:cNvPr id="38920" name="Text Box 22"/>
          <p:cNvSpPr txBox="1">
            <a:spLocks noChangeArrowheads="1"/>
          </p:cNvSpPr>
          <p:nvPr/>
        </p:nvSpPr>
        <p:spPr bwMode="auto">
          <a:xfrm>
            <a:off x="596900" y="3082925"/>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Earth</a:t>
            </a:r>
          </a:p>
        </p:txBody>
      </p:sp>
      <p:sp>
        <p:nvSpPr>
          <p:cNvPr id="38921" name="Text Box 23"/>
          <p:cNvSpPr txBox="1">
            <a:spLocks noChangeArrowheads="1"/>
          </p:cNvSpPr>
          <p:nvPr/>
        </p:nvSpPr>
        <p:spPr bwMode="auto">
          <a:xfrm>
            <a:off x="596900" y="3427413"/>
            <a:ext cx="11049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Mars</a:t>
            </a:r>
          </a:p>
        </p:txBody>
      </p:sp>
      <p:sp>
        <p:nvSpPr>
          <p:cNvPr id="38922" name="Text Box 24"/>
          <p:cNvSpPr txBox="1">
            <a:spLocks noChangeArrowheads="1"/>
          </p:cNvSpPr>
          <p:nvPr/>
        </p:nvSpPr>
        <p:spPr bwMode="auto">
          <a:xfrm>
            <a:off x="596900" y="3773488"/>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Jupiter</a:t>
            </a:r>
          </a:p>
        </p:txBody>
      </p:sp>
      <p:sp>
        <p:nvSpPr>
          <p:cNvPr id="38923" name="Text Box 25"/>
          <p:cNvSpPr txBox="1">
            <a:spLocks noChangeArrowheads="1"/>
          </p:cNvSpPr>
          <p:nvPr/>
        </p:nvSpPr>
        <p:spPr bwMode="auto">
          <a:xfrm>
            <a:off x="596900" y="4119563"/>
            <a:ext cx="147320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Saturn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9701"/>
                                        </p:tgtEl>
                                        <p:attrNameLst>
                                          <p:attrName>style.visibility</p:attrName>
                                        </p:attrNameLst>
                                      </p:cBhvr>
                                      <p:to>
                                        <p:strVal val="visible"/>
                                      </p:to>
                                    </p:set>
                                    <p:anim calcmode="discrete" valueType="clr">
                                      <p:cBhvr override="childStyle">
                                        <p:cTn id="7" dur="80"/>
                                        <p:tgtEl>
                                          <p:spTgt spid="2970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9701"/>
                                        </p:tgtEl>
                                        <p:attrNameLst>
                                          <p:attrName>fillcolor</p:attrName>
                                        </p:attrNameLst>
                                      </p:cBhvr>
                                      <p:tavLst>
                                        <p:tav tm="0">
                                          <p:val>
                                            <p:clrVal>
                                              <a:schemeClr val="accent2"/>
                                            </p:clrVal>
                                          </p:val>
                                        </p:tav>
                                        <p:tav tm="50000">
                                          <p:val>
                                            <p:clrVal>
                                              <a:schemeClr val="hlink"/>
                                            </p:clrVal>
                                          </p:val>
                                        </p:tav>
                                      </p:tavLst>
                                    </p:anim>
                                    <p:set>
                                      <p:cBhvr>
                                        <p:cTn id="9" dur="80"/>
                                        <p:tgtEl>
                                          <p:spTgt spid="2970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30725" name="Rectangle 5"/>
          <p:cNvSpPr>
            <a:spLocks noChangeArrowheads="1"/>
          </p:cNvSpPr>
          <p:nvPr/>
        </p:nvSpPr>
        <p:spPr bwMode="auto">
          <a:xfrm>
            <a:off x="3810000" y="1365250"/>
            <a:ext cx="4419600" cy="1190625"/>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51,118 km diameter</a:t>
            </a:r>
          </a:p>
          <a:p>
            <a:pPr>
              <a:buFontTx/>
              <a:buChar char="•"/>
            </a:pPr>
            <a:r>
              <a:rPr lang="en-US" sz="1800">
                <a:solidFill>
                  <a:schemeClr val="bg1"/>
                </a:solidFill>
                <a:latin typeface="OCR A Extended" pitchFamily="50" charset="0"/>
              </a:rPr>
              <a:t>Gas Planet</a:t>
            </a:r>
          </a:p>
          <a:p>
            <a:pPr>
              <a:buFontTx/>
              <a:buChar char="•"/>
            </a:pPr>
            <a:r>
              <a:rPr lang="en-US" sz="1800">
                <a:solidFill>
                  <a:schemeClr val="bg1"/>
                </a:solidFill>
                <a:latin typeface="OCR A Extended" pitchFamily="50" charset="0"/>
              </a:rPr>
              <a:t>Axis is sideways</a:t>
            </a:r>
          </a:p>
          <a:p>
            <a:endParaRPr lang="en-US" sz="1800">
              <a:solidFill>
                <a:schemeClr val="bg1"/>
              </a:solidFill>
              <a:latin typeface="OCR A Extended" pitchFamily="50" charset="0"/>
            </a:endParaRPr>
          </a:p>
        </p:txBody>
      </p:sp>
      <p:pic>
        <p:nvPicPr>
          <p:cNvPr id="39940" name="Picture 18" descr="uranus"/>
          <p:cNvPicPr>
            <a:picLocks noChangeAspect="1" noChangeArrowheads="1"/>
          </p:cNvPicPr>
          <p:nvPr/>
        </p:nvPicPr>
        <p:blipFill>
          <a:blip r:embed="rId3"/>
          <a:srcRect/>
          <a:stretch>
            <a:fillRect/>
          </a:stretch>
        </p:blipFill>
        <p:spPr bwMode="auto">
          <a:xfrm>
            <a:off x="4572000" y="2743200"/>
            <a:ext cx="3305175" cy="3305175"/>
          </a:xfrm>
          <a:prstGeom prst="rect">
            <a:avLst/>
          </a:prstGeom>
          <a:noFill/>
          <a:ln w="9525">
            <a:noFill/>
            <a:miter lim="800000"/>
            <a:headEnd/>
            <a:tailEnd/>
          </a:ln>
        </p:spPr>
      </p:pic>
      <p:sp>
        <p:nvSpPr>
          <p:cNvPr id="39941" name="Text Box 19"/>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39942" name="Text Box 20"/>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39943" name="Text Box 21"/>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Venus</a:t>
            </a:r>
          </a:p>
        </p:txBody>
      </p:sp>
      <p:sp>
        <p:nvSpPr>
          <p:cNvPr id="39944" name="Text Box 22"/>
          <p:cNvSpPr txBox="1">
            <a:spLocks noChangeArrowheads="1"/>
          </p:cNvSpPr>
          <p:nvPr/>
        </p:nvSpPr>
        <p:spPr bwMode="auto">
          <a:xfrm>
            <a:off x="596900" y="3082925"/>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Earth</a:t>
            </a:r>
          </a:p>
        </p:txBody>
      </p:sp>
      <p:sp>
        <p:nvSpPr>
          <p:cNvPr id="39945" name="Text Box 23"/>
          <p:cNvSpPr txBox="1">
            <a:spLocks noChangeArrowheads="1"/>
          </p:cNvSpPr>
          <p:nvPr/>
        </p:nvSpPr>
        <p:spPr bwMode="auto">
          <a:xfrm>
            <a:off x="596900" y="3427413"/>
            <a:ext cx="11049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Mars</a:t>
            </a:r>
          </a:p>
        </p:txBody>
      </p:sp>
      <p:sp>
        <p:nvSpPr>
          <p:cNvPr id="39946" name="Text Box 24"/>
          <p:cNvSpPr txBox="1">
            <a:spLocks noChangeArrowheads="1"/>
          </p:cNvSpPr>
          <p:nvPr/>
        </p:nvSpPr>
        <p:spPr bwMode="auto">
          <a:xfrm>
            <a:off x="596900" y="3773488"/>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Jupiter</a:t>
            </a:r>
          </a:p>
        </p:txBody>
      </p:sp>
      <p:sp>
        <p:nvSpPr>
          <p:cNvPr id="39947" name="Text Box 25"/>
          <p:cNvSpPr txBox="1">
            <a:spLocks noChangeArrowheads="1"/>
          </p:cNvSpPr>
          <p:nvPr/>
        </p:nvSpPr>
        <p:spPr bwMode="auto">
          <a:xfrm>
            <a:off x="596900" y="4119563"/>
            <a:ext cx="14732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Saturn</a:t>
            </a:r>
          </a:p>
        </p:txBody>
      </p:sp>
      <p:sp>
        <p:nvSpPr>
          <p:cNvPr id="39948" name="Text Box 26"/>
          <p:cNvSpPr txBox="1">
            <a:spLocks noChangeArrowheads="1"/>
          </p:cNvSpPr>
          <p:nvPr/>
        </p:nvSpPr>
        <p:spPr bwMode="auto">
          <a:xfrm>
            <a:off x="596900" y="4465638"/>
            <a:ext cx="147320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Uranus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0725"/>
                                        </p:tgtEl>
                                        <p:attrNameLst>
                                          <p:attrName>style.visibility</p:attrName>
                                        </p:attrNameLst>
                                      </p:cBhvr>
                                      <p:to>
                                        <p:strVal val="visible"/>
                                      </p:to>
                                    </p:set>
                                    <p:anim calcmode="discrete" valueType="clr">
                                      <p:cBhvr override="childStyle">
                                        <p:cTn id="7" dur="80"/>
                                        <p:tgtEl>
                                          <p:spTgt spid="3072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0725"/>
                                        </p:tgtEl>
                                        <p:attrNameLst>
                                          <p:attrName>fillcolor</p:attrName>
                                        </p:attrNameLst>
                                      </p:cBhvr>
                                      <p:tavLst>
                                        <p:tav tm="0">
                                          <p:val>
                                            <p:clrVal>
                                              <a:schemeClr val="accent2"/>
                                            </p:clrVal>
                                          </p:val>
                                        </p:tav>
                                        <p:tav tm="50000">
                                          <p:val>
                                            <p:clrVal>
                                              <a:schemeClr val="hlink"/>
                                            </p:clrVal>
                                          </p:val>
                                        </p:tav>
                                      </p:tavLst>
                                    </p:anim>
                                    <p:set>
                                      <p:cBhvr>
                                        <p:cTn id="9" dur="80"/>
                                        <p:tgtEl>
                                          <p:spTgt spid="3072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31749" name="Rectangle 5"/>
          <p:cNvSpPr>
            <a:spLocks noChangeArrowheads="1"/>
          </p:cNvSpPr>
          <p:nvPr/>
        </p:nvSpPr>
        <p:spPr bwMode="auto">
          <a:xfrm>
            <a:off x="3810000" y="1365250"/>
            <a:ext cx="4419600" cy="1190625"/>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49,532 km diameter</a:t>
            </a:r>
          </a:p>
          <a:p>
            <a:pPr>
              <a:buFontTx/>
              <a:buChar char="•"/>
            </a:pPr>
            <a:r>
              <a:rPr lang="en-US" sz="1800">
                <a:solidFill>
                  <a:schemeClr val="bg1"/>
                </a:solidFill>
                <a:latin typeface="OCR A Extended" pitchFamily="50" charset="0"/>
              </a:rPr>
              <a:t>Gas Planet – Possible Core</a:t>
            </a:r>
          </a:p>
          <a:p>
            <a:pPr>
              <a:buFontTx/>
              <a:buChar char="•"/>
            </a:pPr>
            <a:r>
              <a:rPr lang="en-US" sz="1800">
                <a:solidFill>
                  <a:schemeClr val="bg1"/>
                </a:solidFill>
                <a:latin typeface="OCR A Extended" pitchFamily="50" charset="0"/>
              </a:rPr>
              <a:t>Also has a “Blue Spot”</a:t>
            </a:r>
          </a:p>
          <a:p>
            <a:endParaRPr lang="en-US" sz="1800">
              <a:solidFill>
                <a:schemeClr val="bg1"/>
              </a:solidFill>
              <a:latin typeface="OCR A Extended" pitchFamily="50" charset="0"/>
            </a:endParaRPr>
          </a:p>
        </p:txBody>
      </p:sp>
      <p:pic>
        <p:nvPicPr>
          <p:cNvPr id="40964" name="Picture 19" descr="fullnep"/>
          <p:cNvPicPr>
            <a:picLocks noChangeAspect="1" noChangeArrowheads="1"/>
          </p:cNvPicPr>
          <p:nvPr/>
        </p:nvPicPr>
        <p:blipFill>
          <a:blip r:embed="rId3"/>
          <a:srcRect/>
          <a:stretch>
            <a:fillRect/>
          </a:stretch>
        </p:blipFill>
        <p:spPr bwMode="auto">
          <a:xfrm>
            <a:off x="4267200" y="2438400"/>
            <a:ext cx="3733800" cy="3733800"/>
          </a:xfrm>
          <a:prstGeom prst="rect">
            <a:avLst/>
          </a:prstGeom>
          <a:noFill/>
          <a:ln w="9525">
            <a:noFill/>
            <a:miter lim="800000"/>
            <a:headEnd/>
            <a:tailEnd/>
          </a:ln>
        </p:spPr>
      </p:pic>
      <p:sp>
        <p:nvSpPr>
          <p:cNvPr id="40965" name="Text Box 20"/>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40966" name="Text Box 21"/>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40967" name="Text Box 22"/>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Venus</a:t>
            </a:r>
          </a:p>
        </p:txBody>
      </p:sp>
      <p:sp>
        <p:nvSpPr>
          <p:cNvPr id="40968" name="Text Box 23"/>
          <p:cNvSpPr txBox="1">
            <a:spLocks noChangeArrowheads="1"/>
          </p:cNvSpPr>
          <p:nvPr/>
        </p:nvSpPr>
        <p:spPr bwMode="auto">
          <a:xfrm>
            <a:off x="596900" y="3082925"/>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Earth</a:t>
            </a:r>
          </a:p>
        </p:txBody>
      </p:sp>
      <p:sp>
        <p:nvSpPr>
          <p:cNvPr id="40969" name="Text Box 24"/>
          <p:cNvSpPr txBox="1">
            <a:spLocks noChangeArrowheads="1"/>
          </p:cNvSpPr>
          <p:nvPr/>
        </p:nvSpPr>
        <p:spPr bwMode="auto">
          <a:xfrm>
            <a:off x="596900" y="3427413"/>
            <a:ext cx="11049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Mars</a:t>
            </a:r>
          </a:p>
        </p:txBody>
      </p:sp>
      <p:sp>
        <p:nvSpPr>
          <p:cNvPr id="40970" name="Text Box 25"/>
          <p:cNvSpPr txBox="1">
            <a:spLocks noChangeArrowheads="1"/>
          </p:cNvSpPr>
          <p:nvPr/>
        </p:nvSpPr>
        <p:spPr bwMode="auto">
          <a:xfrm>
            <a:off x="596900" y="3773488"/>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Jupiter</a:t>
            </a:r>
          </a:p>
        </p:txBody>
      </p:sp>
      <p:sp>
        <p:nvSpPr>
          <p:cNvPr id="40971" name="Text Box 26"/>
          <p:cNvSpPr txBox="1">
            <a:spLocks noChangeArrowheads="1"/>
          </p:cNvSpPr>
          <p:nvPr/>
        </p:nvSpPr>
        <p:spPr bwMode="auto">
          <a:xfrm>
            <a:off x="596900" y="4119563"/>
            <a:ext cx="14732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Saturn</a:t>
            </a:r>
          </a:p>
        </p:txBody>
      </p:sp>
      <p:sp>
        <p:nvSpPr>
          <p:cNvPr id="40972" name="Text Box 27"/>
          <p:cNvSpPr txBox="1">
            <a:spLocks noChangeArrowheads="1"/>
          </p:cNvSpPr>
          <p:nvPr/>
        </p:nvSpPr>
        <p:spPr bwMode="auto">
          <a:xfrm>
            <a:off x="596900" y="4465638"/>
            <a:ext cx="14732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Uranus</a:t>
            </a:r>
          </a:p>
        </p:txBody>
      </p:sp>
      <p:sp>
        <p:nvSpPr>
          <p:cNvPr id="40973" name="Text Box 28"/>
          <p:cNvSpPr txBox="1">
            <a:spLocks noChangeArrowheads="1"/>
          </p:cNvSpPr>
          <p:nvPr/>
        </p:nvSpPr>
        <p:spPr bwMode="auto">
          <a:xfrm>
            <a:off x="596900" y="4810125"/>
            <a:ext cx="165735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Neptune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1749"/>
                                        </p:tgtEl>
                                        <p:attrNameLst>
                                          <p:attrName>style.visibility</p:attrName>
                                        </p:attrNameLst>
                                      </p:cBhvr>
                                      <p:to>
                                        <p:strVal val="visible"/>
                                      </p:to>
                                    </p:set>
                                    <p:anim calcmode="discrete" valueType="clr">
                                      <p:cBhvr override="childStyle">
                                        <p:cTn id="7" dur="80"/>
                                        <p:tgtEl>
                                          <p:spTgt spid="3174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1749"/>
                                        </p:tgtEl>
                                        <p:attrNameLst>
                                          <p:attrName>fillcolor</p:attrName>
                                        </p:attrNameLst>
                                      </p:cBhvr>
                                      <p:tavLst>
                                        <p:tav tm="0">
                                          <p:val>
                                            <p:clrVal>
                                              <a:schemeClr val="accent2"/>
                                            </p:clrVal>
                                          </p:val>
                                        </p:tav>
                                        <p:tav tm="50000">
                                          <p:val>
                                            <p:clrVal>
                                              <a:schemeClr val="hlink"/>
                                            </p:clrVal>
                                          </p:val>
                                        </p:tav>
                                      </p:tavLst>
                                    </p:anim>
                                    <p:set>
                                      <p:cBhvr>
                                        <p:cTn id="9" dur="80"/>
                                        <p:tgtEl>
                                          <p:spTgt spid="3174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32773" name="Rectangle 5"/>
          <p:cNvSpPr>
            <a:spLocks noChangeArrowheads="1"/>
          </p:cNvSpPr>
          <p:nvPr/>
        </p:nvSpPr>
        <p:spPr bwMode="auto">
          <a:xfrm>
            <a:off x="3810000" y="1228725"/>
            <a:ext cx="4419600" cy="1465263"/>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2,274 km diameter</a:t>
            </a:r>
          </a:p>
          <a:p>
            <a:pPr>
              <a:buFontTx/>
              <a:buChar char="•"/>
            </a:pPr>
            <a:r>
              <a:rPr lang="en-US" sz="1800">
                <a:solidFill>
                  <a:schemeClr val="bg1"/>
                </a:solidFill>
                <a:latin typeface="OCR A Extended" pitchFamily="50" charset="0"/>
              </a:rPr>
              <a:t>Dwarf Planet</a:t>
            </a:r>
          </a:p>
          <a:p>
            <a:pPr>
              <a:buFontTx/>
              <a:buChar char="•"/>
            </a:pPr>
            <a:r>
              <a:rPr lang="en-US" sz="1800">
                <a:solidFill>
                  <a:schemeClr val="bg1"/>
                </a:solidFill>
                <a:latin typeface="OCR A Extended" pitchFamily="50" charset="0"/>
              </a:rPr>
              <a:t>Planet to Moon ratio similar to Earth</a:t>
            </a:r>
          </a:p>
          <a:p>
            <a:endParaRPr lang="en-US" sz="1800">
              <a:solidFill>
                <a:schemeClr val="bg1"/>
              </a:solidFill>
              <a:latin typeface="OCR A Extended" pitchFamily="50" charset="0"/>
            </a:endParaRPr>
          </a:p>
        </p:txBody>
      </p:sp>
      <p:pic>
        <p:nvPicPr>
          <p:cNvPr id="41988" name="Picture 20" descr="Pluto"/>
          <p:cNvPicPr>
            <a:picLocks noChangeAspect="1" noChangeArrowheads="1"/>
          </p:cNvPicPr>
          <p:nvPr/>
        </p:nvPicPr>
        <p:blipFill>
          <a:blip r:embed="rId3"/>
          <a:srcRect/>
          <a:stretch>
            <a:fillRect/>
          </a:stretch>
        </p:blipFill>
        <p:spPr bwMode="auto">
          <a:xfrm>
            <a:off x="4876800" y="3429000"/>
            <a:ext cx="1981200" cy="1981200"/>
          </a:xfrm>
          <a:prstGeom prst="rect">
            <a:avLst/>
          </a:prstGeom>
          <a:noFill/>
          <a:ln w="9525">
            <a:noFill/>
            <a:miter lim="800000"/>
            <a:headEnd/>
            <a:tailEnd/>
          </a:ln>
        </p:spPr>
      </p:pic>
      <p:sp>
        <p:nvSpPr>
          <p:cNvPr id="41989" name="Text Box 21"/>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41990" name="Text Box 22"/>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41991" name="Text Box 23"/>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Venus</a:t>
            </a:r>
          </a:p>
        </p:txBody>
      </p:sp>
      <p:sp>
        <p:nvSpPr>
          <p:cNvPr id="41992" name="Text Box 24"/>
          <p:cNvSpPr txBox="1">
            <a:spLocks noChangeArrowheads="1"/>
          </p:cNvSpPr>
          <p:nvPr/>
        </p:nvSpPr>
        <p:spPr bwMode="auto">
          <a:xfrm>
            <a:off x="596900" y="3082925"/>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Earth</a:t>
            </a:r>
          </a:p>
        </p:txBody>
      </p:sp>
      <p:sp>
        <p:nvSpPr>
          <p:cNvPr id="41993" name="Text Box 25"/>
          <p:cNvSpPr txBox="1">
            <a:spLocks noChangeArrowheads="1"/>
          </p:cNvSpPr>
          <p:nvPr/>
        </p:nvSpPr>
        <p:spPr bwMode="auto">
          <a:xfrm>
            <a:off x="596900" y="3427413"/>
            <a:ext cx="11049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Mars</a:t>
            </a:r>
          </a:p>
        </p:txBody>
      </p:sp>
      <p:sp>
        <p:nvSpPr>
          <p:cNvPr id="41994" name="Text Box 26"/>
          <p:cNvSpPr txBox="1">
            <a:spLocks noChangeArrowheads="1"/>
          </p:cNvSpPr>
          <p:nvPr/>
        </p:nvSpPr>
        <p:spPr bwMode="auto">
          <a:xfrm>
            <a:off x="596900" y="3773488"/>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Jupiter</a:t>
            </a:r>
          </a:p>
        </p:txBody>
      </p:sp>
      <p:sp>
        <p:nvSpPr>
          <p:cNvPr id="41995" name="Text Box 27"/>
          <p:cNvSpPr txBox="1">
            <a:spLocks noChangeArrowheads="1"/>
          </p:cNvSpPr>
          <p:nvPr/>
        </p:nvSpPr>
        <p:spPr bwMode="auto">
          <a:xfrm>
            <a:off x="596900" y="4119563"/>
            <a:ext cx="14732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Saturn</a:t>
            </a:r>
          </a:p>
        </p:txBody>
      </p:sp>
      <p:sp>
        <p:nvSpPr>
          <p:cNvPr id="41996" name="Text Box 28"/>
          <p:cNvSpPr txBox="1">
            <a:spLocks noChangeArrowheads="1"/>
          </p:cNvSpPr>
          <p:nvPr/>
        </p:nvSpPr>
        <p:spPr bwMode="auto">
          <a:xfrm>
            <a:off x="596900" y="4465638"/>
            <a:ext cx="14732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Uranus</a:t>
            </a:r>
          </a:p>
        </p:txBody>
      </p:sp>
      <p:sp>
        <p:nvSpPr>
          <p:cNvPr id="41997" name="Text Box 29"/>
          <p:cNvSpPr txBox="1">
            <a:spLocks noChangeArrowheads="1"/>
          </p:cNvSpPr>
          <p:nvPr/>
        </p:nvSpPr>
        <p:spPr bwMode="auto">
          <a:xfrm>
            <a:off x="596900" y="481012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Neptune</a:t>
            </a:r>
          </a:p>
        </p:txBody>
      </p:sp>
      <p:sp>
        <p:nvSpPr>
          <p:cNvPr id="41998" name="Text Box 30"/>
          <p:cNvSpPr txBox="1">
            <a:spLocks noChangeArrowheads="1"/>
          </p:cNvSpPr>
          <p:nvPr/>
        </p:nvSpPr>
        <p:spPr bwMode="auto">
          <a:xfrm>
            <a:off x="596900" y="5156200"/>
            <a:ext cx="1289050" cy="457200"/>
          </a:xfrm>
          <a:prstGeom prst="rect">
            <a:avLst/>
          </a:prstGeom>
          <a:noFill/>
          <a:ln w="9525">
            <a:noFill/>
            <a:miter lim="800000"/>
            <a:headEnd/>
            <a:tailEnd/>
          </a:ln>
        </p:spPr>
        <p:txBody>
          <a:bodyPr wrap="none">
            <a:spAutoFit/>
          </a:bodyPr>
          <a:lstStyle/>
          <a:p>
            <a:pPr>
              <a:buFontTx/>
              <a:buChar char="•"/>
            </a:pPr>
            <a:r>
              <a:rPr lang="en-US" sz="2400" b="1">
                <a:solidFill>
                  <a:srgbClr val="FFFF66"/>
                </a:solidFill>
                <a:latin typeface="OCR A Extended" pitchFamily="50" charset="0"/>
              </a:rPr>
              <a:t>Pluto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2773"/>
                                        </p:tgtEl>
                                        <p:attrNameLst>
                                          <p:attrName>style.visibility</p:attrName>
                                        </p:attrNameLst>
                                      </p:cBhvr>
                                      <p:to>
                                        <p:strVal val="visible"/>
                                      </p:to>
                                    </p:set>
                                    <p:anim calcmode="discrete" valueType="clr">
                                      <p:cBhvr override="childStyle">
                                        <p:cTn id="7" dur="80"/>
                                        <p:tgtEl>
                                          <p:spTgt spid="3277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2773"/>
                                        </p:tgtEl>
                                        <p:attrNameLst>
                                          <p:attrName>fillcolor</p:attrName>
                                        </p:attrNameLst>
                                      </p:cBhvr>
                                      <p:tavLst>
                                        <p:tav tm="0">
                                          <p:val>
                                            <p:clrVal>
                                              <a:schemeClr val="accent2"/>
                                            </p:clrVal>
                                          </p:val>
                                        </p:tav>
                                        <p:tav tm="50000">
                                          <p:val>
                                            <p:clrVal>
                                              <a:schemeClr val="hlink"/>
                                            </p:clrVal>
                                          </p:val>
                                        </p:tav>
                                      </p:tavLst>
                                    </p:anim>
                                    <p:set>
                                      <p:cBhvr>
                                        <p:cTn id="9" dur="80"/>
                                        <p:tgtEl>
                                          <p:spTgt spid="3277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3"/>
          <p:cNvSpPr txBox="1">
            <a:spLocks noChangeArrowheads="1"/>
          </p:cNvSpPr>
          <p:nvPr/>
        </p:nvSpPr>
        <p:spPr bwMode="auto">
          <a:xfrm>
            <a:off x="685800" y="228600"/>
            <a:ext cx="31305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Our Solar System</a:t>
            </a:r>
          </a:p>
        </p:txBody>
      </p:sp>
      <p:sp>
        <p:nvSpPr>
          <p:cNvPr id="41989" name="Rectangle 5"/>
          <p:cNvSpPr>
            <a:spLocks noChangeArrowheads="1"/>
          </p:cNvSpPr>
          <p:nvPr/>
        </p:nvSpPr>
        <p:spPr bwMode="auto">
          <a:xfrm>
            <a:off x="3810000" y="1365250"/>
            <a:ext cx="4419600" cy="1190625"/>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Larger than Pluto</a:t>
            </a:r>
          </a:p>
          <a:p>
            <a:pPr>
              <a:buFontTx/>
              <a:buChar char="•"/>
            </a:pPr>
            <a:r>
              <a:rPr lang="en-US" sz="1800">
                <a:solidFill>
                  <a:schemeClr val="bg1"/>
                </a:solidFill>
                <a:latin typeface="OCR A Extended" pitchFamily="50" charset="0"/>
              </a:rPr>
              <a:t>nearly 100 times the Earth-Sun distance -- over twice the average Pluto-Sun distance </a:t>
            </a:r>
          </a:p>
        </p:txBody>
      </p:sp>
      <p:sp>
        <p:nvSpPr>
          <p:cNvPr id="43012" name="Text Box 8"/>
          <p:cNvSpPr txBox="1">
            <a:spLocks noChangeArrowheads="1"/>
          </p:cNvSpPr>
          <p:nvPr/>
        </p:nvSpPr>
        <p:spPr bwMode="auto">
          <a:xfrm>
            <a:off x="596900" y="1585913"/>
            <a:ext cx="2393950" cy="822325"/>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The Sun</a:t>
            </a:r>
            <a:br>
              <a:rPr lang="en-US" sz="2400" b="1">
                <a:solidFill>
                  <a:schemeClr val="bg2"/>
                </a:solidFill>
                <a:latin typeface="OCR A Extended" pitchFamily="50" charset="0"/>
              </a:rPr>
            </a:br>
            <a:r>
              <a:rPr lang="en-US" sz="2400" b="1">
                <a:solidFill>
                  <a:schemeClr val="bg2"/>
                </a:solidFill>
                <a:latin typeface="OCR A Extended" pitchFamily="50" charset="0"/>
              </a:rPr>
              <a:t>  (Our Star)</a:t>
            </a:r>
          </a:p>
        </p:txBody>
      </p:sp>
      <p:sp>
        <p:nvSpPr>
          <p:cNvPr id="43013" name="Text Box 9"/>
          <p:cNvSpPr txBox="1">
            <a:spLocks noChangeArrowheads="1"/>
          </p:cNvSpPr>
          <p:nvPr/>
        </p:nvSpPr>
        <p:spPr bwMode="auto">
          <a:xfrm>
            <a:off x="596900" y="239077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Mercury</a:t>
            </a:r>
          </a:p>
        </p:txBody>
      </p:sp>
      <p:sp>
        <p:nvSpPr>
          <p:cNvPr id="43014" name="Text Box 10"/>
          <p:cNvSpPr txBox="1">
            <a:spLocks noChangeArrowheads="1"/>
          </p:cNvSpPr>
          <p:nvPr/>
        </p:nvSpPr>
        <p:spPr bwMode="auto">
          <a:xfrm>
            <a:off x="596900" y="273685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Venus</a:t>
            </a:r>
          </a:p>
        </p:txBody>
      </p:sp>
      <p:sp>
        <p:nvSpPr>
          <p:cNvPr id="43015" name="Text Box 11"/>
          <p:cNvSpPr txBox="1">
            <a:spLocks noChangeArrowheads="1"/>
          </p:cNvSpPr>
          <p:nvPr/>
        </p:nvSpPr>
        <p:spPr bwMode="auto">
          <a:xfrm>
            <a:off x="596900" y="3082925"/>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Earth</a:t>
            </a:r>
          </a:p>
        </p:txBody>
      </p:sp>
      <p:sp>
        <p:nvSpPr>
          <p:cNvPr id="43016" name="Text Box 12"/>
          <p:cNvSpPr txBox="1">
            <a:spLocks noChangeArrowheads="1"/>
          </p:cNvSpPr>
          <p:nvPr/>
        </p:nvSpPr>
        <p:spPr bwMode="auto">
          <a:xfrm>
            <a:off x="596900" y="3427413"/>
            <a:ext cx="11049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Mars</a:t>
            </a:r>
          </a:p>
        </p:txBody>
      </p:sp>
      <p:sp>
        <p:nvSpPr>
          <p:cNvPr id="43017" name="Text Box 13"/>
          <p:cNvSpPr txBox="1">
            <a:spLocks noChangeArrowheads="1"/>
          </p:cNvSpPr>
          <p:nvPr/>
        </p:nvSpPr>
        <p:spPr bwMode="auto">
          <a:xfrm>
            <a:off x="596900" y="3773488"/>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Jupiter</a:t>
            </a:r>
          </a:p>
        </p:txBody>
      </p:sp>
      <p:sp>
        <p:nvSpPr>
          <p:cNvPr id="43018" name="Text Box 14"/>
          <p:cNvSpPr txBox="1">
            <a:spLocks noChangeArrowheads="1"/>
          </p:cNvSpPr>
          <p:nvPr/>
        </p:nvSpPr>
        <p:spPr bwMode="auto">
          <a:xfrm>
            <a:off x="596900" y="4119563"/>
            <a:ext cx="14732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Saturn</a:t>
            </a:r>
          </a:p>
        </p:txBody>
      </p:sp>
      <p:sp>
        <p:nvSpPr>
          <p:cNvPr id="43019" name="Text Box 15"/>
          <p:cNvSpPr txBox="1">
            <a:spLocks noChangeArrowheads="1"/>
          </p:cNvSpPr>
          <p:nvPr/>
        </p:nvSpPr>
        <p:spPr bwMode="auto">
          <a:xfrm>
            <a:off x="596900" y="4465638"/>
            <a:ext cx="14732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Uranus</a:t>
            </a:r>
          </a:p>
        </p:txBody>
      </p:sp>
      <p:sp>
        <p:nvSpPr>
          <p:cNvPr id="43020" name="Text Box 16"/>
          <p:cNvSpPr txBox="1">
            <a:spLocks noChangeArrowheads="1"/>
          </p:cNvSpPr>
          <p:nvPr/>
        </p:nvSpPr>
        <p:spPr bwMode="auto">
          <a:xfrm>
            <a:off x="596900" y="4810125"/>
            <a:ext cx="16573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Neptune</a:t>
            </a:r>
          </a:p>
        </p:txBody>
      </p:sp>
      <p:sp>
        <p:nvSpPr>
          <p:cNvPr id="43021" name="Text Box 17"/>
          <p:cNvSpPr txBox="1">
            <a:spLocks noChangeArrowheads="1"/>
          </p:cNvSpPr>
          <p:nvPr/>
        </p:nvSpPr>
        <p:spPr bwMode="auto">
          <a:xfrm>
            <a:off x="596900" y="5156200"/>
            <a:ext cx="128905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Pluto</a:t>
            </a:r>
          </a:p>
        </p:txBody>
      </p:sp>
      <p:pic>
        <p:nvPicPr>
          <p:cNvPr id="43022" name="Picture 20" descr="See Explanation.  Clicking on the picture will download&#10; the highest resolution version available."/>
          <p:cNvPicPr>
            <a:picLocks noChangeAspect="1" noChangeArrowheads="1"/>
          </p:cNvPicPr>
          <p:nvPr/>
        </p:nvPicPr>
        <p:blipFill>
          <a:blip r:embed="rId3"/>
          <a:srcRect/>
          <a:stretch>
            <a:fillRect/>
          </a:stretch>
        </p:blipFill>
        <p:spPr bwMode="auto">
          <a:xfrm>
            <a:off x="3822700" y="2738438"/>
            <a:ext cx="4722813" cy="3541712"/>
          </a:xfrm>
          <a:prstGeom prst="rect">
            <a:avLst/>
          </a:prstGeom>
          <a:noFill/>
          <a:ln w="9525">
            <a:noFill/>
            <a:miter lim="800000"/>
            <a:headEnd/>
            <a:tailEnd/>
          </a:ln>
        </p:spPr>
      </p:pic>
      <p:sp>
        <p:nvSpPr>
          <p:cNvPr id="42005" name="Text Box 21"/>
          <p:cNvSpPr txBox="1">
            <a:spLocks noChangeArrowheads="1"/>
          </p:cNvSpPr>
          <p:nvPr/>
        </p:nvSpPr>
        <p:spPr bwMode="auto">
          <a:xfrm>
            <a:off x="596900" y="5502275"/>
            <a:ext cx="758825" cy="366713"/>
          </a:xfrm>
          <a:prstGeom prst="rect">
            <a:avLst/>
          </a:prstGeom>
          <a:noFill/>
          <a:ln w="9525" algn="ctr">
            <a:noFill/>
            <a:miter lim="800000"/>
            <a:headEnd/>
            <a:tailEnd/>
          </a:ln>
        </p:spPr>
        <p:txBody>
          <a:bodyPr wrap="none">
            <a:spAutoFit/>
          </a:bodyPr>
          <a:lstStyle/>
          <a:p>
            <a:pPr>
              <a:buFontTx/>
              <a:buChar char="•"/>
            </a:pPr>
            <a:r>
              <a:rPr lang="en-US" sz="1800" b="1"/>
              <a:t>Eris</a:t>
            </a:r>
            <a:r>
              <a:rPr lang="en-US" sz="1800"/>
              <a:t> </a:t>
            </a:r>
          </a:p>
        </p:txBody>
      </p:sp>
      <p:sp>
        <p:nvSpPr>
          <p:cNvPr id="43024" name="Text Box 22"/>
          <p:cNvSpPr txBox="1">
            <a:spLocks noChangeArrowheads="1"/>
          </p:cNvSpPr>
          <p:nvPr/>
        </p:nvSpPr>
        <p:spPr bwMode="auto">
          <a:xfrm>
            <a:off x="596900" y="5502275"/>
            <a:ext cx="1104900" cy="457200"/>
          </a:xfrm>
          <a:prstGeom prst="rect">
            <a:avLst/>
          </a:prstGeom>
          <a:noFill/>
          <a:ln w="9525">
            <a:noFill/>
            <a:miter lim="800000"/>
            <a:headEnd/>
            <a:tailEnd/>
          </a:ln>
        </p:spPr>
        <p:txBody>
          <a:bodyPr wrap="none">
            <a:spAutoFit/>
          </a:bodyPr>
          <a:lstStyle/>
          <a:p>
            <a:pPr>
              <a:buFontTx/>
              <a:buChar char="•"/>
            </a:pPr>
            <a:r>
              <a:rPr lang="en-US" sz="2400" b="1">
                <a:solidFill>
                  <a:schemeClr val="bg2"/>
                </a:solidFill>
                <a:latin typeface="OCR A Extended" pitchFamily="50" charset="0"/>
              </a:rPr>
              <a:t>Eris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42005"/>
                                        </p:tgtEl>
                                        <p:attrNameLst>
                                          <p:attrName>style.visibility</p:attrName>
                                        </p:attrNameLst>
                                      </p:cBhvr>
                                      <p:to>
                                        <p:strVal val="visible"/>
                                      </p:to>
                                    </p:set>
                                    <p:anim calcmode="discrete" valueType="clr">
                                      <p:cBhvr override="childStyle">
                                        <p:cTn id="7" dur="80"/>
                                        <p:tgtEl>
                                          <p:spTgt spid="4200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2005"/>
                                        </p:tgtEl>
                                        <p:attrNameLst>
                                          <p:attrName>fillcolor</p:attrName>
                                        </p:attrNameLst>
                                      </p:cBhvr>
                                      <p:tavLst>
                                        <p:tav tm="0">
                                          <p:val>
                                            <p:clrVal>
                                              <a:schemeClr val="accent2"/>
                                            </p:clrVal>
                                          </p:val>
                                        </p:tav>
                                        <p:tav tm="50000">
                                          <p:val>
                                            <p:clrVal>
                                              <a:schemeClr val="hlink"/>
                                            </p:clrVal>
                                          </p:val>
                                        </p:tav>
                                      </p:tavLst>
                                    </p:anim>
                                    <p:set>
                                      <p:cBhvr>
                                        <p:cTn id="9" dur="80"/>
                                        <p:tgtEl>
                                          <p:spTgt spid="42005"/>
                                        </p:tgtEl>
                                        <p:attrNameLst>
                                          <p:attrName>fill.type</p:attrName>
                                        </p:attrNameLst>
                                      </p:cBhvr>
                                      <p:to>
                                        <p:strVal val="solid"/>
                                      </p:to>
                                    </p:set>
                                  </p:childTnLst>
                                </p:cTn>
                              </p:par>
                            </p:childTnLst>
                          </p:cTn>
                        </p:par>
                        <p:par>
                          <p:cTn id="10" fill="hold">
                            <p:stCondLst>
                              <p:cond delay="2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41989"/>
                                        </p:tgtEl>
                                        <p:attrNameLst>
                                          <p:attrName>style.visibility</p:attrName>
                                        </p:attrNameLst>
                                      </p:cBhvr>
                                      <p:to>
                                        <p:strVal val="visible"/>
                                      </p:to>
                                    </p:set>
                                    <p:anim calcmode="discrete" valueType="clr">
                                      <p:cBhvr override="childStyle">
                                        <p:cTn id="13" dur="80"/>
                                        <p:tgtEl>
                                          <p:spTgt spid="41989"/>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41989"/>
                                        </p:tgtEl>
                                        <p:attrNameLst>
                                          <p:attrName>fillcolor</p:attrName>
                                        </p:attrNameLst>
                                      </p:cBhvr>
                                      <p:tavLst>
                                        <p:tav tm="0">
                                          <p:val>
                                            <p:clrVal>
                                              <a:schemeClr val="accent2"/>
                                            </p:clrVal>
                                          </p:val>
                                        </p:tav>
                                        <p:tav tm="50000">
                                          <p:val>
                                            <p:clrVal>
                                              <a:schemeClr val="hlink"/>
                                            </p:clrVal>
                                          </p:val>
                                        </p:tav>
                                      </p:tavLst>
                                    </p:anim>
                                    <p:set>
                                      <p:cBhvr>
                                        <p:cTn id="15" dur="80"/>
                                        <p:tgtEl>
                                          <p:spTgt spid="4198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P spid="4200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descr="800px-TheTransneptunians_73AU"/>
          <p:cNvPicPr>
            <a:picLocks noChangeAspect="1" noChangeArrowheads="1"/>
          </p:cNvPicPr>
          <p:nvPr/>
        </p:nvPicPr>
        <p:blipFill>
          <a:blip r:embed="rId3"/>
          <a:srcRect/>
          <a:stretch>
            <a:fillRect/>
          </a:stretch>
        </p:blipFill>
        <p:spPr bwMode="auto">
          <a:xfrm>
            <a:off x="596900" y="1066800"/>
            <a:ext cx="8237538" cy="5127625"/>
          </a:xfrm>
          <a:prstGeom prst="rect">
            <a:avLst/>
          </a:prstGeom>
          <a:noFill/>
          <a:ln w="9525">
            <a:noFill/>
            <a:miter lim="800000"/>
            <a:headEnd/>
            <a:tailEnd/>
          </a:ln>
        </p:spPr>
      </p:pic>
      <p:sp>
        <p:nvSpPr>
          <p:cNvPr id="44035" name="Rectangle 6"/>
          <p:cNvSpPr>
            <a:spLocks noChangeArrowheads="1"/>
          </p:cNvSpPr>
          <p:nvPr/>
        </p:nvSpPr>
        <p:spPr bwMode="auto">
          <a:xfrm>
            <a:off x="482600" y="100013"/>
            <a:ext cx="8661400" cy="730250"/>
          </a:xfrm>
          <a:prstGeom prst="rect">
            <a:avLst/>
          </a:prstGeom>
          <a:noFill/>
          <a:ln w="9525">
            <a:noFill/>
            <a:miter lim="800000"/>
            <a:headEnd/>
            <a:tailEnd/>
          </a:ln>
        </p:spPr>
        <p:txBody>
          <a:bodyPr anchor="ctr">
            <a:spAutoFit/>
          </a:bodyPr>
          <a:lstStyle/>
          <a:p>
            <a:r>
              <a:rPr lang="en-US" sz="1400">
                <a:solidFill>
                  <a:schemeClr val="bg1"/>
                </a:solidFill>
              </a:rPr>
              <a:t>A trans-Neptunian object (TNO) is any object in the solar system that orbits the sun at a greater distance on average than Neptune. The Kuiper belt, Scattered disk, and Oort cloud are names for three divisions of this volume of space.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5" descr="EightTNOs"/>
          <p:cNvPicPr>
            <a:picLocks noChangeAspect="1" noChangeArrowheads="1"/>
          </p:cNvPicPr>
          <p:nvPr/>
        </p:nvPicPr>
        <p:blipFill>
          <a:blip r:embed="rId3"/>
          <a:srcRect/>
          <a:stretch>
            <a:fillRect/>
          </a:stretch>
        </p:blipFill>
        <p:spPr bwMode="auto">
          <a:xfrm>
            <a:off x="884238" y="1009650"/>
            <a:ext cx="7373937" cy="5348288"/>
          </a:xfrm>
          <a:prstGeom prst="rect">
            <a:avLst/>
          </a:prstGeom>
          <a:noFill/>
          <a:ln w="9525">
            <a:noFill/>
            <a:miter lim="800000"/>
            <a:headEnd/>
            <a:tailEnd/>
          </a:ln>
        </p:spPr>
      </p:pic>
      <p:sp>
        <p:nvSpPr>
          <p:cNvPr id="45059" name="Rectangle 6"/>
          <p:cNvSpPr>
            <a:spLocks noChangeArrowheads="1"/>
          </p:cNvSpPr>
          <p:nvPr/>
        </p:nvSpPr>
        <p:spPr bwMode="auto">
          <a:xfrm>
            <a:off x="482600" y="100013"/>
            <a:ext cx="8661400" cy="730250"/>
          </a:xfrm>
          <a:prstGeom prst="rect">
            <a:avLst/>
          </a:prstGeom>
          <a:noFill/>
          <a:ln w="9525">
            <a:noFill/>
            <a:miter lim="800000"/>
            <a:headEnd/>
            <a:tailEnd/>
          </a:ln>
        </p:spPr>
        <p:txBody>
          <a:bodyPr anchor="ctr">
            <a:spAutoFit/>
          </a:bodyPr>
          <a:lstStyle/>
          <a:p>
            <a:r>
              <a:rPr lang="en-US" sz="1400">
                <a:solidFill>
                  <a:schemeClr val="bg1"/>
                </a:solidFill>
              </a:rPr>
              <a:t>A trans-Neptunian object (TNO) is any object in the solar system that orbits the sun at a greater distance on average than Neptune. The Kuiper belt, Scattered disk, and Oort cloud are names for three divisions of this volume of space.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WordArt 2"/>
          <p:cNvSpPr>
            <a:spLocks noChangeArrowheads="1" noChangeShapeType="1" noTextEdit="1"/>
          </p:cNvSpPr>
          <p:nvPr/>
        </p:nvSpPr>
        <p:spPr bwMode="auto">
          <a:xfrm>
            <a:off x="2036763" y="1816100"/>
            <a:ext cx="5257800" cy="3962400"/>
          </a:xfrm>
          <a:prstGeom prst="rect">
            <a:avLst/>
          </a:prstGeom>
        </p:spPr>
        <p:txBody>
          <a:bodyPr wrap="none" fromWordArt="1">
            <a:prstTxWarp prst="textCascadeUp">
              <a:avLst>
                <a:gd name="adj" fmla="val 44444"/>
              </a:avLst>
            </a:prstTxWarp>
            <a:scene3d>
              <a:camera prst="legacyPerspectiveFront">
                <a:rot lat="20519984" lon="1080000" rev="0"/>
              </a:camera>
              <a:lightRig rig="legacyHarsh2" dir="b"/>
            </a:scene3d>
            <a:sp3d extrusionH="430200" prstMaterial="legacyMatte">
              <a:extrusionClr>
                <a:srgbClr val="FF6600"/>
              </a:extrusionClr>
            </a:sp3d>
          </a:bodyPr>
          <a:lstStyle/>
          <a:p>
            <a:pPr algn="ctr"/>
            <a:r>
              <a:rPr lang="en-US" sz="3600" kern="10">
                <a:ln w="9525">
                  <a:round/>
                  <a:headEnd/>
                  <a:tailEnd/>
                </a:ln>
                <a:gradFill rotWithShape="1">
                  <a:gsLst>
                    <a:gs pos="0">
                      <a:srgbClr val="FFE701"/>
                    </a:gs>
                    <a:gs pos="100000">
                      <a:srgbClr val="FE3E02"/>
                    </a:gs>
                  </a:gsLst>
                  <a:lin ang="5400000" scaled="1"/>
                </a:gradFill>
                <a:latin typeface="Impact"/>
              </a:rPr>
              <a:t>Space Exploration . . . </a:t>
            </a:r>
          </a:p>
          <a:p>
            <a:pPr algn="ctr"/>
            <a:r>
              <a:rPr lang="en-US" sz="3600" kern="10">
                <a:ln w="9525">
                  <a:round/>
                  <a:headEnd/>
                  <a:tailEnd/>
                </a:ln>
                <a:gradFill rotWithShape="1">
                  <a:gsLst>
                    <a:gs pos="0">
                      <a:srgbClr val="FFE701"/>
                    </a:gs>
                    <a:gs pos="100000">
                      <a:srgbClr val="FE3E02"/>
                    </a:gs>
                  </a:gsLst>
                  <a:lin ang="5400000" scaled="1"/>
                </a:gradFill>
                <a:latin typeface="Impact"/>
              </a:rPr>
              <a:t>The Final Frontier</a:t>
            </a:r>
          </a:p>
        </p:txBody>
      </p:sp>
      <p:pic>
        <p:nvPicPr>
          <p:cNvPr id="57349" name="Picture 5">
            <a:hlinkClick r:id="" action="ppaction://media"/>
          </p:cNvPr>
          <p:cNvPicPr>
            <a:picLocks noRot="1" noChangeAspect="1" noChangeArrowheads="1"/>
          </p:cNvPicPr>
          <p:nvPr>
            <a:wavAudioFile r:embed="rId1" name="space.wav"/>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advTm="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500"/>
                                  </p:stCondLst>
                                  <p:childTnLst>
                                    <p:animScale>
                                      <p:cBhvr>
                                        <p:cTn id="6" dur="6000" fill="hold"/>
                                        <p:tgtEl>
                                          <p:spTgt spid="57346"/>
                                        </p:tgtEl>
                                      </p:cBhvr>
                                      <p:by x="150000" y="150000"/>
                                    </p:animScale>
                                  </p:childTnLst>
                                </p:cTn>
                              </p:par>
                              <p:par>
                                <p:cTn id="7" presetID="1" presetClass="mediacall" presetSubtype="0" fill="hold" nodeType="withEffect">
                                  <p:stCondLst>
                                    <p:cond delay="500"/>
                                  </p:stCondLst>
                                  <p:childTnLst>
                                    <p:cmd type="call" cmd="playFrom(0.0)">
                                      <p:cBhvr>
                                        <p:cTn id="8" dur="7007" fill="hold"/>
                                        <p:tgtEl>
                                          <p:spTgt spid="5734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0">
                  <p:stCondLst>
                    <p:cond delay="indefinite"/>
                  </p:stCondLst>
                  <p:endCondLst>
                    <p:cond evt="onNext" delay="0">
                      <p:tgtEl>
                        <p:sldTgt/>
                      </p:tgtEl>
                    </p:cond>
                    <p:cond evt="onPrev" delay="0">
                      <p:tgtEl>
                        <p:sldTgt/>
                      </p:tgtEl>
                    </p:cond>
                    <p:cond evt="onStopAudio" delay="0">
                      <p:tgtEl>
                        <p:sldTgt/>
                      </p:tgtEl>
                    </p:cond>
                  </p:endCondLst>
                </p:cTn>
                <p:tgtEl>
                  <p:spTgt spid="57349"/>
                </p:tgtEl>
              </p:cMediaNode>
            </p:audio>
          </p:childTnLst>
        </p:cTn>
      </p:par>
    </p:tnLst>
    <p:bldLst>
      <p:bldP spid="5734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3"/>
          <p:cNvSpPr txBox="1">
            <a:spLocks noChangeArrowheads="1"/>
          </p:cNvSpPr>
          <p:nvPr/>
        </p:nvSpPr>
        <p:spPr bwMode="auto">
          <a:xfrm>
            <a:off x="685800" y="228600"/>
            <a:ext cx="20256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Deep Space</a:t>
            </a:r>
          </a:p>
        </p:txBody>
      </p:sp>
      <p:sp>
        <p:nvSpPr>
          <p:cNvPr id="33796" name="Text Box 4"/>
          <p:cNvSpPr txBox="1">
            <a:spLocks noChangeArrowheads="1"/>
          </p:cNvSpPr>
          <p:nvPr/>
        </p:nvSpPr>
        <p:spPr bwMode="auto">
          <a:xfrm>
            <a:off x="609600" y="1066800"/>
            <a:ext cx="7086600" cy="457200"/>
          </a:xfrm>
          <a:prstGeom prst="rect">
            <a:avLst/>
          </a:prstGeom>
          <a:noFill/>
          <a:ln w="9525">
            <a:noFill/>
            <a:miter lim="800000"/>
            <a:headEnd/>
            <a:tailEnd/>
          </a:ln>
        </p:spPr>
        <p:txBody>
          <a:bodyPr>
            <a:spAutoFit/>
          </a:bodyPr>
          <a:lstStyle/>
          <a:p>
            <a:pPr>
              <a:buFontTx/>
              <a:buChar char="•"/>
            </a:pPr>
            <a:r>
              <a:rPr lang="en-US" sz="2400" b="1">
                <a:solidFill>
                  <a:srgbClr val="FFFF66"/>
                </a:solidFill>
                <a:latin typeface="OCR A Extended" pitchFamily="50" charset="0"/>
              </a:rPr>
              <a:t>Galaxies</a:t>
            </a:r>
          </a:p>
        </p:txBody>
      </p:sp>
      <p:sp>
        <p:nvSpPr>
          <p:cNvPr id="33797" name="Rectangle 5"/>
          <p:cNvSpPr>
            <a:spLocks noChangeArrowheads="1"/>
          </p:cNvSpPr>
          <p:nvPr/>
        </p:nvSpPr>
        <p:spPr bwMode="auto">
          <a:xfrm>
            <a:off x="3810000" y="955675"/>
            <a:ext cx="4419600" cy="2014538"/>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“Island Universes”</a:t>
            </a:r>
          </a:p>
          <a:p>
            <a:pPr>
              <a:buFontTx/>
              <a:buChar char="•"/>
            </a:pPr>
            <a:r>
              <a:rPr lang="en-US" sz="1800">
                <a:solidFill>
                  <a:schemeClr val="bg1"/>
                </a:solidFill>
                <a:latin typeface="OCR A Extended" pitchFamily="50" charset="0"/>
              </a:rPr>
              <a:t>Billions of stars and possible Planets</a:t>
            </a:r>
          </a:p>
          <a:p>
            <a:pPr>
              <a:buFontTx/>
              <a:buChar char="•"/>
            </a:pPr>
            <a:r>
              <a:rPr lang="en-US" sz="1800">
                <a:solidFill>
                  <a:schemeClr val="bg1"/>
                </a:solidFill>
                <a:latin typeface="OCR A Extended" pitchFamily="50" charset="0"/>
              </a:rPr>
              <a:t>Billions of Galaxies</a:t>
            </a:r>
          </a:p>
          <a:p>
            <a:pPr>
              <a:buFontTx/>
              <a:buChar char="•"/>
            </a:pPr>
            <a:r>
              <a:rPr lang="en-US" sz="1800">
                <a:solidFill>
                  <a:schemeClr val="bg1"/>
                </a:solidFill>
                <a:latin typeface="OCR A Extended" pitchFamily="50" charset="0"/>
              </a:rPr>
              <a:t>Milky Way is Our Galaxy</a:t>
            </a:r>
          </a:p>
          <a:p>
            <a:endParaRPr lang="en-US" sz="1800">
              <a:solidFill>
                <a:schemeClr val="bg1"/>
              </a:solidFill>
              <a:latin typeface="OCR A Extended" pitchFamily="50" charset="0"/>
            </a:endParaRPr>
          </a:p>
          <a:p>
            <a:endParaRPr lang="en-US" sz="1800">
              <a:solidFill>
                <a:schemeClr val="bg1"/>
              </a:solidFill>
              <a:latin typeface="OCR A Extended" pitchFamily="50" charset="0"/>
            </a:endParaRPr>
          </a:p>
        </p:txBody>
      </p:sp>
      <p:pic>
        <p:nvPicPr>
          <p:cNvPr id="47109" name="Picture 12" descr="M31_10092004M_SHAMILTON"/>
          <p:cNvPicPr>
            <a:picLocks noChangeAspect="1" noChangeArrowheads="1"/>
          </p:cNvPicPr>
          <p:nvPr/>
        </p:nvPicPr>
        <p:blipFill>
          <a:blip r:embed="rId3"/>
          <a:srcRect/>
          <a:stretch>
            <a:fillRect/>
          </a:stretch>
        </p:blipFill>
        <p:spPr bwMode="auto">
          <a:xfrm>
            <a:off x="6588125" y="3505200"/>
            <a:ext cx="2122488" cy="2209800"/>
          </a:xfrm>
          <a:prstGeom prst="rect">
            <a:avLst/>
          </a:prstGeom>
          <a:noFill/>
          <a:ln w="9525">
            <a:noFill/>
            <a:miter lim="800000"/>
            <a:headEnd/>
            <a:tailEnd/>
          </a:ln>
        </p:spPr>
      </p:pic>
      <p:pic>
        <p:nvPicPr>
          <p:cNvPr id="47110" name="Picture 13" descr="M81_10302005A_SHAMILTON"/>
          <p:cNvPicPr>
            <a:picLocks noChangeAspect="1" noChangeArrowheads="1"/>
          </p:cNvPicPr>
          <p:nvPr/>
        </p:nvPicPr>
        <p:blipFill>
          <a:blip r:embed="rId4"/>
          <a:srcRect/>
          <a:stretch>
            <a:fillRect/>
          </a:stretch>
        </p:blipFill>
        <p:spPr bwMode="auto">
          <a:xfrm>
            <a:off x="3581400" y="3505200"/>
            <a:ext cx="2895600" cy="22336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3795"/>
                                        </p:tgtEl>
                                        <p:attrNameLst>
                                          <p:attrName>style.visibility</p:attrName>
                                        </p:attrNameLst>
                                      </p:cBhvr>
                                      <p:to>
                                        <p:strVal val="visible"/>
                                      </p:to>
                                    </p:set>
                                    <p:anim calcmode="discrete" valueType="clr">
                                      <p:cBhvr override="childStyle">
                                        <p:cTn id="7" dur="80"/>
                                        <p:tgtEl>
                                          <p:spTgt spid="3379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3795"/>
                                        </p:tgtEl>
                                        <p:attrNameLst>
                                          <p:attrName>fillcolor</p:attrName>
                                        </p:attrNameLst>
                                      </p:cBhvr>
                                      <p:tavLst>
                                        <p:tav tm="0">
                                          <p:val>
                                            <p:clrVal>
                                              <a:schemeClr val="accent2"/>
                                            </p:clrVal>
                                          </p:val>
                                        </p:tav>
                                        <p:tav tm="50000">
                                          <p:val>
                                            <p:clrVal>
                                              <a:schemeClr val="hlink"/>
                                            </p:clrVal>
                                          </p:val>
                                        </p:tav>
                                      </p:tavLst>
                                    </p:anim>
                                    <p:set>
                                      <p:cBhvr>
                                        <p:cTn id="9" dur="80"/>
                                        <p:tgtEl>
                                          <p:spTgt spid="33795"/>
                                        </p:tgtEl>
                                        <p:attrNameLst>
                                          <p:attrName>fill.type</p:attrName>
                                        </p:attrNameLst>
                                      </p:cBhvr>
                                      <p:to>
                                        <p:strVal val="solid"/>
                                      </p:to>
                                    </p:set>
                                  </p:childTnLst>
                                </p:cTn>
                              </p:par>
                            </p:childTnLst>
                          </p:cTn>
                        </p:par>
                        <p:par>
                          <p:cTn id="10" fill="hold">
                            <p:stCondLst>
                              <p:cond delay="4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3796"/>
                                        </p:tgtEl>
                                        <p:attrNameLst>
                                          <p:attrName>style.visibility</p:attrName>
                                        </p:attrNameLst>
                                      </p:cBhvr>
                                      <p:to>
                                        <p:strVal val="visible"/>
                                      </p:to>
                                    </p:set>
                                    <p:anim calcmode="discrete" valueType="clr">
                                      <p:cBhvr override="childStyle">
                                        <p:cTn id="13" dur="80"/>
                                        <p:tgtEl>
                                          <p:spTgt spid="33796"/>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3796"/>
                                        </p:tgtEl>
                                        <p:attrNameLst>
                                          <p:attrName>fillcolor</p:attrName>
                                        </p:attrNameLst>
                                      </p:cBhvr>
                                      <p:tavLst>
                                        <p:tav tm="0">
                                          <p:val>
                                            <p:clrVal>
                                              <a:schemeClr val="accent2"/>
                                            </p:clrVal>
                                          </p:val>
                                        </p:tav>
                                        <p:tav tm="50000">
                                          <p:val>
                                            <p:clrVal>
                                              <a:schemeClr val="hlink"/>
                                            </p:clrVal>
                                          </p:val>
                                        </p:tav>
                                      </p:tavLst>
                                    </p:anim>
                                    <p:set>
                                      <p:cBhvr>
                                        <p:cTn id="15" dur="80"/>
                                        <p:tgtEl>
                                          <p:spTgt spid="33796"/>
                                        </p:tgtEl>
                                        <p:attrNameLst>
                                          <p:attrName>fill.type</p:attrName>
                                        </p:attrNameLst>
                                      </p:cBhvr>
                                      <p:to>
                                        <p:strVal val="solid"/>
                                      </p:to>
                                    </p:set>
                                  </p:childTnLst>
                                </p:cTn>
                              </p:par>
                            </p:childTnLst>
                          </p:cTn>
                        </p:par>
                        <p:par>
                          <p:cTn id="16" fill="hold">
                            <p:stCondLst>
                              <p:cond delay="76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33797"/>
                                        </p:tgtEl>
                                        <p:attrNameLst>
                                          <p:attrName>style.visibility</p:attrName>
                                        </p:attrNameLst>
                                      </p:cBhvr>
                                      <p:to>
                                        <p:strVal val="visible"/>
                                      </p:to>
                                    </p:set>
                                    <p:anim calcmode="discrete" valueType="clr">
                                      <p:cBhvr override="childStyle">
                                        <p:cTn id="19" dur="80"/>
                                        <p:tgtEl>
                                          <p:spTgt spid="33797"/>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33797"/>
                                        </p:tgtEl>
                                        <p:attrNameLst>
                                          <p:attrName>fillcolor</p:attrName>
                                        </p:attrNameLst>
                                      </p:cBhvr>
                                      <p:tavLst>
                                        <p:tav tm="0">
                                          <p:val>
                                            <p:clrVal>
                                              <a:schemeClr val="accent2"/>
                                            </p:clrVal>
                                          </p:val>
                                        </p:tav>
                                        <p:tav tm="50000">
                                          <p:val>
                                            <p:clrVal>
                                              <a:schemeClr val="hlink"/>
                                            </p:clrVal>
                                          </p:val>
                                        </p:tav>
                                      </p:tavLst>
                                    </p:anim>
                                    <p:set>
                                      <p:cBhvr>
                                        <p:cTn id="21" dur="80"/>
                                        <p:tgtEl>
                                          <p:spTgt spid="3379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P spid="33796" grpId="0"/>
      <p:bldP spid="3379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3"/>
          <p:cNvSpPr txBox="1">
            <a:spLocks noChangeArrowheads="1"/>
          </p:cNvSpPr>
          <p:nvPr/>
        </p:nvSpPr>
        <p:spPr bwMode="auto">
          <a:xfrm>
            <a:off x="685800" y="228600"/>
            <a:ext cx="20256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Deep Space</a:t>
            </a:r>
          </a:p>
        </p:txBody>
      </p:sp>
      <p:sp>
        <p:nvSpPr>
          <p:cNvPr id="48131" name="Text Box 4"/>
          <p:cNvSpPr txBox="1">
            <a:spLocks noChangeArrowheads="1"/>
          </p:cNvSpPr>
          <p:nvPr/>
        </p:nvSpPr>
        <p:spPr bwMode="auto">
          <a:xfrm>
            <a:off x="609600" y="1066800"/>
            <a:ext cx="7086600" cy="457200"/>
          </a:xfrm>
          <a:prstGeom prst="rect">
            <a:avLst/>
          </a:prstGeom>
          <a:noFill/>
          <a:ln w="9525">
            <a:noFill/>
            <a:miter lim="800000"/>
            <a:headEnd/>
            <a:tailEnd/>
          </a:ln>
        </p:spPr>
        <p:txBody>
          <a:bodyPr>
            <a:spAutoFit/>
          </a:bodyPr>
          <a:lstStyle/>
          <a:p>
            <a:pPr>
              <a:buFontTx/>
              <a:buChar char="•"/>
            </a:pPr>
            <a:r>
              <a:rPr lang="en-US" sz="2400" b="1">
                <a:solidFill>
                  <a:srgbClr val="FFFF66"/>
                </a:solidFill>
                <a:latin typeface="OCR A Extended" pitchFamily="50" charset="0"/>
              </a:rPr>
              <a:t>Galaxies</a:t>
            </a:r>
          </a:p>
        </p:txBody>
      </p:sp>
      <p:sp>
        <p:nvSpPr>
          <p:cNvPr id="34821" name="Rectangle 5"/>
          <p:cNvSpPr>
            <a:spLocks noChangeArrowheads="1"/>
          </p:cNvSpPr>
          <p:nvPr/>
        </p:nvSpPr>
        <p:spPr bwMode="auto">
          <a:xfrm>
            <a:off x="3810000" y="1095375"/>
            <a:ext cx="4419600" cy="1739900"/>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Gas Clouds</a:t>
            </a:r>
          </a:p>
          <a:p>
            <a:pPr>
              <a:buFontTx/>
              <a:buChar char="•"/>
            </a:pPr>
            <a:r>
              <a:rPr lang="en-US" sz="1800">
                <a:solidFill>
                  <a:schemeClr val="bg1"/>
                </a:solidFill>
                <a:latin typeface="OCR A Extended" pitchFamily="50" charset="0"/>
              </a:rPr>
              <a:t>Emission, Reflection, Planetary</a:t>
            </a:r>
          </a:p>
          <a:p>
            <a:pPr>
              <a:buFontTx/>
              <a:buChar char="•"/>
            </a:pPr>
            <a:r>
              <a:rPr lang="en-US" sz="1800">
                <a:solidFill>
                  <a:schemeClr val="bg1"/>
                </a:solidFill>
                <a:latin typeface="OCR A Extended" pitchFamily="50" charset="0"/>
              </a:rPr>
              <a:t>All we can see are within our Galaxy</a:t>
            </a:r>
          </a:p>
          <a:p>
            <a:endParaRPr lang="en-US" sz="1800">
              <a:solidFill>
                <a:schemeClr val="bg1"/>
              </a:solidFill>
              <a:latin typeface="OCR A Extended" pitchFamily="50" charset="0"/>
            </a:endParaRPr>
          </a:p>
        </p:txBody>
      </p:sp>
      <p:sp>
        <p:nvSpPr>
          <p:cNvPr id="34826" name="Text Box 10"/>
          <p:cNvSpPr txBox="1">
            <a:spLocks noChangeArrowheads="1"/>
          </p:cNvSpPr>
          <p:nvPr/>
        </p:nvSpPr>
        <p:spPr bwMode="auto">
          <a:xfrm>
            <a:off x="609600" y="1371600"/>
            <a:ext cx="7086600" cy="457200"/>
          </a:xfrm>
          <a:prstGeom prst="rect">
            <a:avLst/>
          </a:prstGeom>
          <a:noFill/>
          <a:ln w="9525">
            <a:noFill/>
            <a:miter lim="800000"/>
            <a:headEnd/>
            <a:tailEnd/>
          </a:ln>
        </p:spPr>
        <p:txBody>
          <a:bodyPr>
            <a:spAutoFit/>
          </a:bodyPr>
          <a:lstStyle/>
          <a:p>
            <a:pPr>
              <a:buFontTx/>
              <a:buChar char="•"/>
            </a:pPr>
            <a:r>
              <a:rPr lang="en-US" sz="2400" b="1">
                <a:solidFill>
                  <a:srgbClr val="FFFF66"/>
                </a:solidFill>
                <a:latin typeface="OCR A Extended" pitchFamily="50" charset="0"/>
              </a:rPr>
              <a:t>Nebulae</a:t>
            </a:r>
          </a:p>
        </p:txBody>
      </p:sp>
      <p:pic>
        <p:nvPicPr>
          <p:cNvPr id="48134" name="Picture 14" descr="5885"/>
          <p:cNvPicPr>
            <a:picLocks noChangeAspect="1" noChangeArrowheads="1"/>
          </p:cNvPicPr>
          <p:nvPr/>
        </p:nvPicPr>
        <p:blipFill>
          <a:blip r:embed="rId3"/>
          <a:srcRect/>
          <a:stretch>
            <a:fillRect/>
          </a:stretch>
        </p:blipFill>
        <p:spPr bwMode="auto">
          <a:xfrm>
            <a:off x="3733800" y="2743200"/>
            <a:ext cx="4800600" cy="35575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4826"/>
                                        </p:tgtEl>
                                        <p:attrNameLst>
                                          <p:attrName>style.visibility</p:attrName>
                                        </p:attrNameLst>
                                      </p:cBhvr>
                                      <p:to>
                                        <p:strVal val="visible"/>
                                      </p:to>
                                    </p:set>
                                    <p:anim calcmode="discrete" valueType="clr">
                                      <p:cBhvr override="childStyle">
                                        <p:cTn id="7" dur="80"/>
                                        <p:tgtEl>
                                          <p:spTgt spid="3482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4826"/>
                                        </p:tgtEl>
                                        <p:attrNameLst>
                                          <p:attrName>fillcolor</p:attrName>
                                        </p:attrNameLst>
                                      </p:cBhvr>
                                      <p:tavLst>
                                        <p:tav tm="0">
                                          <p:val>
                                            <p:clrVal>
                                              <a:schemeClr val="accent2"/>
                                            </p:clrVal>
                                          </p:val>
                                        </p:tav>
                                        <p:tav tm="50000">
                                          <p:val>
                                            <p:clrVal>
                                              <a:schemeClr val="hlink"/>
                                            </p:clrVal>
                                          </p:val>
                                        </p:tav>
                                      </p:tavLst>
                                    </p:anim>
                                    <p:set>
                                      <p:cBhvr>
                                        <p:cTn id="9" dur="80"/>
                                        <p:tgtEl>
                                          <p:spTgt spid="34826"/>
                                        </p:tgtEl>
                                        <p:attrNameLst>
                                          <p:attrName>fill.type</p:attrName>
                                        </p:attrNameLst>
                                      </p:cBhvr>
                                      <p:to>
                                        <p:strVal val="solid"/>
                                      </p:to>
                                    </p:set>
                                  </p:childTnLst>
                                </p:cTn>
                              </p:par>
                            </p:childTnLst>
                          </p:cTn>
                        </p:par>
                        <p:par>
                          <p:cTn id="10" fill="hold">
                            <p:stCondLst>
                              <p:cond delay="3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4821"/>
                                        </p:tgtEl>
                                        <p:attrNameLst>
                                          <p:attrName>style.visibility</p:attrName>
                                        </p:attrNameLst>
                                      </p:cBhvr>
                                      <p:to>
                                        <p:strVal val="visible"/>
                                      </p:to>
                                    </p:set>
                                    <p:anim calcmode="discrete" valueType="clr">
                                      <p:cBhvr override="childStyle">
                                        <p:cTn id="13" dur="80"/>
                                        <p:tgtEl>
                                          <p:spTgt spid="34821"/>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4821"/>
                                        </p:tgtEl>
                                        <p:attrNameLst>
                                          <p:attrName>fillcolor</p:attrName>
                                        </p:attrNameLst>
                                      </p:cBhvr>
                                      <p:tavLst>
                                        <p:tav tm="0">
                                          <p:val>
                                            <p:clrVal>
                                              <a:schemeClr val="accent2"/>
                                            </p:clrVal>
                                          </p:val>
                                        </p:tav>
                                        <p:tav tm="50000">
                                          <p:val>
                                            <p:clrVal>
                                              <a:schemeClr val="hlink"/>
                                            </p:clrVal>
                                          </p:val>
                                        </p:tav>
                                      </p:tavLst>
                                    </p:anim>
                                    <p:set>
                                      <p:cBhvr>
                                        <p:cTn id="15" dur="80"/>
                                        <p:tgtEl>
                                          <p:spTgt spid="3482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p:bldP spid="3482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3"/>
          <p:cNvSpPr txBox="1">
            <a:spLocks noChangeArrowheads="1"/>
          </p:cNvSpPr>
          <p:nvPr/>
        </p:nvSpPr>
        <p:spPr bwMode="auto">
          <a:xfrm>
            <a:off x="685800" y="228600"/>
            <a:ext cx="20256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Deep Space</a:t>
            </a:r>
          </a:p>
        </p:txBody>
      </p:sp>
      <p:sp>
        <p:nvSpPr>
          <p:cNvPr id="49155" name="Text Box 4"/>
          <p:cNvSpPr txBox="1">
            <a:spLocks noChangeArrowheads="1"/>
          </p:cNvSpPr>
          <p:nvPr/>
        </p:nvSpPr>
        <p:spPr bwMode="auto">
          <a:xfrm>
            <a:off x="609600" y="1066800"/>
            <a:ext cx="7086600" cy="457200"/>
          </a:xfrm>
          <a:prstGeom prst="rect">
            <a:avLst/>
          </a:prstGeom>
          <a:noFill/>
          <a:ln w="9525">
            <a:noFill/>
            <a:miter lim="800000"/>
            <a:headEnd/>
            <a:tailEnd/>
          </a:ln>
        </p:spPr>
        <p:txBody>
          <a:bodyPr>
            <a:spAutoFit/>
          </a:bodyPr>
          <a:lstStyle/>
          <a:p>
            <a:pPr>
              <a:buFontTx/>
              <a:buChar char="•"/>
            </a:pPr>
            <a:r>
              <a:rPr lang="en-US" sz="2400" b="1">
                <a:solidFill>
                  <a:srgbClr val="FFFF66"/>
                </a:solidFill>
                <a:latin typeface="OCR A Extended" pitchFamily="50" charset="0"/>
              </a:rPr>
              <a:t>Galaxies</a:t>
            </a:r>
          </a:p>
        </p:txBody>
      </p:sp>
      <p:sp>
        <p:nvSpPr>
          <p:cNvPr id="35845" name="Rectangle 5"/>
          <p:cNvSpPr>
            <a:spLocks noChangeArrowheads="1"/>
          </p:cNvSpPr>
          <p:nvPr/>
        </p:nvSpPr>
        <p:spPr bwMode="auto">
          <a:xfrm>
            <a:off x="3810000" y="1233488"/>
            <a:ext cx="4419600" cy="1465262"/>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Gas Clouds</a:t>
            </a:r>
          </a:p>
          <a:p>
            <a:pPr>
              <a:buFontTx/>
              <a:buChar char="•"/>
            </a:pPr>
            <a:r>
              <a:rPr lang="en-US" sz="1800">
                <a:solidFill>
                  <a:schemeClr val="bg1"/>
                </a:solidFill>
                <a:latin typeface="OCR A Extended" pitchFamily="50" charset="0"/>
              </a:rPr>
              <a:t>Star Nurseries</a:t>
            </a:r>
          </a:p>
          <a:p>
            <a:pPr>
              <a:buFontTx/>
              <a:buChar char="•"/>
            </a:pPr>
            <a:r>
              <a:rPr lang="en-US" sz="1800">
                <a:solidFill>
                  <a:schemeClr val="bg1"/>
                </a:solidFill>
                <a:latin typeface="OCR A Extended" pitchFamily="50" charset="0"/>
              </a:rPr>
              <a:t>Light is emitted from within the cloud by new stars</a:t>
            </a:r>
          </a:p>
          <a:p>
            <a:endParaRPr lang="en-US" sz="1800">
              <a:solidFill>
                <a:schemeClr val="bg1"/>
              </a:solidFill>
              <a:latin typeface="OCR A Extended" pitchFamily="50" charset="0"/>
            </a:endParaRPr>
          </a:p>
        </p:txBody>
      </p:sp>
      <p:sp>
        <p:nvSpPr>
          <p:cNvPr id="49157" name="Text Box 8"/>
          <p:cNvSpPr txBox="1">
            <a:spLocks noChangeArrowheads="1"/>
          </p:cNvSpPr>
          <p:nvPr/>
        </p:nvSpPr>
        <p:spPr bwMode="auto">
          <a:xfrm>
            <a:off x="609600" y="1371600"/>
            <a:ext cx="7086600" cy="457200"/>
          </a:xfrm>
          <a:prstGeom prst="rect">
            <a:avLst/>
          </a:prstGeom>
          <a:noFill/>
          <a:ln w="9525">
            <a:noFill/>
            <a:miter lim="800000"/>
            <a:headEnd/>
            <a:tailEnd/>
          </a:ln>
        </p:spPr>
        <p:txBody>
          <a:bodyPr>
            <a:spAutoFit/>
          </a:bodyPr>
          <a:lstStyle/>
          <a:p>
            <a:pPr>
              <a:buFontTx/>
              <a:buChar char="•"/>
            </a:pPr>
            <a:r>
              <a:rPr lang="en-US" sz="2400" b="1">
                <a:solidFill>
                  <a:srgbClr val="FFFF66"/>
                </a:solidFill>
                <a:latin typeface="OCR A Extended" pitchFamily="50" charset="0"/>
              </a:rPr>
              <a:t>Nebulae</a:t>
            </a:r>
          </a:p>
        </p:txBody>
      </p:sp>
      <p:sp>
        <p:nvSpPr>
          <p:cNvPr id="35850" name="Text Box 10"/>
          <p:cNvSpPr txBox="1">
            <a:spLocks noChangeArrowheads="1"/>
          </p:cNvSpPr>
          <p:nvPr/>
        </p:nvSpPr>
        <p:spPr bwMode="auto">
          <a:xfrm>
            <a:off x="609600" y="1676400"/>
            <a:ext cx="7086600" cy="457200"/>
          </a:xfrm>
          <a:prstGeom prst="rect">
            <a:avLst/>
          </a:prstGeom>
          <a:noFill/>
          <a:ln w="9525">
            <a:noFill/>
            <a:miter lim="800000"/>
            <a:headEnd/>
            <a:tailEnd/>
          </a:ln>
        </p:spPr>
        <p:txBody>
          <a:bodyPr>
            <a:spAutoFit/>
          </a:bodyPr>
          <a:lstStyle/>
          <a:p>
            <a:pPr lvl="1">
              <a:buFontTx/>
              <a:buChar char="•"/>
            </a:pPr>
            <a:r>
              <a:rPr lang="en-US" sz="2400" b="1">
                <a:solidFill>
                  <a:srgbClr val="FFFF66"/>
                </a:solidFill>
                <a:latin typeface="OCR A Extended" pitchFamily="50" charset="0"/>
              </a:rPr>
              <a:t>Emission</a:t>
            </a:r>
          </a:p>
        </p:txBody>
      </p:sp>
      <p:pic>
        <p:nvPicPr>
          <p:cNvPr id="49159" name="Picture 11" descr="M42_02122005S_SHAMILTON"/>
          <p:cNvPicPr>
            <a:picLocks noChangeAspect="1" noChangeArrowheads="1"/>
          </p:cNvPicPr>
          <p:nvPr/>
        </p:nvPicPr>
        <p:blipFill>
          <a:blip r:embed="rId3"/>
          <a:srcRect/>
          <a:stretch>
            <a:fillRect/>
          </a:stretch>
        </p:blipFill>
        <p:spPr bwMode="auto">
          <a:xfrm>
            <a:off x="3886200" y="2743200"/>
            <a:ext cx="4560888" cy="3371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5850"/>
                                        </p:tgtEl>
                                        <p:attrNameLst>
                                          <p:attrName>style.visibility</p:attrName>
                                        </p:attrNameLst>
                                      </p:cBhvr>
                                      <p:to>
                                        <p:strVal val="visible"/>
                                      </p:to>
                                    </p:set>
                                    <p:anim calcmode="discrete" valueType="clr">
                                      <p:cBhvr override="childStyle">
                                        <p:cTn id="7" dur="80"/>
                                        <p:tgtEl>
                                          <p:spTgt spid="3585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5850"/>
                                        </p:tgtEl>
                                        <p:attrNameLst>
                                          <p:attrName>fillcolor</p:attrName>
                                        </p:attrNameLst>
                                      </p:cBhvr>
                                      <p:tavLst>
                                        <p:tav tm="0">
                                          <p:val>
                                            <p:clrVal>
                                              <a:schemeClr val="accent2"/>
                                            </p:clrVal>
                                          </p:val>
                                        </p:tav>
                                        <p:tav tm="50000">
                                          <p:val>
                                            <p:clrVal>
                                              <a:schemeClr val="hlink"/>
                                            </p:clrVal>
                                          </p:val>
                                        </p:tav>
                                      </p:tavLst>
                                    </p:anim>
                                    <p:set>
                                      <p:cBhvr>
                                        <p:cTn id="9" dur="80"/>
                                        <p:tgtEl>
                                          <p:spTgt spid="35850"/>
                                        </p:tgtEl>
                                        <p:attrNameLst>
                                          <p:attrName>fill.type</p:attrName>
                                        </p:attrNameLst>
                                      </p:cBhvr>
                                      <p:to>
                                        <p:strVal val="solid"/>
                                      </p:to>
                                    </p:set>
                                  </p:childTnLst>
                                </p:cTn>
                              </p:par>
                            </p:childTnLst>
                          </p:cTn>
                        </p:par>
                        <p:par>
                          <p:cTn id="10" fill="hold">
                            <p:stCondLst>
                              <p:cond delay="36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5845"/>
                                        </p:tgtEl>
                                        <p:attrNameLst>
                                          <p:attrName>style.visibility</p:attrName>
                                        </p:attrNameLst>
                                      </p:cBhvr>
                                      <p:to>
                                        <p:strVal val="visible"/>
                                      </p:to>
                                    </p:set>
                                    <p:anim calcmode="discrete" valueType="clr">
                                      <p:cBhvr override="childStyle">
                                        <p:cTn id="13" dur="80"/>
                                        <p:tgtEl>
                                          <p:spTgt spid="3584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5845"/>
                                        </p:tgtEl>
                                        <p:attrNameLst>
                                          <p:attrName>fillcolor</p:attrName>
                                        </p:attrNameLst>
                                      </p:cBhvr>
                                      <p:tavLst>
                                        <p:tav tm="0">
                                          <p:val>
                                            <p:clrVal>
                                              <a:schemeClr val="accent2"/>
                                            </p:clrVal>
                                          </p:val>
                                        </p:tav>
                                        <p:tav tm="50000">
                                          <p:val>
                                            <p:clrVal>
                                              <a:schemeClr val="hlink"/>
                                            </p:clrVal>
                                          </p:val>
                                        </p:tav>
                                      </p:tavLst>
                                    </p:anim>
                                    <p:set>
                                      <p:cBhvr>
                                        <p:cTn id="15" dur="80"/>
                                        <p:tgtEl>
                                          <p:spTgt spid="3584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p:bldP spid="3585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3"/>
          <p:cNvSpPr txBox="1">
            <a:spLocks noChangeArrowheads="1"/>
          </p:cNvSpPr>
          <p:nvPr/>
        </p:nvSpPr>
        <p:spPr bwMode="auto">
          <a:xfrm>
            <a:off x="685800" y="228600"/>
            <a:ext cx="20256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Deep Space</a:t>
            </a:r>
          </a:p>
        </p:txBody>
      </p:sp>
      <p:sp>
        <p:nvSpPr>
          <p:cNvPr id="50179" name="Text Box 4"/>
          <p:cNvSpPr txBox="1">
            <a:spLocks noChangeArrowheads="1"/>
          </p:cNvSpPr>
          <p:nvPr/>
        </p:nvSpPr>
        <p:spPr bwMode="auto">
          <a:xfrm>
            <a:off x="609600" y="1066800"/>
            <a:ext cx="7086600" cy="457200"/>
          </a:xfrm>
          <a:prstGeom prst="rect">
            <a:avLst/>
          </a:prstGeom>
          <a:noFill/>
          <a:ln w="9525">
            <a:noFill/>
            <a:miter lim="800000"/>
            <a:headEnd/>
            <a:tailEnd/>
          </a:ln>
        </p:spPr>
        <p:txBody>
          <a:bodyPr>
            <a:spAutoFit/>
          </a:bodyPr>
          <a:lstStyle/>
          <a:p>
            <a:pPr>
              <a:buFontTx/>
              <a:buChar char="•"/>
            </a:pPr>
            <a:r>
              <a:rPr lang="en-US" sz="2400" b="1">
                <a:solidFill>
                  <a:srgbClr val="FFFF66"/>
                </a:solidFill>
                <a:latin typeface="OCR A Extended" pitchFamily="50" charset="0"/>
              </a:rPr>
              <a:t>Galaxies</a:t>
            </a:r>
          </a:p>
        </p:txBody>
      </p:sp>
      <p:sp>
        <p:nvSpPr>
          <p:cNvPr id="36869" name="Rectangle 5"/>
          <p:cNvSpPr>
            <a:spLocks noChangeArrowheads="1"/>
          </p:cNvSpPr>
          <p:nvPr/>
        </p:nvSpPr>
        <p:spPr bwMode="auto">
          <a:xfrm>
            <a:off x="3810000" y="1098550"/>
            <a:ext cx="4419600" cy="1739900"/>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Light reflects from Nearby Stars</a:t>
            </a:r>
          </a:p>
          <a:p>
            <a:pPr>
              <a:buFontTx/>
              <a:buChar char="•"/>
            </a:pPr>
            <a:r>
              <a:rPr lang="en-US" sz="1800">
                <a:solidFill>
                  <a:schemeClr val="bg1"/>
                </a:solidFill>
                <a:latin typeface="OCR A Extended" pitchFamily="50" charset="0"/>
              </a:rPr>
              <a:t>Gas is probably left over from previously formed stars or exploded stars</a:t>
            </a:r>
          </a:p>
          <a:p>
            <a:endParaRPr lang="en-US" sz="1800">
              <a:solidFill>
                <a:schemeClr val="bg1"/>
              </a:solidFill>
              <a:latin typeface="OCR A Extended" pitchFamily="50" charset="0"/>
            </a:endParaRPr>
          </a:p>
        </p:txBody>
      </p:sp>
      <p:sp>
        <p:nvSpPr>
          <p:cNvPr id="50181" name="Text Box 8"/>
          <p:cNvSpPr txBox="1">
            <a:spLocks noChangeArrowheads="1"/>
          </p:cNvSpPr>
          <p:nvPr/>
        </p:nvSpPr>
        <p:spPr bwMode="auto">
          <a:xfrm>
            <a:off x="609600" y="1371600"/>
            <a:ext cx="7086600" cy="457200"/>
          </a:xfrm>
          <a:prstGeom prst="rect">
            <a:avLst/>
          </a:prstGeom>
          <a:noFill/>
          <a:ln w="9525">
            <a:noFill/>
            <a:miter lim="800000"/>
            <a:headEnd/>
            <a:tailEnd/>
          </a:ln>
        </p:spPr>
        <p:txBody>
          <a:bodyPr>
            <a:spAutoFit/>
          </a:bodyPr>
          <a:lstStyle/>
          <a:p>
            <a:pPr>
              <a:buFontTx/>
              <a:buChar char="•"/>
            </a:pPr>
            <a:r>
              <a:rPr lang="en-US" sz="2400" b="1">
                <a:solidFill>
                  <a:srgbClr val="FFFF66"/>
                </a:solidFill>
                <a:latin typeface="OCR A Extended" pitchFamily="50" charset="0"/>
              </a:rPr>
              <a:t>Nebulae</a:t>
            </a:r>
          </a:p>
        </p:txBody>
      </p:sp>
      <p:sp>
        <p:nvSpPr>
          <p:cNvPr id="50182" name="Text Box 9"/>
          <p:cNvSpPr txBox="1">
            <a:spLocks noChangeArrowheads="1"/>
          </p:cNvSpPr>
          <p:nvPr/>
        </p:nvSpPr>
        <p:spPr bwMode="auto">
          <a:xfrm>
            <a:off x="609600" y="1676400"/>
            <a:ext cx="7086600" cy="457200"/>
          </a:xfrm>
          <a:prstGeom prst="rect">
            <a:avLst/>
          </a:prstGeom>
          <a:noFill/>
          <a:ln w="9525">
            <a:noFill/>
            <a:miter lim="800000"/>
            <a:headEnd/>
            <a:tailEnd/>
          </a:ln>
        </p:spPr>
        <p:txBody>
          <a:bodyPr>
            <a:spAutoFit/>
          </a:bodyPr>
          <a:lstStyle/>
          <a:p>
            <a:pPr lvl="1">
              <a:buFontTx/>
              <a:buChar char="•"/>
            </a:pPr>
            <a:r>
              <a:rPr lang="en-US" sz="2400" b="1">
                <a:solidFill>
                  <a:srgbClr val="FFFF66"/>
                </a:solidFill>
                <a:latin typeface="OCR A Extended" pitchFamily="50" charset="0"/>
              </a:rPr>
              <a:t>Emission</a:t>
            </a:r>
          </a:p>
        </p:txBody>
      </p:sp>
      <p:sp>
        <p:nvSpPr>
          <p:cNvPr id="36875" name="Text Box 11"/>
          <p:cNvSpPr txBox="1">
            <a:spLocks noChangeArrowheads="1"/>
          </p:cNvSpPr>
          <p:nvPr/>
        </p:nvSpPr>
        <p:spPr bwMode="auto">
          <a:xfrm>
            <a:off x="609600" y="1981200"/>
            <a:ext cx="7086600" cy="457200"/>
          </a:xfrm>
          <a:prstGeom prst="rect">
            <a:avLst/>
          </a:prstGeom>
          <a:noFill/>
          <a:ln w="9525">
            <a:noFill/>
            <a:miter lim="800000"/>
            <a:headEnd/>
            <a:tailEnd/>
          </a:ln>
        </p:spPr>
        <p:txBody>
          <a:bodyPr>
            <a:spAutoFit/>
          </a:bodyPr>
          <a:lstStyle/>
          <a:p>
            <a:pPr lvl="1">
              <a:buFontTx/>
              <a:buChar char="•"/>
            </a:pPr>
            <a:r>
              <a:rPr lang="en-US" sz="2400" b="1">
                <a:solidFill>
                  <a:srgbClr val="FFFF66"/>
                </a:solidFill>
                <a:latin typeface="OCR A Extended" pitchFamily="50" charset="0"/>
              </a:rPr>
              <a:t>Reflection</a:t>
            </a:r>
          </a:p>
        </p:txBody>
      </p:sp>
      <p:pic>
        <p:nvPicPr>
          <p:cNvPr id="50184" name="Picture 13" descr="4907"/>
          <p:cNvPicPr>
            <a:picLocks noChangeAspect="1" noChangeArrowheads="1"/>
          </p:cNvPicPr>
          <p:nvPr/>
        </p:nvPicPr>
        <p:blipFill>
          <a:blip r:embed="rId3"/>
          <a:srcRect/>
          <a:stretch>
            <a:fillRect/>
          </a:stretch>
        </p:blipFill>
        <p:spPr bwMode="auto">
          <a:xfrm>
            <a:off x="3733800" y="2743200"/>
            <a:ext cx="4705350" cy="34432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6875"/>
                                        </p:tgtEl>
                                        <p:attrNameLst>
                                          <p:attrName>style.visibility</p:attrName>
                                        </p:attrNameLst>
                                      </p:cBhvr>
                                      <p:to>
                                        <p:strVal val="visible"/>
                                      </p:to>
                                    </p:set>
                                    <p:anim calcmode="discrete" valueType="clr">
                                      <p:cBhvr override="childStyle">
                                        <p:cTn id="7" dur="80"/>
                                        <p:tgtEl>
                                          <p:spTgt spid="3687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6875"/>
                                        </p:tgtEl>
                                        <p:attrNameLst>
                                          <p:attrName>fillcolor</p:attrName>
                                        </p:attrNameLst>
                                      </p:cBhvr>
                                      <p:tavLst>
                                        <p:tav tm="0">
                                          <p:val>
                                            <p:clrVal>
                                              <a:schemeClr val="accent2"/>
                                            </p:clrVal>
                                          </p:val>
                                        </p:tav>
                                        <p:tav tm="50000">
                                          <p:val>
                                            <p:clrVal>
                                              <a:schemeClr val="hlink"/>
                                            </p:clrVal>
                                          </p:val>
                                        </p:tav>
                                      </p:tavLst>
                                    </p:anim>
                                    <p:set>
                                      <p:cBhvr>
                                        <p:cTn id="9" dur="80"/>
                                        <p:tgtEl>
                                          <p:spTgt spid="36875"/>
                                        </p:tgtEl>
                                        <p:attrNameLst>
                                          <p:attrName>fill.type</p:attrName>
                                        </p:attrNameLst>
                                      </p:cBhvr>
                                      <p:to>
                                        <p:strVal val="solid"/>
                                      </p:to>
                                    </p:set>
                                  </p:childTnLst>
                                </p:cTn>
                              </p:par>
                            </p:childTnLst>
                          </p:cTn>
                        </p:par>
                        <p:par>
                          <p:cTn id="10" fill="hold">
                            <p:stCondLst>
                              <p:cond delay="44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6869"/>
                                        </p:tgtEl>
                                        <p:attrNameLst>
                                          <p:attrName>style.visibility</p:attrName>
                                        </p:attrNameLst>
                                      </p:cBhvr>
                                      <p:to>
                                        <p:strVal val="visible"/>
                                      </p:to>
                                    </p:set>
                                    <p:anim calcmode="discrete" valueType="clr">
                                      <p:cBhvr override="childStyle">
                                        <p:cTn id="13" dur="80"/>
                                        <p:tgtEl>
                                          <p:spTgt spid="36869"/>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6869"/>
                                        </p:tgtEl>
                                        <p:attrNameLst>
                                          <p:attrName>fillcolor</p:attrName>
                                        </p:attrNameLst>
                                      </p:cBhvr>
                                      <p:tavLst>
                                        <p:tav tm="0">
                                          <p:val>
                                            <p:clrVal>
                                              <a:schemeClr val="accent2"/>
                                            </p:clrVal>
                                          </p:val>
                                        </p:tav>
                                        <p:tav tm="50000">
                                          <p:val>
                                            <p:clrVal>
                                              <a:schemeClr val="hlink"/>
                                            </p:clrVal>
                                          </p:val>
                                        </p:tav>
                                      </p:tavLst>
                                    </p:anim>
                                    <p:set>
                                      <p:cBhvr>
                                        <p:cTn id="15" dur="80"/>
                                        <p:tgtEl>
                                          <p:spTgt spid="3686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p:bldP spid="3687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3"/>
          <p:cNvSpPr txBox="1">
            <a:spLocks noChangeArrowheads="1"/>
          </p:cNvSpPr>
          <p:nvPr/>
        </p:nvSpPr>
        <p:spPr bwMode="auto">
          <a:xfrm>
            <a:off x="685800" y="228600"/>
            <a:ext cx="202565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Deep Space</a:t>
            </a:r>
          </a:p>
        </p:txBody>
      </p:sp>
      <p:sp>
        <p:nvSpPr>
          <p:cNvPr id="4100" name="Text Box 4"/>
          <p:cNvSpPr txBox="1">
            <a:spLocks noChangeArrowheads="1"/>
          </p:cNvSpPr>
          <p:nvPr/>
        </p:nvSpPr>
        <p:spPr bwMode="auto">
          <a:xfrm>
            <a:off x="609600" y="1066800"/>
            <a:ext cx="7086600" cy="457200"/>
          </a:xfrm>
          <a:prstGeom prst="rect">
            <a:avLst/>
          </a:prstGeom>
          <a:noFill/>
          <a:ln w="9525">
            <a:noFill/>
            <a:miter lim="800000"/>
            <a:headEnd/>
            <a:tailEnd/>
          </a:ln>
        </p:spPr>
        <p:txBody>
          <a:bodyPr>
            <a:spAutoFit/>
          </a:bodyPr>
          <a:lstStyle/>
          <a:p>
            <a:pPr>
              <a:buFontTx/>
              <a:buChar char="•"/>
            </a:pPr>
            <a:r>
              <a:rPr lang="en-US" sz="2400" b="1">
                <a:solidFill>
                  <a:srgbClr val="FFFF66"/>
                </a:solidFill>
                <a:latin typeface="OCR A Extended" pitchFamily="50" charset="0"/>
              </a:rPr>
              <a:t>Galaxies</a:t>
            </a:r>
          </a:p>
        </p:txBody>
      </p:sp>
      <p:sp>
        <p:nvSpPr>
          <p:cNvPr id="61445" name="Rectangle 5"/>
          <p:cNvSpPr>
            <a:spLocks noChangeArrowheads="1"/>
          </p:cNvSpPr>
          <p:nvPr/>
        </p:nvSpPr>
        <p:spPr bwMode="auto">
          <a:xfrm>
            <a:off x="3810000" y="1103313"/>
            <a:ext cx="4737100" cy="1739900"/>
          </a:xfrm>
          <a:prstGeom prst="rect">
            <a:avLst/>
          </a:prstGeom>
          <a:noFill/>
          <a:ln w="9525">
            <a:noFill/>
            <a:miter lim="800000"/>
            <a:headEnd/>
            <a:tailEnd/>
          </a:ln>
        </p:spPr>
        <p:txBody>
          <a:bodyPr anchor="ctr">
            <a:spAutoFit/>
          </a:bodyPr>
          <a:lstStyle/>
          <a:p>
            <a:pPr>
              <a:buFontTx/>
              <a:buChar char="•"/>
            </a:pPr>
            <a:r>
              <a:rPr lang="en-US" sz="1800">
                <a:solidFill>
                  <a:schemeClr val="bg1"/>
                </a:solidFill>
                <a:latin typeface="OCR A Extended" pitchFamily="50" charset="0"/>
              </a:rPr>
              <a:t>Exploded Stars  - Novas (Novae)</a:t>
            </a:r>
          </a:p>
          <a:p>
            <a:pPr>
              <a:buFontTx/>
              <a:buChar char="•"/>
            </a:pPr>
            <a:r>
              <a:rPr lang="en-US" sz="1800">
                <a:solidFill>
                  <a:schemeClr val="bg1"/>
                </a:solidFill>
                <a:latin typeface="OCR A Extended" pitchFamily="50" charset="0"/>
              </a:rPr>
              <a:t>Gas forms a ring around the original Star</a:t>
            </a:r>
          </a:p>
          <a:p>
            <a:pPr>
              <a:buFontTx/>
              <a:buChar char="•"/>
            </a:pPr>
            <a:r>
              <a:rPr lang="en-US" sz="1800">
                <a:solidFill>
                  <a:schemeClr val="bg1"/>
                </a:solidFill>
                <a:latin typeface="OCR A Extended" pitchFamily="50" charset="0"/>
              </a:rPr>
              <a:t>Not a planet, early astronomers thought the center was a planet</a:t>
            </a:r>
          </a:p>
          <a:p>
            <a:endParaRPr lang="en-US" sz="1800">
              <a:solidFill>
                <a:schemeClr val="bg1"/>
              </a:solidFill>
              <a:latin typeface="OCR A Extended" pitchFamily="50" charset="0"/>
            </a:endParaRPr>
          </a:p>
        </p:txBody>
      </p:sp>
      <p:sp>
        <p:nvSpPr>
          <p:cNvPr id="4102" name="Text Box 8"/>
          <p:cNvSpPr txBox="1">
            <a:spLocks noChangeArrowheads="1"/>
          </p:cNvSpPr>
          <p:nvPr/>
        </p:nvSpPr>
        <p:spPr bwMode="auto">
          <a:xfrm>
            <a:off x="609600" y="1371600"/>
            <a:ext cx="7086600" cy="457200"/>
          </a:xfrm>
          <a:prstGeom prst="rect">
            <a:avLst/>
          </a:prstGeom>
          <a:noFill/>
          <a:ln w="9525">
            <a:noFill/>
            <a:miter lim="800000"/>
            <a:headEnd/>
            <a:tailEnd/>
          </a:ln>
        </p:spPr>
        <p:txBody>
          <a:bodyPr>
            <a:spAutoFit/>
          </a:bodyPr>
          <a:lstStyle/>
          <a:p>
            <a:pPr>
              <a:buFontTx/>
              <a:buChar char="•"/>
            </a:pPr>
            <a:r>
              <a:rPr lang="en-US" sz="2400" b="1">
                <a:solidFill>
                  <a:srgbClr val="FFFF66"/>
                </a:solidFill>
                <a:latin typeface="OCR A Extended" pitchFamily="50" charset="0"/>
              </a:rPr>
              <a:t>Nebulae</a:t>
            </a:r>
          </a:p>
        </p:txBody>
      </p:sp>
      <p:sp>
        <p:nvSpPr>
          <p:cNvPr id="4103" name="Text Box 9"/>
          <p:cNvSpPr txBox="1">
            <a:spLocks noChangeArrowheads="1"/>
          </p:cNvSpPr>
          <p:nvPr/>
        </p:nvSpPr>
        <p:spPr bwMode="auto">
          <a:xfrm>
            <a:off x="609600" y="1676400"/>
            <a:ext cx="7086600" cy="457200"/>
          </a:xfrm>
          <a:prstGeom prst="rect">
            <a:avLst/>
          </a:prstGeom>
          <a:noFill/>
          <a:ln w="9525">
            <a:noFill/>
            <a:miter lim="800000"/>
            <a:headEnd/>
            <a:tailEnd/>
          </a:ln>
        </p:spPr>
        <p:txBody>
          <a:bodyPr>
            <a:spAutoFit/>
          </a:bodyPr>
          <a:lstStyle/>
          <a:p>
            <a:pPr lvl="1">
              <a:buFontTx/>
              <a:buChar char="•"/>
            </a:pPr>
            <a:r>
              <a:rPr lang="en-US" sz="2400" b="1">
                <a:solidFill>
                  <a:srgbClr val="FFFF66"/>
                </a:solidFill>
                <a:latin typeface="OCR A Extended" pitchFamily="50" charset="0"/>
              </a:rPr>
              <a:t>Emission</a:t>
            </a:r>
          </a:p>
        </p:txBody>
      </p:sp>
      <p:sp>
        <p:nvSpPr>
          <p:cNvPr id="4104" name="Text Box 10"/>
          <p:cNvSpPr txBox="1">
            <a:spLocks noChangeArrowheads="1"/>
          </p:cNvSpPr>
          <p:nvPr/>
        </p:nvSpPr>
        <p:spPr bwMode="auto">
          <a:xfrm>
            <a:off x="609600" y="1981200"/>
            <a:ext cx="7086600" cy="457200"/>
          </a:xfrm>
          <a:prstGeom prst="rect">
            <a:avLst/>
          </a:prstGeom>
          <a:noFill/>
          <a:ln w="9525">
            <a:noFill/>
            <a:miter lim="800000"/>
            <a:headEnd/>
            <a:tailEnd/>
          </a:ln>
        </p:spPr>
        <p:txBody>
          <a:bodyPr>
            <a:spAutoFit/>
          </a:bodyPr>
          <a:lstStyle/>
          <a:p>
            <a:pPr lvl="1">
              <a:buFontTx/>
              <a:buChar char="•"/>
            </a:pPr>
            <a:r>
              <a:rPr lang="en-US" sz="2400" b="1">
                <a:solidFill>
                  <a:srgbClr val="FFFF66"/>
                </a:solidFill>
                <a:latin typeface="OCR A Extended" pitchFamily="50" charset="0"/>
              </a:rPr>
              <a:t>Reflection</a:t>
            </a:r>
          </a:p>
        </p:txBody>
      </p:sp>
      <p:sp>
        <p:nvSpPr>
          <p:cNvPr id="61451" name="Text Box 11"/>
          <p:cNvSpPr txBox="1">
            <a:spLocks noChangeArrowheads="1"/>
          </p:cNvSpPr>
          <p:nvPr/>
        </p:nvSpPr>
        <p:spPr bwMode="auto">
          <a:xfrm>
            <a:off x="609600" y="2286000"/>
            <a:ext cx="7086600" cy="457200"/>
          </a:xfrm>
          <a:prstGeom prst="rect">
            <a:avLst/>
          </a:prstGeom>
          <a:noFill/>
          <a:ln w="9525">
            <a:noFill/>
            <a:miter lim="800000"/>
            <a:headEnd/>
            <a:tailEnd/>
          </a:ln>
        </p:spPr>
        <p:txBody>
          <a:bodyPr>
            <a:spAutoFit/>
          </a:bodyPr>
          <a:lstStyle/>
          <a:p>
            <a:pPr lvl="1">
              <a:buFontTx/>
              <a:buChar char="•"/>
            </a:pPr>
            <a:r>
              <a:rPr lang="en-US" sz="2400" b="1">
                <a:solidFill>
                  <a:srgbClr val="FFFF66"/>
                </a:solidFill>
                <a:latin typeface="OCR A Extended" pitchFamily="50" charset="0"/>
              </a:rPr>
              <a:t>Planetary</a:t>
            </a:r>
          </a:p>
        </p:txBody>
      </p:sp>
      <p:graphicFrame>
        <p:nvGraphicFramePr>
          <p:cNvPr id="4098" name="Object 12"/>
          <p:cNvGraphicFramePr>
            <a:graphicFrameLocks noChangeAspect="1"/>
          </p:cNvGraphicFramePr>
          <p:nvPr>
            <p:ph idx="4294967295"/>
          </p:nvPr>
        </p:nvGraphicFramePr>
        <p:xfrm>
          <a:off x="4038600" y="2819400"/>
          <a:ext cx="4102100" cy="3321050"/>
        </p:xfrm>
        <a:graphic>
          <a:graphicData uri="http://schemas.openxmlformats.org/presentationml/2006/ole">
            <p:oleObj spid="_x0000_s4098" name="Image" r:id="rId4" imgW="1191569" imgH="965891" progId="Photoshop.Image.9">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61451"/>
                                        </p:tgtEl>
                                        <p:attrNameLst>
                                          <p:attrName>style.visibility</p:attrName>
                                        </p:attrNameLst>
                                      </p:cBhvr>
                                      <p:to>
                                        <p:strVal val="visible"/>
                                      </p:to>
                                    </p:set>
                                    <p:anim calcmode="discrete" valueType="clr">
                                      <p:cBhvr override="childStyle">
                                        <p:cTn id="7" dur="80"/>
                                        <p:tgtEl>
                                          <p:spTgt spid="6145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1451"/>
                                        </p:tgtEl>
                                        <p:attrNameLst>
                                          <p:attrName>fillcolor</p:attrName>
                                        </p:attrNameLst>
                                      </p:cBhvr>
                                      <p:tavLst>
                                        <p:tav tm="0">
                                          <p:val>
                                            <p:clrVal>
                                              <a:schemeClr val="accent2"/>
                                            </p:clrVal>
                                          </p:val>
                                        </p:tav>
                                        <p:tav tm="50000">
                                          <p:val>
                                            <p:clrVal>
                                              <a:schemeClr val="hlink"/>
                                            </p:clrVal>
                                          </p:val>
                                        </p:tav>
                                      </p:tavLst>
                                    </p:anim>
                                    <p:set>
                                      <p:cBhvr>
                                        <p:cTn id="9" dur="80"/>
                                        <p:tgtEl>
                                          <p:spTgt spid="61451"/>
                                        </p:tgtEl>
                                        <p:attrNameLst>
                                          <p:attrName>fill.type</p:attrName>
                                        </p:attrNameLst>
                                      </p:cBhvr>
                                      <p:to>
                                        <p:strVal val="solid"/>
                                      </p:to>
                                    </p:set>
                                  </p:childTnLst>
                                </p:cTn>
                              </p:par>
                            </p:childTnLst>
                          </p:cTn>
                        </p:par>
                        <p:par>
                          <p:cTn id="10" fill="hold">
                            <p:stCondLst>
                              <p:cond delay="4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61445"/>
                                        </p:tgtEl>
                                        <p:attrNameLst>
                                          <p:attrName>style.visibility</p:attrName>
                                        </p:attrNameLst>
                                      </p:cBhvr>
                                      <p:to>
                                        <p:strVal val="visible"/>
                                      </p:to>
                                    </p:set>
                                    <p:anim calcmode="discrete" valueType="clr">
                                      <p:cBhvr override="childStyle">
                                        <p:cTn id="13" dur="80"/>
                                        <p:tgtEl>
                                          <p:spTgt spid="6144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1445"/>
                                        </p:tgtEl>
                                        <p:attrNameLst>
                                          <p:attrName>fillcolor</p:attrName>
                                        </p:attrNameLst>
                                      </p:cBhvr>
                                      <p:tavLst>
                                        <p:tav tm="0">
                                          <p:val>
                                            <p:clrVal>
                                              <a:schemeClr val="accent2"/>
                                            </p:clrVal>
                                          </p:val>
                                        </p:tav>
                                        <p:tav tm="50000">
                                          <p:val>
                                            <p:clrVal>
                                              <a:schemeClr val="hlink"/>
                                            </p:clrVal>
                                          </p:val>
                                        </p:tav>
                                      </p:tavLst>
                                    </p:anim>
                                    <p:set>
                                      <p:cBhvr>
                                        <p:cTn id="15" dur="80"/>
                                        <p:tgtEl>
                                          <p:spTgt spid="6144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5" grpId="0"/>
      <p:bldP spid="6145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idx="4294967295"/>
          </p:nvPr>
        </p:nvSpPr>
        <p:spPr>
          <a:xfrm>
            <a:off x="596900" y="228600"/>
            <a:ext cx="3903663" cy="461963"/>
          </a:xfrm>
        </p:spPr>
        <p:txBody>
          <a:bodyPr wrap="none">
            <a:spAutoFit/>
          </a:bodyPr>
          <a:lstStyle/>
          <a:p>
            <a:pPr algn="l" eaLnBrk="1" hangingPunct="1">
              <a:defRPr/>
            </a:pPr>
            <a:r>
              <a:rPr lang="en-US" sz="2400" b="1" kern="1200" dirty="0" smtClean="0">
                <a:solidFill>
                  <a:srgbClr val="33CC33"/>
                </a:solidFill>
                <a:latin typeface="OCR A Extended" pitchFamily="50" charset="0"/>
                <a:ea typeface="+mn-ea"/>
                <a:cs typeface="+mn-cs"/>
              </a:rPr>
              <a:t>Closer to Home . . .</a:t>
            </a:r>
          </a:p>
        </p:txBody>
      </p:sp>
      <p:sp>
        <p:nvSpPr>
          <p:cNvPr id="51203" name="Rectangle 3"/>
          <p:cNvSpPr>
            <a:spLocks noGrp="1" noChangeArrowheads="1"/>
          </p:cNvSpPr>
          <p:nvPr>
            <p:ph type="body" idx="4294967295"/>
          </p:nvPr>
        </p:nvSpPr>
        <p:spPr>
          <a:xfrm>
            <a:off x="571500" y="1085850"/>
            <a:ext cx="8229600" cy="3605213"/>
          </a:xfrm>
        </p:spPr>
        <p:txBody>
          <a:bodyPr/>
          <a:lstStyle/>
          <a:p>
            <a:pPr eaLnBrk="1" hangingPunct="1"/>
            <a:r>
              <a:rPr lang="en-US" smtClean="0">
                <a:solidFill>
                  <a:srgbClr val="FF9933"/>
                </a:solidFill>
              </a:rPr>
              <a:t>Our own Moon, “Luna”, is a sight to see…</a:t>
            </a:r>
          </a:p>
          <a:p>
            <a:pPr eaLnBrk="1" hangingPunct="1"/>
            <a:r>
              <a:rPr lang="en-US" smtClean="0">
                <a:solidFill>
                  <a:srgbClr val="FF9933"/>
                </a:solidFill>
              </a:rPr>
              <a:t>…when it is visible in the sky</a:t>
            </a:r>
          </a:p>
          <a:p>
            <a:pPr eaLnBrk="1" hangingPunct="1"/>
            <a:r>
              <a:rPr lang="en-US" smtClean="0">
                <a:solidFill>
                  <a:srgbClr val="FF9933"/>
                </a:solidFill>
              </a:rPr>
              <a:t>Phases of the Moon</a:t>
            </a:r>
          </a:p>
          <a:p>
            <a:pPr lvl="1" eaLnBrk="1" hangingPunct="1"/>
            <a:r>
              <a:rPr lang="en-US" sz="2000" smtClean="0">
                <a:solidFill>
                  <a:srgbClr val="FF9933"/>
                </a:solidFill>
              </a:rPr>
              <a:t>New Moon, Waxing Crescent 1-7 days</a:t>
            </a:r>
          </a:p>
          <a:p>
            <a:pPr lvl="1" eaLnBrk="1" hangingPunct="1"/>
            <a:r>
              <a:rPr lang="en-US" sz="2000" smtClean="0">
                <a:solidFill>
                  <a:srgbClr val="FF9933"/>
                </a:solidFill>
              </a:rPr>
              <a:t>First Quarter Moon (“Half Moon”), Waxing Gibbous 8-15 days</a:t>
            </a:r>
          </a:p>
          <a:p>
            <a:pPr lvl="1" eaLnBrk="1" hangingPunct="1"/>
            <a:r>
              <a:rPr lang="en-US" sz="2000" smtClean="0">
                <a:solidFill>
                  <a:srgbClr val="FF9933"/>
                </a:solidFill>
              </a:rPr>
              <a:t>Full Moon to Waning Gibbous Moon 16-22 days</a:t>
            </a:r>
          </a:p>
          <a:p>
            <a:pPr lvl="1" eaLnBrk="1" hangingPunct="1"/>
            <a:r>
              <a:rPr lang="en-US" sz="2000" smtClean="0">
                <a:solidFill>
                  <a:srgbClr val="FF9933"/>
                </a:solidFill>
              </a:rPr>
              <a:t>Waning Crescent back to New Moon 23-29 days</a:t>
            </a:r>
          </a:p>
          <a:p>
            <a:pPr lvl="1" eaLnBrk="1" hangingPunct="1"/>
            <a:endParaRPr lang="en-US" sz="2000" smtClean="0">
              <a:solidFill>
                <a:srgbClr val="FF9933"/>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idx="4294967295"/>
          </p:nvPr>
        </p:nvSpPr>
        <p:spPr/>
        <p:txBody>
          <a:bodyPr/>
          <a:lstStyle/>
          <a:p>
            <a:pPr eaLnBrk="1" hangingPunct="1"/>
            <a:endParaRPr lang="en-US" smtClean="0"/>
          </a:p>
        </p:txBody>
      </p:sp>
      <p:sp>
        <p:nvSpPr>
          <p:cNvPr id="52227" name="Rectangle 3"/>
          <p:cNvSpPr>
            <a:spLocks noGrp="1" noChangeArrowheads="1"/>
          </p:cNvSpPr>
          <p:nvPr>
            <p:ph type="body" idx="4294967295"/>
          </p:nvPr>
        </p:nvSpPr>
        <p:spPr>
          <a:xfrm>
            <a:off x="457200" y="2895600"/>
            <a:ext cx="8229600" cy="3962400"/>
          </a:xfrm>
        </p:spPr>
        <p:txBody>
          <a:bodyPr/>
          <a:lstStyle/>
          <a:p>
            <a:pPr eaLnBrk="1" hangingPunct="1">
              <a:lnSpc>
                <a:spcPct val="80000"/>
              </a:lnSpc>
              <a:buFont typeface="Wingdings" pitchFamily="2" charset="2"/>
              <a:buChar char="Ø"/>
            </a:pPr>
            <a:r>
              <a:rPr lang="en-US" sz="2000" smtClean="0">
                <a:solidFill>
                  <a:srgbClr val="FFFF66"/>
                </a:solidFill>
              </a:rPr>
              <a:t>The phases of the Moon have been given the following names, which are listed in sequential order:</a:t>
            </a:r>
          </a:p>
          <a:p>
            <a:pPr eaLnBrk="1" hangingPunct="1">
              <a:lnSpc>
                <a:spcPct val="80000"/>
              </a:lnSpc>
            </a:pPr>
            <a:r>
              <a:rPr lang="en-US" sz="2000" b="1" smtClean="0">
                <a:solidFill>
                  <a:srgbClr val="FFFF66"/>
                </a:solidFill>
              </a:rPr>
              <a:t>Dark Moon</a:t>
            </a:r>
            <a:r>
              <a:rPr lang="en-US" sz="2000" smtClean="0">
                <a:solidFill>
                  <a:srgbClr val="FFFF66"/>
                </a:solidFill>
              </a:rPr>
              <a:t> - Not visible </a:t>
            </a:r>
          </a:p>
          <a:p>
            <a:pPr eaLnBrk="1" hangingPunct="1">
              <a:lnSpc>
                <a:spcPct val="80000"/>
              </a:lnSpc>
            </a:pPr>
            <a:r>
              <a:rPr lang="en-US" sz="2000" b="1" smtClean="0">
                <a:solidFill>
                  <a:srgbClr val="FFFF66"/>
                </a:solidFill>
              </a:rPr>
              <a:t>New Moon</a:t>
            </a:r>
            <a:r>
              <a:rPr lang="en-US" sz="2000" smtClean="0">
                <a:solidFill>
                  <a:srgbClr val="FFFF66"/>
                </a:solidFill>
              </a:rPr>
              <a:t> - Not visible, or traditionally, the first visible crescent of the Moon </a:t>
            </a:r>
          </a:p>
          <a:p>
            <a:pPr eaLnBrk="1" hangingPunct="1">
              <a:lnSpc>
                <a:spcPct val="80000"/>
              </a:lnSpc>
            </a:pPr>
            <a:r>
              <a:rPr lang="en-US" sz="2000" b="1" smtClean="0">
                <a:solidFill>
                  <a:srgbClr val="FFFF66"/>
                </a:solidFill>
              </a:rPr>
              <a:t>Waxing Crescent Moon</a:t>
            </a:r>
            <a:r>
              <a:rPr lang="en-US" sz="2000" smtClean="0">
                <a:solidFill>
                  <a:srgbClr val="FFFF66"/>
                </a:solidFill>
              </a:rPr>
              <a:t> - Right 1-49% visible </a:t>
            </a:r>
          </a:p>
          <a:p>
            <a:pPr eaLnBrk="1" hangingPunct="1">
              <a:lnSpc>
                <a:spcPct val="80000"/>
              </a:lnSpc>
            </a:pPr>
            <a:r>
              <a:rPr lang="en-US" sz="2000" b="1" smtClean="0">
                <a:solidFill>
                  <a:srgbClr val="FFFF66"/>
                </a:solidFill>
              </a:rPr>
              <a:t>First Quarter Moon</a:t>
            </a:r>
            <a:r>
              <a:rPr lang="en-US" sz="2000" smtClean="0">
                <a:solidFill>
                  <a:srgbClr val="FFFF66"/>
                </a:solidFill>
              </a:rPr>
              <a:t> - Right 50% visible </a:t>
            </a:r>
          </a:p>
          <a:p>
            <a:pPr eaLnBrk="1" hangingPunct="1">
              <a:lnSpc>
                <a:spcPct val="80000"/>
              </a:lnSpc>
            </a:pPr>
            <a:r>
              <a:rPr lang="en-US" sz="2000" b="1" smtClean="0">
                <a:solidFill>
                  <a:srgbClr val="FFFF66"/>
                </a:solidFill>
              </a:rPr>
              <a:t>Waxing gibbous Moon</a:t>
            </a:r>
            <a:r>
              <a:rPr lang="en-US" sz="2000" smtClean="0">
                <a:solidFill>
                  <a:srgbClr val="FFFF66"/>
                </a:solidFill>
              </a:rPr>
              <a:t> - Right 51-99% visible </a:t>
            </a:r>
          </a:p>
          <a:p>
            <a:pPr eaLnBrk="1" hangingPunct="1">
              <a:lnSpc>
                <a:spcPct val="80000"/>
              </a:lnSpc>
            </a:pPr>
            <a:r>
              <a:rPr lang="en-US" sz="2000" b="1" smtClean="0">
                <a:solidFill>
                  <a:srgbClr val="FFFF66"/>
                </a:solidFill>
              </a:rPr>
              <a:t>Full Moon</a:t>
            </a:r>
            <a:r>
              <a:rPr lang="en-US" sz="2000" smtClean="0">
                <a:solidFill>
                  <a:srgbClr val="FFFF66"/>
                </a:solidFill>
              </a:rPr>
              <a:t> - Fully visible </a:t>
            </a:r>
          </a:p>
          <a:p>
            <a:pPr eaLnBrk="1" hangingPunct="1">
              <a:lnSpc>
                <a:spcPct val="80000"/>
              </a:lnSpc>
            </a:pPr>
            <a:r>
              <a:rPr lang="en-US" sz="2000" b="1" smtClean="0">
                <a:solidFill>
                  <a:srgbClr val="FFFF66"/>
                </a:solidFill>
              </a:rPr>
              <a:t>Waning gibbous Moon</a:t>
            </a:r>
            <a:r>
              <a:rPr lang="en-US" sz="2000" smtClean="0">
                <a:solidFill>
                  <a:srgbClr val="FFFF66"/>
                </a:solidFill>
              </a:rPr>
              <a:t> - Left 51-99% visible </a:t>
            </a:r>
          </a:p>
          <a:p>
            <a:pPr eaLnBrk="1" hangingPunct="1">
              <a:lnSpc>
                <a:spcPct val="80000"/>
              </a:lnSpc>
            </a:pPr>
            <a:r>
              <a:rPr lang="en-US" sz="2000" b="1" smtClean="0">
                <a:solidFill>
                  <a:srgbClr val="FFFF66"/>
                </a:solidFill>
              </a:rPr>
              <a:t>Third Quarter Moon</a:t>
            </a:r>
            <a:r>
              <a:rPr lang="en-US" sz="2000" smtClean="0">
                <a:solidFill>
                  <a:srgbClr val="FFFF66"/>
                </a:solidFill>
              </a:rPr>
              <a:t> - Left 50% visible </a:t>
            </a:r>
          </a:p>
          <a:p>
            <a:pPr eaLnBrk="1" hangingPunct="1">
              <a:lnSpc>
                <a:spcPct val="80000"/>
              </a:lnSpc>
            </a:pPr>
            <a:r>
              <a:rPr lang="en-US" sz="2000" b="1" smtClean="0">
                <a:solidFill>
                  <a:srgbClr val="FFFF66"/>
                </a:solidFill>
              </a:rPr>
              <a:t>Waning Crescent Moon</a:t>
            </a:r>
            <a:r>
              <a:rPr lang="en-US" sz="2000" smtClean="0">
                <a:solidFill>
                  <a:srgbClr val="FFFF66"/>
                </a:solidFill>
              </a:rPr>
              <a:t> - Left 1-49% visible </a:t>
            </a:r>
          </a:p>
          <a:p>
            <a:pPr eaLnBrk="1" hangingPunct="1">
              <a:lnSpc>
                <a:spcPct val="80000"/>
              </a:lnSpc>
            </a:pPr>
            <a:r>
              <a:rPr lang="en-US" sz="2000" b="1" smtClean="0">
                <a:solidFill>
                  <a:srgbClr val="FFFF66"/>
                </a:solidFill>
              </a:rPr>
              <a:t>New Moon</a:t>
            </a:r>
            <a:r>
              <a:rPr lang="en-US" sz="2000" smtClean="0">
                <a:solidFill>
                  <a:srgbClr val="FFFF66"/>
                </a:solidFill>
              </a:rPr>
              <a:t> - Not visible </a:t>
            </a:r>
          </a:p>
          <a:p>
            <a:pPr eaLnBrk="1" hangingPunct="1">
              <a:lnSpc>
                <a:spcPct val="80000"/>
              </a:lnSpc>
              <a:buFontTx/>
              <a:buNone/>
            </a:pPr>
            <a:endParaRPr lang="en-US" sz="2000" smtClean="0">
              <a:solidFill>
                <a:srgbClr val="FFFF66"/>
              </a:solidFill>
            </a:endParaRPr>
          </a:p>
        </p:txBody>
      </p:sp>
      <p:pic>
        <p:nvPicPr>
          <p:cNvPr id="52228" name="Picture 4" descr="750px-Phases_of_the_Moon fr WikiPedia"/>
          <p:cNvPicPr>
            <a:picLocks noChangeAspect="1" noChangeArrowheads="1"/>
          </p:cNvPicPr>
          <p:nvPr/>
        </p:nvPicPr>
        <p:blipFill>
          <a:blip r:embed="rId3"/>
          <a:srcRect/>
          <a:stretch>
            <a:fillRect/>
          </a:stretch>
        </p:blipFill>
        <p:spPr bwMode="auto">
          <a:xfrm>
            <a:off x="0" y="0"/>
            <a:ext cx="9144000" cy="2627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moon_300Ds_shamilton"/>
          <p:cNvPicPr>
            <a:picLocks noGrp="1" noChangeAspect="1" noChangeArrowheads="1"/>
          </p:cNvPicPr>
          <p:nvPr>
            <p:ph idx="4294967295"/>
          </p:nvPr>
        </p:nvPicPr>
        <p:blipFill>
          <a:blip r:embed="rId3">
            <a:clrChange>
              <a:clrFrom>
                <a:srgbClr val="000000"/>
              </a:clrFrom>
              <a:clrTo>
                <a:srgbClr val="000000">
                  <a:alpha val="0"/>
                </a:srgbClr>
              </a:clrTo>
            </a:clrChange>
          </a:blip>
          <a:srcRect/>
          <a:stretch>
            <a:fillRect/>
          </a:stretch>
        </p:blipFill>
        <p:spPr>
          <a:xfrm>
            <a:off x="2571750" y="171450"/>
            <a:ext cx="6286500" cy="6343650"/>
          </a:xfrm>
        </p:spPr>
      </p:pic>
      <p:sp>
        <p:nvSpPr>
          <p:cNvPr id="53251"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eaLnBrk="0" hangingPunct="0">
              <a:spcBef>
                <a:spcPct val="50000"/>
              </a:spcBef>
            </a:pPr>
            <a:endParaRPr lang="en-US" sz="4800" i="1">
              <a:latin typeface="Book Antiqua" pitchFamily="18" charset="0"/>
            </a:endParaRPr>
          </a:p>
        </p:txBody>
      </p:sp>
      <p:sp>
        <p:nvSpPr>
          <p:cNvPr id="131076" name="Text Box 4"/>
          <p:cNvSpPr txBox="1">
            <a:spLocks noChangeArrowheads="1"/>
          </p:cNvSpPr>
          <p:nvPr/>
        </p:nvSpPr>
        <p:spPr bwMode="auto">
          <a:xfrm>
            <a:off x="114300" y="228600"/>
            <a:ext cx="4381500" cy="2287588"/>
          </a:xfrm>
          <a:prstGeom prst="rect">
            <a:avLst/>
          </a:prstGeom>
          <a:noFill/>
          <a:ln w="12700">
            <a:noFill/>
            <a:miter lim="800000"/>
            <a:headEnd type="none" w="sm" len="sm"/>
            <a:tailEnd type="none" w="sm" len="sm"/>
          </a:ln>
          <a:effectLst/>
        </p:spPr>
        <p:txBody>
          <a:bodyPr>
            <a:spAutoFit/>
          </a:bodyPr>
          <a:lstStyle/>
          <a:p>
            <a:pPr eaLnBrk="0" hangingPunct="0">
              <a:spcBef>
                <a:spcPct val="50000"/>
              </a:spcBef>
              <a:defRPr/>
            </a:pPr>
            <a:r>
              <a:rPr lang="en-US" sz="4800" dirty="0">
                <a:solidFill>
                  <a:srgbClr val="FFFF00"/>
                </a:solidFill>
                <a:effectLst>
                  <a:outerShdw blurRad="38100" dist="38100" dir="2700000" algn="tl">
                    <a:srgbClr val="C0C0C0"/>
                  </a:outerShdw>
                </a:effectLst>
                <a:latin typeface="Verdana" pitchFamily="34" charset="0"/>
              </a:rPr>
              <a:t>The Moon – The Whole Thing!</a:t>
            </a:r>
          </a:p>
        </p:txBody>
      </p:sp>
      <p:sp>
        <p:nvSpPr>
          <p:cNvPr id="131077" name="Text Box 5"/>
          <p:cNvSpPr txBox="1">
            <a:spLocks noChangeArrowheads="1"/>
          </p:cNvSpPr>
          <p:nvPr/>
        </p:nvSpPr>
        <p:spPr bwMode="auto">
          <a:xfrm>
            <a:off x="685800" y="3429000"/>
            <a:ext cx="2819400" cy="28352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b="1">
                <a:solidFill>
                  <a:srgbClr val="FFFF00"/>
                </a:solidFill>
                <a:latin typeface="Bradley Hand ITC" pitchFamily="66" charset="0"/>
              </a:rPr>
              <a:t>Can you see…</a:t>
            </a:r>
          </a:p>
          <a:p>
            <a:pPr eaLnBrk="0" hangingPunct="0">
              <a:spcBef>
                <a:spcPct val="50000"/>
              </a:spcBef>
            </a:pPr>
            <a:r>
              <a:rPr lang="en-US" b="1">
                <a:solidFill>
                  <a:srgbClr val="FFFF00"/>
                </a:solidFill>
                <a:latin typeface="Bradley Hand ITC" pitchFamily="66" charset="0"/>
              </a:rPr>
              <a:t>The Man in the Moon?</a:t>
            </a:r>
          </a:p>
          <a:p>
            <a:pPr eaLnBrk="0" hangingPunct="0">
              <a:spcBef>
                <a:spcPct val="50000"/>
              </a:spcBef>
            </a:pPr>
            <a:r>
              <a:rPr lang="en-US" b="1">
                <a:solidFill>
                  <a:srgbClr val="FFFF00"/>
                </a:solidFill>
                <a:latin typeface="Bradley Hand ITC" pitchFamily="66" charset="0"/>
              </a:rPr>
              <a:t>The Woman in the Moon?</a:t>
            </a:r>
          </a:p>
          <a:p>
            <a:pPr eaLnBrk="0" hangingPunct="0">
              <a:spcBef>
                <a:spcPct val="50000"/>
              </a:spcBef>
            </a:pPr>
            <a:r>
              <a:rPr lang="en-US" b="1">
                <a:solidFill>
                  <a:srgbClr val="FFFF00"/>
                </a:solidFill>
                <a:latin typeface="Bradley Hand ITC" pitchFamily="66" charset="0"/>
              </a:rPr>
              <a:t>The Rabbit in the Moon?</a:t>
            </a:r>
          </a:p>
          <a:p>
            <a:pPr eaLnBrk="0" hangingPunct="0">
              <a:spcBef>
                <a:spcPct val="50000"/>
              </a:spcBef>
            </a:pPr>
            <a:r>
              <a:rPr lang="en-US" b="1">
                <a:solidFill>
                  <a:srgbClr val="FFFF00"/>
                </a:solidFill>
                <a:latin typeface="Bradley Hand ITC" pitchFamily="66" charset="0"/>
              </a:rPr>
              <a:t>The cow jumping over the Moon?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31077">
                                            <p:txEl>
                                              <p:pRg st="0" end="0"/>
                                            </p:txEl>
                                          </p:spTgt>
                                        </p:tgtEl>
                                      </p:cBhvr>
                                      <p:by x="150000" y="150000"/>
                                    </p:animScale>
                                  </p:childTnLst>
                                </p:cTn>
                              </p:par>
                              <p:par>
                                <p:cTn id="7" presetID="6" presetClass="emph" presetSubtype="0" fill="hold" nodeType="withEffect">
                                  <p:stCondLst>
                                    <p:cond delay="0"/>
                                  </p:stCondLst>
                                  <p:childTnLst>
                                    <p:animScale>
                                      <p:cBhvr>
                                        <p:cTn id="8" dur="2000" fill="hold"/>
                                        <p:tgtEl>
                                          <p:spTgt spid="131077">
                                            <p:txEl>
                                              <p:pRg st="1" end="1"/>
                                            </p:txEl>
                                          </p:spTgt>
                                        </p:tgtEl>
                                      </p:cBhvr>
                                      <p:by x="150000" y="150000"/>
                                    </p:animScale>
                                  </p:childTnLst>
                                </p:cTn>
                              </p:par>
                              <p:par>
                                <p:cTn id="9" presetID="6" presetClass="emph" presetSubtype="0" fill="hold" nodeType="withEffect">
                                  <p:stCondLst>
                                    <p:cond delay="0"/>
                                  </p:stCondLst>
                                  <p:childTnLst>
                                    <p:animScale>
                                      <p:cBhvr>
                                        <p:cTn id="10" dur="2000" fill="hold"/>
                                        <p:tgtEl>
                                          <p:spTgt spid="131077">
                                            <p:txEl>
                                              <p:pRg st="2" end="2"/>
                                            </p:txEl>
                                          </p:spTgt>
                                        </p:tgtEl>
                                      </p:cBhvr>
                                      <p:by x="150000" y="150000"/>
                                    </p:animScale>
                                  </p:childTnLst>
                                </p:cTn>
                              </p:par>
                              <p:par>
                                <p:cTn id="11" presetID="6" presetClass="emph" presetSubtype="0" fill="hold" nodeType="withEffect">
                                  <p:stCondLst>
                                    <p:cond delay="0"/>
                                  </p:stCondLst>
                                  <p:childTnLst>
                                    <p:animScale>
                                      <p:cBhvr>
                                        <p:cTn id="12" dur="2000" fill="hold"/>
                                        <p:tgtEl>
                                          <p:spTgt spid="131077">
                                            <p:txEl>
                                              <p:pRg st="3" end="3"/>
                                            </p:txEl>
                                          </p:spTgt>
                                        </p:tgtEl>
                                      </p:cBhvr>
                                      <p:by x="150000" y="150000"/>
                                    </p:animScale>
                                  </p:childTnLst>
                                </p:cTn>
                              </p:par>
                              <p:par>
                                <p:cTn id="13" presetID="6" presetClass="emph" presetSubtype="0" fill="hold" nodeType="withEffect">
                                  <p:stCondLst>
                                    <p:cond delay="0"/>
                                  </p:stCondLst>
                                  <p:childTnLst>
                                    <p:animScale>
                                      <p:cBhvr>
                                        <p:cTn id="14" dur="2000" fill="hold"/>
                                        <p:tgtEl>
                                          <p:spTgt spid="131077">
                                            <p:txEl>
                                              <p:pRg st="4" end="4"/>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moon_300Ds_shamilton"/>
          <p:cNvPicPr>
            <a:picLocks noGrp="1" noChangeAspect="1" noChangeArrowheads="1"/>
          </p:cNvPicPr>
          <p:nvPr>
            <p:ph idx="4294967295"/>
          </p:nvPr>
        </p:nvPicPr>
        <p:blipFill>
          <a:blip r:embed="rId3"/>
          <a:srcRect/>
          <a:stretch>
            <a:fillRect/>
          </a:stretch>
        </p:blipFill>
        <p:spPr>
          <a:xfrm>
            <a:off x="1914525" y="1143000"/>
            <a:ext cx="5314950" cy="5146675"/>
          </a:xfrm>
        </p:spPr>
      </p:pic>
      <p:sp>
        <p:nvSpPr>
          <p:cNvPr id="54275"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eaLnBrk="0" hangingPunct="0">
              <a:spcBef>
                <a:spcPct val="50000"/>
              </a:spcBef>
            </a:pPr>
            <a:endParaRPr lang="en-US" sz="4800" i="1">
              <a:latin typeface="Book Antiqua" pitchFamily="18" charset="0"/>
            </a:endParaRPr>
          </a:p>
        </p:txBody>
      </p:sp>
      <p:sp>
        <p:nvSpPr>
          <p:cNvPr id="134148" name="Text Box 4"/>
          <p:cNvSpPr txBox="1">
            <a:spLocks noChangeArrowheads="1"/>
          </p:cNvSpPr>
          <p:nvPr/>
        </p:nvSpPr>
        <p:spPr bwMode="auto">
          <a:xfrm>
            <a:off x="514350" y="0"/>
            <a:ext cx="5886450" cy="708025"/>
          </a:xfrm>
          <a:prstGeom prst="rect">
            <a:avLst/>
          </a:prstGeom>
          <a:noFill/>
          <a:ln w="12700">
            <a:noFill/>
            <a:miter lim="800000"/>
            <a:headEnd type="none" w="sm" len="sm"/>
            <a:tailEnd type="none" w="sm" len="sm"/>
          </a:ln>
          <a:effectLst/>
        </p:spPr>
        <p:txBody>
          <a:bodyPr>
            <a:spAutoFit/>
          </a:bodyPr>
          <a:lstStyle/>
          <a:p>
            <a:pPr eaLnBrk="0" hangingPunct="0">
              <a:spcBef>
                <a:spcPct val="50000"/>
              </a:spcBef>
              <a:defRPr/>
            </a:pPr>
            <a:r>
              <a:rPr lang="en-US" sz="4000" dirty="0">
                <a:solidFill>
                  <a:srgbClr val="FFFF00"/>
                </a:solidFill>
                <a:effectLst>
                  <a:outerShdw blurRad="38100" dist="38100" dir="2700000" algn="tl">
                    <a:srgbClr val="C0C0C0"/>
                  </a:outerShdw>
                </a:effectLst>
                <a:latin typeface="Verdana" pitchFamily="34" charset="0"/>
              </a:rPr>
              <a:t>The Man in the Moon</a:t>
            </a:r>
          </a:p>
        </p:txBody>
      </p:sp>
      <p:pic>
        <p:nvPicPr>
          <p:cNvPr id="8" name="Picture 4" descr="man in the moon"/>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914525" y="1143000"/>
            <a:ext cx="5229225" cy="5162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0"/>
                                        <p:tgtEl>
                                          <p:spTgt spid="8"/>
                                        </p:tgtEl>
                                      </p:cBhvr>
                                    </p:animEffect>
                                  </p:childTnLst>
                                </p:cTn>
                              </p:par>
                            </p:childTnLst>
                          </p:cTn>
                        </p:par>
                        <p:par>
                          <p:cTn id="8" fill="hold">
                            <p:stCondLst>
                              <p:cond delay="3000"/>
                            </p:stCondLst>
                            <p:childTnLst>
                              <p:par>
                                <p:cTn id="9" presetID="10" presetClass="exit" presetSubtype="0" fill="hold" nodeType="afterEffect">
                                  <p:stCondLst>
                                    <p:cond delay="4000"/>
                                  </p:stCondLst>
                                  <p:childTnLst>
                                    <p:animEffect transition="out" filter="fade">
                                      <p:cBhvr>
                                        <p:cTn id="10" dur="3000"/>
                                        <p:tgtEl>
                                          <p:spTgt spid="8"/>
                                        </p:tgtEl>
                                      </p:cBhvr>
                                    </p:animEffect>
                                    <p:set>
                                      <p:cBhvr>
                                        <p:cTn id="11" dur="1" fill="hold">
                                          <p:stCondLst>
                                            <p:cond delay="2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moon_300Ds_shamilton"/>
          <p:cNvPicPr>
            <a:picLocks noChangeAspect="1" noChangeArrowheads="1"/>
          </p:cNvPicPr>
          <p:nvPr/>
        </p:nvPicPr>
        <p:blipFill>
          <a:blip r:embed="rId3"/>
          <a:srcRect/>
          <a:stretch>
            <a:fillRect/>
          </a:stretch>
        </p:blipFill>
        <p:spPr bwMode="auto">
          <a:xfrm>
            <a:off x="1914525" y="1143000"/>
            <a:ext cx="5314950" cy="5146675"/>
          </a:xfrm>
          <a:prstGeom prst="rect">
            <a:avLst/>
          </a:prstGeom>
          <a:noFill/>
          <a:ln w="9525">
            <a:noFill/>
            <a:miter lim="800000"/>
            <a:headEnd/>
            <a:tailEnd/>
          </a:ln>
        </p:spPr>
      </p:pic>
      <p:sp>
        <p:nvSpPr>
          <p:cNvPr id="55299"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eaLnBrk="0" hangingPunct="0">
              <a:spcBef>
                <a:spcPct val="50000"/>
              </a:spcBef>
            </a:pPr>
            <a:endParaRPr lang="en-US" sz="4800" i="1">
              <a:latin typeface="Book Antiqua" pitchFamily="18" charset="0"/>
            </a:endParaRPr>
          </a:p>
        </p:txBody>
      </p:sp>
      <p:sp>
        <p:nvSpPr>
          <p:cNvPr id="147460" name="Text Box 4"/>
          <p:cNvSpPr txBox="1">
            <a:spLocks noChangeArrowheads="1"/>
          </p:cNvSpPr>
          <p:nvPr/>
        </p:nvSpPr>
        <p:spPr bwMode="auto">
          <a:xfrm>
            <a:off x="514350" y="0"/>
            <a:ext cx="6858000" cy="708025"/>
          </a:xfrm>
          <a:prstGeom prst="rect">
            <a:avLst/>
          </a:prstGeom>
          <a:noFill/>
          <a:ln w="12700">
            <a:noFill/>
            <a:miter lim="800000"/>
            <a:headEnd type="none" w="sm" len="sm"/>
            <a:tailEnd type="none" w="sm" len="sm"/>
          </a:ln>
          <a:effectLst/>
        </p:spPr>
        <p:txBody>
          <a:bodyPr>
            <a:spAutoFit/>
          </a:bodyPr>
          <a:lstStyle/>
          <a:p>
            <a:pPr eaLnBrk="0" hangingPunct="0">
              <a:spcBef>
                <a:spcPct val="50000"/>
              </a:spcBef>
              <a:defRPr/>
            </a:pPr>
            <a:r>
              <a:rPr lang="en-US" sz="4000" dirty="0">
                <a:solidFill>
                  <a:srgbClr val="FFFF00"/>
                </a:solidFill>
                <a:effectLst>
                  <a:outerShdw blurRad="38100" dist="38100" dir="2700000" algn="tl">
                    <a:srgbClr val="C0C0C0"/>
                  </a:outerShdw>
                </a:effectLst>
                <a:latin typeface="Verdana" pitchFamily="34" charset="0"/>
              </a:rPr>
              <a:t>The Woman in the Moon</a:t>
            </a:r>
          </a:p>
        </p:txBody>
      </p:sp>
      <p:pic>
        <p:nvPicPr>
          <p:cNvPr id="147461" name="Picture 5" descr="The Lady in the Moon"/>
          <p:cNvPicPr>
            <a:picLocks noChangeAspect="1" noChangeArrowheads="1"/>
          </p:cNvPicPr>
          <p:nvPr/>
        </p:nvPicPr>
        <p:blipFill>
          <a:blip r:embed="rId4">
            <a:lum bright="-10000"/>
          </a:blip>
          <a:srcRect/>
          <a:stretch>
            <a:fillRect/>
          </a:stretch>
        </p:blipFill>
        <p:spPr bwMode="auto">
          <a:xfrm>
            <a:off x="2028825" y="1428750"/>
            <a:ext cx="5086350" cy="5029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461"/>
                                        </p:tgtEl>
                                        <p:attrNameLst>
                                          <p:attrName>style.visibility</p:attrName>
                                        </p:attrNameLst>
                                      </p:cBhvr>
                                      <p:to>
                                        <p:strVal val="visible"/>
                                      </p:to>
                                    </p:set>
                                    <p:animEffect transition="in" filter="fade">
                                      <p:cBhvr>
                                        <p:cTn id="7" dur="3000"/>
                                        <p:tgtEl>
                                          <p:spTgt spid="147461"/>
                                        </p:tgtEl>
                                      </p:cBhvr>
                                    </p:animEffect>
                                  </p:childTnLst>
                                </p:cTn>
                              </p:par>
                            </p:childTnLst>
                          </p:cTn>
                        </p:par>
                        <p:par>
                          <p:cTn id="8" fill="hold">
                            <p:stCondLst>
                              <p:cond delay="3000"/>
                            </p:stCondLst>
                            <p:childTnLst>
                              <p:par>
                                <p:cTn id="9" presetID="10" presetClass="exit" presetSubtype="0" fill="hold" nodeType="afterEffect">
                                  <p:stCondLst>
                                    <p:cond delay="4000"/>
                                  </p:stCondLst>
                                  <p:childTnLst>
                                    <p:animEffect transition="out" filter="fade">
                                      <p:cBhvr>
                                        <p:cTn id="10" dur="3000"/>
                                        <p:tgtEl>
                                          <p:spTgt spid="147461"/>
                                        </p:tgtEl>
                                      </p:cBhvr>
                                    </p:animEffect>
                                    <p:set>
                                      <p:cBhvr>
                                        <p:cTn id="11" dur="1" fill="hold">
                                          <p:stCondLst>
                                            <p:cond delay="2999"/>
                                          </p:stCondLst>
                                        </p:cTn>
                                        <p:tgtEl>
                                          <p:spTgt spid="1474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moon_300Ds_shamilton"/>
          <p:cNvPicPr>
            <a:picLocks noChangeAspect="1" noChangeArrowheads="1"/>
          </p:cNvPicPr>
          <p:nvPr/>
        </p:nvPicPr>
        <p:blipFill>
          <a:blip r:embed="rId3"/>
          <a:srcRect/>
          <a:stretch>
            <a:fillRect/>
          </a:stretch>
        </p:blipFill>
        <p:spPr bwMode="auto">
          <a:xfrm>
            <a:off x="1914525" y="1143000"/>
            <a:ext cx="5314950" cy="5146675"/>
          </a:xfrm>
          <a:prstGeom prst="rect">
            <a:avLst/>
          </a:prstGeom>
          <a:noFill/>
          <a:ln w="9525">
            <a:noFill/>
            <a:miter lim="800000"/>
            <a:headEnd/>
            <a:tailEnd/>
          </a:ln>
        </p:spPr>
      </p:pic>
      <p:sp>
        <p:nvSpPr>
          <p:cNvPr id="56323"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eaLnBrk="0" hangingPunct="0">
              <a:spcBef>
                <a:spcPct val="50000"/>
              </a:spcBef>
            </a:pPr>
            <a:endParaRPr lang="en-US" sz="4800" i="1">
              <a:latin typeface="Book Antiqua" pitchFamily="18" charset="0"/>
            </a:endParaRPr>
          </a:p>
        </p:txBody>
      </p:sp>
      <p:sp>
        <p:nvSpPr>
          <p:cNvPr id="138244" name="Text Box 4"/>
          <p:cNvSpPr txBox="1">
            <a:spLocks noChangeArrowheads="1"/>
          </p:cNvSpPr>
          <p:nvPr/>
        </p:nvSpPr>
        <p:spPr bwMode="auto">
          <a:xfrm>
            <a:off x="514350" y="114300"/>
            <a:ext cx="6400800" cy="708025"/>
          </a:xfrm>
          <a:prstGeom prst="rect">
            <a:avLst/>
          </a:prstGeom>
          <a:noFill/>
          <a:ln w="12700">
            <a:noFill/>
            <a:miter lim="800000"/>
            <a:headEnd type="none" w="sm" len="sm"/>
            <a:tailEnd type="none" w="sm" len="sm"/>
          </a:ln>
          <a:effectLst/>
        </p:spPr>
        <p:txBody>
          <a:bodyPr>
            <a:spAutoFit/>
          </a:bodyPr>
          <a:lstStyle/>
          <a:p>
            <a:pPr eaLnBrk="0" hangingPunct="0">
              <a:spcBef>
                <a:spcPct val="50000"/>
              </a:spcBef>
              <a:defRPr/>
            </a:pPr>
            <a:r>
              <a:rPr lang="en-US" sz="4000" dirty="0">
                <a:solidFill>
                  <a:srgbClr val="FFFF00"/>
                </a:solidFill>
                <a:effectLst>
                  <a:outerShdw blurRad="38100" dist="38100" dir="2700000" algn="tl">
                    <a:srgbClr val="C0C0C0"/>
                  </a:outerShdw>
                </a:effectLst>
                <a:latin typeface="Verdana" pitchFamily="34" charset="0"/>
              </a:rPr>
              <a:t>The Rabbit in the Moon</a:t>
            </a:r>
          </a:p>
        </p:txBody>
      </p:sp>
      <p:pic>
        <p:nvPicPr>
          <p:cNvPr id="138245" name="Picture 5" descr="rabbit-moon"/>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997075" y="1257300"/>
            <a:ext cx="5203825" cy="49720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8245"/>
                                        </p:tgtEl>
                                        <p:attrNameLst>
                                          <p:attrName>style.visibility</p:attrName>
                                        </p:attrNameLst>
                                      </p:cBhvr>
                                      <p:to>
                                        <p:strVal val="visible"/>
                                      </p:to>
                                    </p:set>
                                    <p:animEffect transition="in" filter="fade">
                                      <p:cBhvr>
                                        <p:cTn id="7" dur="3000"/>
                                        <p:tgtEl>
                                          <p:spTgt spid="138245"/>
                                        </p:tgtEl>
                                      </p:cBhvr>
                                    </p:animEffect>
                                  </p:childTnLst>
                                </p:cTn>
                              </p:par>
                            </p:childTnLst>
                          </p:cTn>
                        </p:par>
                        <p:par>
                          <p:cTn id="8" fill="hold">
                            <p:stCondLst>
                              <p:cond delay="3000"/>
                            </p:stCondLst>
                            <p:childTnLst>
                              <p:par>
                                <p:cTn id="9" presetID="10" presetClass="exit" presetSubtype="0" fill="hold" nodeType="afterEffect">
                                  <p:stCondLst>
                                    <p:cond delay="4000"/>
                                  </p:stCondLst>
                                  <p:childTnLst>
                                    <p:animEffect transition="out" filter="fade">
                                      <p:cBhvr>
                                        <p:cTn id="10" dur="3000"/>
                                        <p:tgtEl>
                                          <p:spTgt spid="138245"/>
                                        </p:tgtEl>
                                      </p:cBhvr>
                                    </p:animEffect>
                                    <p:set>
                                      <p:cBhvr>
                                        <p:cTn id="11" dur="1" fill="hold">
                                          <p:stCondLst>
                                            <p:cond delay="2999"/>
                                          </p:stCondLst>
                                        </p:cTn>
                                        <p:tgtEl>
                                          <p:spTgt spid="1382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moon_300Ds_shamilton"/>
          <p:cNvPicPr>
            <a:picLocks noChangeAspect="1" noChangeArrowheads="1"/>
          </p:cNvPicPr>
          <p:nvPr/>
        </p:nvPicPr>
        <p:blipFill>
          <a:blip r:embed="rId3"/>
          <a:srcRect/>
          <a:stretch>
            <a:fillRect/>
          </a:stretch>
        </p:blipFill>
        <p:spPr bwMode="auto">
          <a:xfrm>
            <a:off x="1914525" y="1143000"/>
            <a:ext cx="5314950" cy="5146675"/>
          </a:xfrm>
          <a:prstGeom prst="rect">
            <a:avLst/>
          </a:prstGeom>
          <a:noFill/>
          <a:ln w="9525">
            <a:noFill/>
            <a:miter lim="800000"/>
            <a:headEnd/>
            <a:tailEnd/>
          </a:ln>
        </p:spPr>
      </p:pic>
      <p:sp>
        <p:nvSpPr>
          <p:cNvPr id="57347"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eaLnBrk="0" hangingPunct="0">
              <a:spcBef>
                <a:spcPct val="50000"/>
              </a:spcBef>
            </a:pPr>
            <a:endParaRPr lang="en-US" sz="4800" i="1">
              <a:latin typeface="Book Antiqua" pitchFamily="18" charset="0"/>
            </a:endParaRPr>
          </a:p>
        </p:txBody>
      </p:sp>
      <p:sp>
        <p:nvSpPr>
          <p:cNvPr id="140292" name="Text Box 4"/>
          <p:cNvSpPr txBox="1">
            <a:spLocks noChangeArrowheads="1"/>
          </p:cNvSpPr>
          <p:nvPr/>
        </p:nvSpPr>
        <p:spPr bwMode="auto">
          <a:xfrm>
            <a:off x="514350" y="114300"/>
            <a:ext cx="7772400" cy="584200"/>
          </a:xfrm>
          <a:prstGeom prst="rect">
            <a:avLst/>
          </a:prstGeom>
          <a:noFill/>
          <a:ln w="12700">
            <a:noFill/>
            <a:miter lim="800000"/>
            <a:headEnd type="none" w="sm" len="sm"/>
            <a:tailEnd type="none" w="sm" len="sm"/>
          </a:ln>
          <a:effectLst/>
        </p:spPr>
        <p:txBody>
          <a:bodyPr>
            <a:spAutoFit/>
          </a:bodyPr>
          <a:lstStyle/>
          <a:p>
            <a:pPr eaLnBrk="0" hangingPunct="0">
              <a:spcBef>
                <a:spcPct val="50000"/>
              </a:spcBef>
              <a:defRPr/>
            </a:pPr>
            <a:r>
              <a:rPr lang="en-US" sz="3200" dirty="0">
                <a:solidFill>
                  <a:srgbClr val="FFFF00"/>
                </a:solidFill>
                <a:effectLst>
                  <a:outerShdw blurRad="38100" dist="38100" dir="2700000" algn="tl">
                    <a:srgbClr val="C0C0C0"/>
                  </a:outerShdw>
                </a:effectLst>
                <a:latin typeface="Verdana" pitchFamily="34" charset="0"/>
              </a:rPr>
              <a:t>The Cow Jumping Over the Moon</a:t>
            </a:r>
          </a:p>
        </p:txBody>
      </p:sp>
      <p:sp>
        <p:nvSpPr>
          <p:cNvPr id="57349" name="Line 5"/>
          <p:cNvSpPr>
            <a:spLocks noChangeShapeType="1"/>
          </p:cNvSpPr>
          <p:nvPr/>
        </p:nvSpPr>
        <p:spPr bwMode="auto">
          <a:xfrm>
            <a:off x="990600" y="1524000"/>
            <a:ext cx="304800" cy="152400"/>
          </a:xfrm>
          <a:prstGeom prst="line">
            <a:avLst/>
          </a:prstGeom>
          <a:noFill/>
          <a:ln w="12700">
            <a:solidFill>
              <a:srgbClr val="060606"/>
            </a:solidFill>
            <a:round/>
            <a:headEnd type="none" w="sm" len="sm"/>
            <a:tailEnd type="none" w="sm" len="sm"/>
          </a:ln>
        </p:spPr>
        <p:txBody>
          <a:bodyPr/>
          <a:lstStyle/>
          <a:p>
            <a:endParaRPr lang="en-US"/>
          </a:p>
        </p:txBody>
      </p:sp>
      <p:pic>
        <p:nvPicPr>
          <p:cNvPr id="140294" name="Picture 6"/>
          <p:cNvPicPr>
            <a:picLocks noChangeAspect="1" noChangeArrowheads="1"/>
          </p:cNvPicPr>
          <p:nvPr/>
        </p:nvPicPr>
        <p:blipFill>
          <a:blip r:embed="rId4">
            <a:lum bright="-30000"/>
          </a:blip>
          <a:srcRect/>
          <a:stretch>
            <a:fillRect/>
          </a:stretch>
        </p:blipFill>
        <p:spPr bwMode="auto">
          <a:xfrm rot="1779008">
            <a:off x="1814513" y="1228725"/>
            <a:ext cx="5284787" cy="53371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294"/>
                                        </p:tgtEl>
                                        <p:attrNameLst>
                                          <p:attrName>style.visibility</p:attrName>
                                        </p:attrNameLst>
                                      </p:cBhvr>
                                      <p:to>
                                        <p:strVal val="visible"/>
                                      </p:to>
                                    </p:set>
                                    <p:animEffect transition="in" filter="fade">
                                      <p:cBhvr>
                                        <p:cTn id="7" dur="3000"/>
                                        <p:tgtEl>
                                          <p:spTgt spid="140294"/>
                                        </p:tgtEl>
                                      </p:cBhvr>
                                    </p:animEffect>
                                  </p:childTnLst>
                                </p:cTn>
                              </p:par>
                            </p:childTnLst>
                          </p:cTn>
                        </p:par>
                        <p:par>
                          <p:cTn id="8" fill="hold">
                            <p:stCondLst>
                              <p:cond delay="3000"/>
                            </p:stCondLst>
                            <p:childTnLst>
                              <p:par>
                                <p:cTn id="9" presetID="10" presetClass="exit" presetSubtype="0" fill="hold" nodeType="afterEffect">
                                  <p:stCondLst>
                                    <p:cond delay="4000"/>
                                  </p:stCondLst>
                                  <p:childTnLst>
                                    <p:animEffect transition="out" filter="fade">
                                      <p:cBhvr>
                                        <p:cTn id="10" dur="3000"/>
                                        <p:tgtEl>
                                          <p:spTgt spid="140294"/>
                                        </p:tgtEl>
                                      </p:cBhvr>
                                    </p:animEffect>
                                    <p:set>
                                      <p:cBhvr>
                                        <p:cTn id="11" dur="1" fill="hold">
                                          <p:stCondLst>
                                            <p:cond delay="2999"/>
                                          </p:stCondLst>
                                        </p:cTn>
                                        <p:tgtEl>
                                          <p:spTgt spid="1402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moon_300Ds_shamilton"/>
          <p:cNvPicPr>
            <a:picLocks noGrp="1" noChangeAspect="1" noChangeArrowheads="1"/>
          </p:cNvPicPr>
          <p:nvPr>
            <p:ph idx="4294967295"/>
          </p:nvPr>
        </p:nvPicPr>
        <p:blipFill>
          <a:blip r:embed="rId4"/>
          <a:srcRect/>
          <a:stretch>
            <a:fillRect/>
          </a:stretch>
        </p:blipFill>
        <p:spPr>
          <a:xfrm>
            <a:off x="2286000" y="0"/>
            <a:ext cx="6858000" cy="6640513"/>
          </a:xfrm>
        </p:spPr>
      </p:pic>
      <p:sp>
        <p:nvSpPr>
          <p:cNvPr id="58371"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eaLnBrk="0" hangingPunct="0">
              <a:spcBef>
                <a:spcPct val="50000"/>
              </a:spcBef>
            </a:pPr>
            <a:endParaRPr lang="en-US" sz="4800" i="1">
              <a:latin typeface="Book Antiqua" pitchFamily="18" charset="0"/>
            </a:endParaRPr>
          </a:p>
        </p:txBody>
      </p:sp>
      <p:sp>
        <p:nvSpPr>
          <p:cNvPr id="142340" name="Text Box 4"/>
          <p:cNvSpPr txBox="1">
            <a:spLocks noChangeArrowheads="1"/>
          </p:cNvSpPr>
          <p:nvPr/>
        </p:nvSpPr>
        <p:spPr bwMode="auto">
          <a:xfrm>
            <a:off x="0" y="228600"/>
            <a:ext cx="4495800" cy="2287588"/>
          </a:xfrm>
          <a:prstGeom prst="rect">
            <a:avLst/>
          </a:prstGeom>
          <a:noFill/>
          <a:ln w="12700">
            <a:noFill/>
            <a:miter lim="800000"/>
            <a:headEnd type="none" w="sm" len="sm"/>
            <a:tailEnd type="none" w="sm" len="sm"/>
          </a:ln>
          <a:effectLst/>
        </p:spPr>
        <p:txBody>
          <a:bodyPr>
            <a:spAutoFit/>
          </a:bodyPr>
          <a:lstStyle/>
          <a:p>
            <a:pPr eaLnBrk="0" hangingPunct="0">
              <a:spcBef>
                <a:spcPct val="50000"/>
              </a:spcBef>
              <a:defRPr/>
            </a:pPr>
            <a:r>
              <a:rPr lang="en-US" sz="4800">
                <a:solidFill>
                  <a:srgbClr val="FFFF00"/>
                </a:solidFill>
                <a:effectLst>
                  <a:outerShdw blurRad="38100" dist="38100" dir="2700000" algn="tl">
                    <a:srgbClr val="C0C0C0"/>
                  </a:outerShdw>
                </a:effectLst>
                <a:latin typeface="Verdana" pitchFamily="34" charset="0"/>
              </a:rPr>
              <a:t>The Moon – The Whole Thing!</a:t>
            </a:r>
          </a:p>
        </p:txBody>
      </p:sp>
      <p:sp>
        <p:nvSpPr>
          <p:cNvPr id="58373" name="Text Box 5"/>
          <p:cNvSpPr txBox="1">
            <a:spLocks noChangeArrowheads="1"/>
          </p:cNvSpPr>
          <p:nvPr/>
        </p:nvSpPr>
        <p:spPr bwMode="auto">
          <a:xfrm>
            <a:off x="304800" y="4038600"/>
            <a:ext cx="2819400" cy="20732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b="1">
                <a:solidFill>
                  <a:srgbClr val="FFFF00"/>
                </a:solidFill>
                <a:latin typeface="Bradley Hand ITC" pitchFamily="66" charset="0"/>
              </a:rPr>
              <a:t>The Big Craters with Bright “Rays” are </a:t>
            </a:r>
          </a:p>
          <a:p>
            <a:pPr eaLnBrk="0" hangingPunct="0">
              <a:spcBef>
                <a:spcPct val="50000"/>
              </a:spcBef>
            </a:pPr>
            <a:r>
              <a:rPr lang="en-US" b="1">
                <a:solidFill>
                  <a:srgbClr val="FFFF00"/>
                </a:solidFill>
                <a:latin typeface="Bradley Hand ITC" pitchFamily="66" charset="0"/>
              </a:rPr>
              <a:t>Copernicus </a:t>
            </a:r>
          </a:p>
          <a:p>
            <a:pPr eaLnBrk="0" hangingPunct="0">
              <a:spcBef>
                <a:spcPct val="50000"/>
              </a:spcBef>
            </a:pPr>
            <a:r>
              <a:rPr lang="en-US" b="1">
                <a:solidFill>
                  <a:srgbClr val="FFFF00"/>
                </a:solidFill>
                <a:latin typeface="Bradley Hand ITC" pitchFamily="66" charset="0"/>
              </a:rPr>
              <a:t>and</a:t>
            </a:r>
          </a:p>
          <a:p>
            <a:pPr eaLnBrk="0" hangingPunct="0">
              <a:spcBef>
                <a:spcPct val="50000"/>
              </a:spcBef>
            </a:pPr>
            <a:r>
              <a:rPr lang="en-US" b="1">
                <a:solidFill>
                  <a:srgbClr val="FFFF00"/>
                </a:solidFill>
                <a:latin typeface="Bradley Hand ITC" pitchFamily="66" charset="0"/>
              </a:rPr>
              <a:t>Tycho</a:t>
            </a:r>
          </a:p>
        </p:txBody>
      </p:sp>
      <p:sp>
        <p:nvSpPr>
          <p:cNvPr id="142342" name="Line 6"/>
          <p:cNvSpPr>
            <a:spLocks noChangeShapeType="1"/>
          </p:cNvSpPr>
          <p:nvPr/>
        </p:nvSpPr>
        <p:spPr bwMode="auto">
          <a:xfrm flipV="1">
            <a:off x="1752600" y="2971800"/>
            <a:ext cx="2743200" cy="1981200"/>
          </a:xfrm>
          <a:prstGeom prst="line">
            <a:avLst/>
          </a:prstGeom>
          <a:noFill/>
          <a:ln w="12700">
            <a:solidFill>
              <a:schemeClr val="bg1"/>
            </a:solidFill>
            <a:round/>
            <a:headEnd type="none" w="sm" len="sm"/>
            <a:tailEnd type="none" w="sm" len="sm"/>
          </a:ln>
        </p:spPr>
        <p:txBody>
          <a:bodyPr/>
          <a:lstStyle/>
          <a:p>
            <a:endParaRPr lang="en-US"/>
          </a:p>
        </p:txBody>
      </p:sp>
      <p:sp>
        <p:nvSpPr>
          <p:cNvPr id="142343" name="Line 7"/>
          <p:cNvSpPr>
            <a:spLocks noChangeShapeType="1"/>
          </p:cNvSpPr>
          <p:nvPr/>
        </p:nvSpPr>
        <p:spPr bwMode="auto">
          <a:xfrm flipV="1">
            <a:off x="1230313" y="5561013"/>
            <a:ext cx="3124200" cy="381000"/>
          </a:xfrm>
          <a:prstGeom prst="line">
            <a:avLst/>
          </a:prstGeom>
          <a:noFill/>
          <a:ln w="12700">
            <a:solidFill>
              <a:schemeClr val="bg1"/>
            </a:solidFill>
            <a:round/>
            <a:headEnd type="none" w="sm" len="sm"/>
            <a:tailEnd type="none" w="sm" len="sm"/>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142342"/>
                                        </p:tgtEl>
                                        <p:attrNameLst>
                                          <p:attrName>style.visibility</p:attrName>
                                        </p:attrNameLst>
                                      </p:cBhvr>
                                      <p:to>
                                        <p:strVal val="visible"/>
                                      </p:to>
                                    </p:set>
                                    <p:animEffect transition="in" filter="fade">
                                      <p:cBhvr>
                                        <p:cTn id="7" dur="2000"/>
                                        <p:tgtEl>
                                          <p:spTgt spid="142342"/>
                                        </p:tgtEl>
                                      </p:cBhvr>
                                    </p:animEffect>
                                    <p:anim calcmode="lin" valueType="num">
                                      <p:cBhvr>
                                        <p:cTn id="8" dur="2000" fill="hold"/>
                                        <p:tgtEl>
                                          <p:spTgt spid="142342"/>
                                        </p:tgtEl>
                                        <p:attrNameLst>
                                          <p:attrName>style.rotation</p:attrName>
                                        </p:attrNameLst>
                                      </p:cBhvr>
                                      <p:tavLst>
                                        <p:tav tm="0">
                                          <p:val>
                                            <p:fltVal val="720"/>
                                          </p:val>
                                        </p:tav>
                                        <p:tav tm="100000">
                                          <p:val>
                                            <p:fltVal val="0"/>
                                          </p:val>
                                        </p:tav>
                                      </p:tavLst>
                                    </p:anim>
                                    <p:anim calcmode="lin" valueType="num">
                                      <p:cBhvr>
                                        <p:cTn id="9" dur="2000" fill="hold"/>
                                        <p:tgtEl>
                                          <p:spTgt spid="142342"/>
                                        </p:tgtEl>
                                        <p:attrNameLst>
                                          <p:attrName>ppt_h</p:attrName>
                                        </p:attrNameLst>
                                      </p:cBhvr>
                                      <p:tavLst>
                                        <p:tav tm="0">
                                          <p:val>
                                            <p:fltVal val="0"/>
                                          </p:val>
                                        </p:tav>
                                        <p:tav tm="100000">
                                          <p:val>
                                            <p:strVal val="#ppt_h"/>
                                          </p:val>
                                        </p:tav>
                                      </p:tavLst>
                                    </p:anim>
                                    <p:anim calcmode="lin" valueType="num">
                                      <p:cBhvr>
                                        <p:cTn id="10" dur="2000" fill="hold"/>
                                        <p:tgtEl>
                                          <p:spTgt spid="142342"/>
                                        </p:tgtEl>
                                        <p:attrNameLst>
                                          <p:attrName>ppt_w</p:attrName>
                                        </p:attrNameLst>
                                      </p:cBhvr>
                                      <p:tavLst>
                                        <p:tav tm="0">
                                          <p:val>
                                            <p:fltVal val="0"/>
                                          </p:val>
                                        </p:tav>
                                        <p:tav tm="100000">
                                          <p:val>
                                            <p:strVal val="#ppt_w"/>
                                          </p:val>
                                        </p:tav>
                                      </p:tavLst>
                                    </p:anim>
                                  </p:childTnLst>
                                  <p:subTnLst>
                                    <p:audio>
                                      <p:cMediaNode>
                                        <p:cTn display="0" masterRel="sameClick">
                                          <p:stCondLst>
                                            <p:cond evt="begin" delay="0">
                                              <p:tn val="5"/>
                                            </p:cond>
                                          </p:stCondLst>
                                          <p:endCondLst>
                                            <p:cond evt="onStopAudio" delay="0">
                                              <p:tgtEl>
                                                <p:sldTgt/>
                                              </p:tgtEl>
                                            </p:cond>
                                          </p:endCondLst>
                                        </p:cTn>
                                        <p:tgtEl>
                                          <p:sndTgt r:embed="rId3" name="arrow.wav" builtIn="1"/>
                                        </p:tgtEl>
                                      </p:cMediaNode>
                                    </p:audio>
                                  </p:subTnLst>
                                </p:cTn>
                              </p:par>
                            </p:childTnLst>
                          </p:cTn>
                        </p:par>
                        <p:par>
                          <p:cTn id="11" fill="hold">
                            <p:stCondLst>
                              <p:cond delay="2000"/>
                            </p:stCondLst>
                            <p:childTnLst>
                              <p:par>
                                <p:cTn id="12" presetID="7" presetClass="entr" presetSubtype="8" fill="hold" grpId="0" nodeType="afterEffect">
                                  <p:stCondLst>
                                    <p:cond delay="3000"/>
                                  </p:stCondLst>
                                  <p:childTnLst>
                                    <p:set>
                                      <p:cBhvr>
                                        <p:cTn id="13" dur="1" fill="hold">
                                          <p:stCondLst>
                                            <p:cond delay="0"/>
                                          </p:stCondLst>
                                        </p:cTn>
                                        <p:tgtEl>
                                          <p:spTgt spid="142343"/>
                                        </p:tgtEl>
                                        <p:attrNameLst>
                                          <p:attrName>style.visibility</p:attrName>
                                        </p:attrNameLst>
                                      </p:cBhvr>
                                      <p:to>
                                        <p:strVal val="visible"/>
                                      </p:to>
                                    </p:set>
                                    <p:anim calcmode="lin" valueType="num">
                                      <p:cBhvr additive="base">
                                        <p:cTn id="14" dur="1000" fill="hold"/>
                                        <p:tgtEl>
                                          <p:spTgt spid="142343"/>
                                        </p:tgtEl>
                                        <p:attrNameLst>
                                          <p:attrName>ppt_x</p:attrName>
                                        </p:attrNameLst>
                                      </p:cBhvr>
                                      <p:tavLst>
                                        <p:tav tm="0">
                                          <p:val>
                                            <p:strVal val="0-#ppt_w/2"/>
                                          </p:val>
                                        </p:tav>
                                        <p:tav tm="100000">
                                          <p:val>
                                            <p:strVal val="#ppt_x"/>
                                          </p:val>
                                        </p:tav>
                                      </p:tavLst>
                                    </p:anim>
                                    <p:anim calcmode="lin" valueType="num">
                                      <p:cBhvr additive="base">
                                        <p:cTn id="15" dur="1000" fill="hold"/>
                                        <p:tgtEl>
                                          <p:spTgt spid="1423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42" grpId="0" animBg="1"/>
      <p:bldP spid="14234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moon_300Ds_shamilton"/>
          <p:cNvPicPr>
            <a:picLocks noGrp="1" noChangeAspect="1" noChangeArrowheads="1"/>
          </p:cNvPicPr>
          <p:nvPr>
            <p:ph idx="4294967295"/>
          </p:nvPr>
        </p:nvPicPr>
        <p:blipFill>
          <a:blip r:embed="rId3"/>
          <a:srcRect/>
          <a:stretch>
            <a:fillRect/>
          </a:stretch>
        </p:blipFill>
        <p:spPr>
          <a:xfrm>
            <a:off x="2286000" y="0"/>
            <a:ext cx="6858000" cy="6640513"/>
          </a:xfrm>
        </p:spPr>
      </p:pic>
      <p:sp>
        <p:nvSpPr>
          <p:cNvPr id="59395" name="Text Box 3"/>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p:spPr>
        <p:txBody>
          <a:bodyPr>
            <a:spAutoFit/>
          </a:bodyPr>
          <a:lstStyle/>
          <a:p>
            <a:pPr eaLnBrk="0" hangingPunct="0">
              <a:spcBef>
                <a:spcPct val="50000"/>
              </a:spcBef>
            </a:pPr>
            <a:endParaRPr lang="en-US" sz="4800" i="1">
              <a:latin typeface="Book Antiqua" pitchFamily="18" charset="0"/>
            </a:endParaRPr>
          </a:p>
        </p:txBody>
      </p:sp>
      <p:sp>
        <p:nvSpPr>
          <p:cNvPr id="144388" name="Text Box 4"/>
          <p:cNvSpPr txBox="1">
            <a:spLocks noChangeArrowheads="1"/>
          </p:cNvSpPr>
          <p:nvPr/>
        </p:nvSpPr>
        <p:spPr bwMode="auto">
          <a:xfrm>
            <a:off x="0" y="228600"/>
            <a:ext cx="4495800" cy="2470150"/>
          </a:xfrm>
          <a:prstGeom prst="rect">
            <a:avLst/>
          </a:prstGeom>
          <a:noFill/>
          <a:ln w="12700">
            <a:noFill/>
            <a:miter lim="800000"/>
            <a:headEnd type="none" w="sm" len="sm"/>
            <a:tailEnd type="none" w="sm" len="sm"/>
          </a:ln>
          <a:effectLst/>
        </p:spPr>
        <p:txBody>
          <a:bodyPr>
            <a:spAutoFit/>
          </a:bodyPr>
          <a:lstStyle/>
          <a:p>
            <a:pPr eaLnBrk="0" hangingPunct="0">
              <a:spcBef>
                <a:spcPct val="50000"/>
              </a:spcBef>
              <a:defRPr/>
            </a:pPr>
            <a:r>
              <a:rPr lang="en-US" sz="4800">
                <a:solidFill>
                  <a:srgbClr val="FFFF00"/>
                </a:solidFill>
                <a:effectLst>
                  <a:outerShdw blurRad="38100" dist="38100" dir="2700000" algn="tl">
                    <a:srgbClr val="C0C0C0"/>
                  </a:outerShdw>
                </a:effectLst>
                <a:latin typeface="Verdana" pitchFamily="34" charset="0"/>
              </a:rPr>
              <a:t>The Moon – </a:t>
            </a:r>
            <a:r>
              <a:rPr lang="en-US" sz="4000">
                <a:solidFill>
                  <a:srgbClr val="FFFF00"/>
                </a:solidFill>
                <a:effectLst>
                  <a:outerShdw blurRad="38100" dist="38100" dir="2700000" algn="tl">
                    <a:srgbClr val="C0C0C0"/>
                  </a:outerShdw>
                </a:effectLst>
                <a:latin typeface="Verdana" pitchFamily="34" charset="0"/>
              </a:rPr>
              <a:t>Dry “Seas”,</a:t>
            </a:r>
            <a:r>
              <a:rPr lang="en-US" sz="4800">
                <a:solidFill>
                  <a:srgbClr val="FFFF00"/>
                </a:solidFill>
                <a:effectLst>
                  <a:outerShdw blurRad="38100" dist="38100" dir="2700000" algn="tl">
                    <a:srgbClr val="C0C0C0"/>
                  </a:outerShdw>
                </a:effectLst>
                <a:latin typeface="Verdana" pitchFamily="34" charset="0"/>
              </a:rPr>
              <a:t> </a:t>
            </a:r>
          </a:p>
          <a:p>
            <a:pPr eaLnBrk="0" hangingPunct="0">
              <a:spcBef>
                <a:spcPct val="50000"/>
              </a:spcBef>
              <a:defRPr/>
            </a:pPr>
            <a:r>
              <a:rPr lang="en-US" sz="4000">
                <a:solidFill>
                  <a:srgbClr val="FFFF00"/>
                </a:solidFill>
                <a:effectLst>
                  <a:outerShdw blurRad="38100" dist="38100" dir="2700000" algn="tl">
                    <a:srgbClr val="C0C0C0"/>
                  </a:outerShdw>
                </a:effectLst>
                <a:latin typeface="Verdana" pitchFamily="34" charset="0"/>
              </a:rPr>
              <a:t>Or “Maria”</a:t>
            </a:r>
          </a:p>
        </p:txBody>
      </p:sp>
      <p:sp>
        <p:nvSpPr>
          <p:cNvPr id="144389" name="Text Box 5"/>
          <p:cNvSpPr txBox="1">
            <a:spLocks noChangeArrowheads="1"/>
          </p:cNvSpPr>
          <p:nvPr/>
        </p:nvSpPr>
        <p:spPr bwMode="auto">
          <a:xfrm>
            <a:off x="228600" y="3276600"/>
            <a:ext cx="3276600" cy="3968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b="1">
                <a:solidFill>
                  <a:srgbClr val="FFFF00"/>
                </a:solidFill>
                <a:latin typeface="Bradley Hand ITC" pitchFamily="66" charset="0"/>
              </a:rPr>
              <a:t>Oceanus Procellarum</a:t>
            </a:r>
          </a:p>
        </p:txBody>
      </p:sp>
      <p:sp>
        <p:nvSpPr>
          <p:cNvPr id="144390" name="Text Box 6"/>
          <p:cNvSpPr txBox="1">
            <a:spLocks noChangeArrowheads="1"/>
          </p:cNvSpPr>
          <p:nvPr/>
        </p:nvSpPr>
        <p:spPr bwMode="auto">
          <a:xfrm>
            <a:off x="228600" y="5486400"/>
            <a:ext cx="3482975" cy="3968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b="1">
                <a:solidFill>
                  <a:srgbClr val="FFFF00"/>
                </a:solidFill>
                <a:latin typeface="Bradley Hand ITC" pitchFamily="66" charset="0"/>
              </a:rPr>
              <a:t>Mare Crisium, “Sea of Crises”</a:t>
            </a:r>
            <a:endParaRPr lang="en-US" sz="3200">
              <a:solidFill>
                <a:srgbClr val="FFFF00"/>
              </a:solidFill>
              <a:latin typeface="Bradley Hand ITC" pitchFamily="66" charset="0"/>
            </a:endParaRPr>
          </a:p>
        </p:txBody>
      </p:sp>
      <p:sp>
        <p:nvSpPr>
          <p:cNvPr id="144391" name="Text Box 7"/>
          <p:cNvSpPr txBox="1">
            <a:spLocks noChangeArrowheads="1"/>
          </p:cNvSpPr>
          <p:nvPr/>
        </p:nvSpPr>
        <p:spPr bwMode="auto">
          <a:xfrm>
            <a:off x="228600" y="5105400"/>
            <a:ext cx="3429000" cy="3968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b="1">
                <a:solidFill>
                  <a:srgbClr val="FFFF00"/>
                </a:solidFill>
                <a:latin typeface="Bradley Hand ITC" pitchFamily="66" charset="0"/>
              </a:rPr>
              <a:t>Mare Tranquillitatus</a:t>
            </a:r>
            <a:endParaRPr lang="en-US">
              <a:solidFill>
                <a:srgbClr val="FFFF00"/>
              </a:solidFill>
              <a:latin typeface="Bradley Hand ITC" pitchFamily="66" charset="0"/>
            </a:endParaRPr>
          </a:p>
        </p:txBody>
      </p:sp>
      <p:sp>
        <p:nvSpPr>
          <p:cNvPr id="144392" name="Text Box 8"/>
          <p:cNvSpPr txBox="1">
            <a:spLocks noChangeArrowheads="1"/>
          </p:cNvSpPr>
          <p:nvPr/>
        </p:nvSpPr>
        <p:spPr bwMode="auto">
          <a:xfrm>
            <a:off x="228600" y="4724400"/>
            <a:ext cx="3733800" cy="3968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b="1">
                <a:solidFill>
                  <a:srgbClr val="FFFF00"/>
                </a:solidFill>
                <a:latin typeface="Bradley Hand ITC" pitchFamily="66" charset="0"/>
              </a:rPr>
              <a:t>Mare Serenitatus</a:t>
            </a:r>
          </a:p>
        </p:txBody>
      </p:sp>
      <p:sp>
        <p:nvSpPr>
          <p:cNvPr id="144393" name="Text Box 9"/>
          <p:cNvSpPr txBox="1">
            <a:spLocks noChangeArrowheads="1"/>
          </p:cNvSpPr>
          <p:nvPr/>
        </p:nvSpPr>
        <p:spPr bwMode="auto">
          <a:xfrm>
            <a:off x="228600" y="4267200"/>
            <a:ext cx="2590800" cy="3968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b="1">
                <a:solidFill>
                  <a:srgbClr val="FFFF00"/>
                </a:solidFill>
                <a:latin typeface="Bradley Hand ITC" pitchFamily="66" charset="0"/>
              </a:rPr>
              <a:t>Mare Nubium</a:t>
            </a:r>
          </a:p>
        </p:txBody>
      </p:sp>
      <p:sp>
        <p:nvSpPr>
          <p:cNvPr id="144394" name="Text Box 10"/>
          <p:cNvSpPr txBox="1">
            <a:spLocks noChangeArrowheads="1"/>
          </p:cNvSpPr>
          <p:nvPr/>
        </p:nvSpPr>
        <p:spPr bwMode="auto">
          <a:xfrm>
            <a:off x="228600" y="3810000"/>
            <a:ext cx="3429000" cy="3968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b="1">
                <a:solidFill>
                  <a:srgbClr val="FFFF00"/>
                </a:solidFill>
                <a:latin typeface="Bradley Hand ITC" pitchFamily="66" charset="0"/>
              </a:rPr>
              <a:t>Mare Imbrium</a:t>
            </a:r>
            <a:endParaRPr lang="en-US">
              <a:solidFill>
                <a:srgbClr val="FFFF00"/>
              </a:solidFill>
              <a:latin typeface="Bradley Hand ITC" pitchFamily="66" charset="0"/>
            </a:endParaRPr>
          </a:p>
        </p:txBody>
      </p:sp>
      <p:sp>
        <p:nvSpPr>
          <p:cNvPr id="144395" name="Line 11"/>
          <p:cNvSpPr>
            <a:spLocks noChangeShapeType="1"/>
          </p:cNvSpPr>
          <p:nvPr/>
        </p:nvSpPr>
        <p:spPr bwMode="auto">
          <a:xfrm flipV="1">
            <a:off x="3657600" y="3352800"/>
            <a:ext cx="4572000" cy="2209800"/>
          </a:xfrm>
          <a:prstGeom prst="line">
            <a:avLst/>
          </a:prstGeom>
          <a:noFill/>
          <a:ln w="12700">
            <a:solidFill>
              <a:schemeClr val="bg1"/>
            </a:solidFill>
            <a:round/>
            <a:headEnd type="none" w="sm" len="sm"/>
            <a:tailEnd type="none" w="sm" len="sm"/>
          </a:ln>
        </p:spPr>
        <p:txBody>
          <a:bodyPr/>
          <a:lstStyle/>
          <a:p>
            <a:endParaRPr lang="en-US"/>
          </a:p>
        </p:txBody>
      </p:sp>
      <p:sp>
        <p:nvSpPr>
          <p:cNvPr id="144396" name="Line 12"/>
          <p:cNvSpPr>
            <a:spLocks noChangeShapeType="1"/>
          </p:cNvSpPr>
          <p:nvPr/>
        </p:nvSpPr>
        <p:spPr bwMode="auto">
          <a:xfrm flipV="1">
            <a:off x="2743200" y="3657600"/>
            <a:ext cx="4114800" cy="1600200"/>
          </a:xfrm>
          <a:prstGeom prst="line">
            <a:avLst/>
          </a:prstGeom>
          <a:noFill/>
          <a:ln w="12700">
            <a:solidFill>
              <a:schemeClr val="bg1"/>
            </a:solidFill>
            <a:round/>
            <a:headEnd type="none" w="sm" len="sm"/>
            <a:tailEnd type="none" w="sm" len="sm"/>
          </a:ln>
        </p:spPr>
        <p:txBody>
          <a:bodyPr/>
          <a:lstStyle/>
          <a:p>
            <a:endParaRPr lang="en-US"/>
          </a:p>
        </p:txBody>
      </p:sp>
      <p:sp>
        <p:nvSpPr>
          <p:cNvPr id="144397" name="Line 13"/>
          <p:cNvSpPr>
            <a:spLocks noChangeShapeType="1"/>
          </p:cNvSpPr>
          <p:nvPr/>
        </p:nvSpPr>
        <p:spPr bwMode="auto">
          <a:xfrm flipV="1">
            <a:off x="2286000" y="2743200"/>
            <a:ext cx="4267200" cy="2133600"/>
          </a:xfrm>
          <a:prstGeom prst="line">
            <a:avLst/>
          </a:prstGeom>
          <a:noFill/>
          <a:ln w="12700">
            <a:solidFill>
              <a:schemeClr val="bg1"/>
            </a:solidFill>
            <a:round/>
            <a:headEnd type="none" w="sm" len="sm"/>
            <a:tailEnd type="none" w="sm" len="sm"/>
          </a:ln>
        </p:spPr>
        <p:txBody>
          <a:bodyPr/>
          <a:lstStyle/>
          <a:p>
            <a:endParaRPr lang="en-US"/>
          </a:p>
        </p:txBody>
      </p:sp>
      <p:sp>
        <p:nvSpPr>
          <p:cNvPr id="144398" name="Line 14"/>
          <p:cNvSpPr>
            <a:spLocks noChangeShapeType="1"/>
          </p:cNvSpPr>
          <p:nvPr/>
        </p:nvSpPr>
        <p:spPr bwMode="auto">
          <a:xfrm flipV="1">
            <a:off x="2036763" y="4351338"/>
            <a:ext cx="2438400" cy="152400"/>
          </a:xfrm>
          <a:prstGeom prst="line">
            <a:avLst/>
          </a:prstGeom>
          <a:noFill/>
          <a:ln w="12700">
            <a:solidFill>
              <a:schemeClr val="bg1"/>
            </a:solidFill>
            <a:round/>
            <a:headEnd type="none" w="sm" len="sm"/>
            <a:tailEnd type="none" w="sm" len="sm"/>
          </a:ln>
        </p:spPr>
        <p:txBody>
          <a:bodyPr/>
          <a:lstStyle/>
          <a:p>
            <a:endParaRPr lang="en-US"/>
          </a:p>
        </p:txBody>
      </p:sp>
      <p:sp>
        <p:nvSpPr>
          <p:cNvPr id="144399" name="Line 15"/>
          <p:cNvSpPr>
            <a:spLocks noChangeShapeType="1"/>
          </p:cNvSpPr>
          <p:nvPr/>
        </p:nvSpPr>
        <p:spPr bwMode="auto">
          <a:xfrm flipV="1">
            <a:off x="1979613" y="2046288"/>
            <a:ext cx="3200400" cy="1905000"/>
          </a:xfrm>
          <a:prstGeom prst="line">
            <a:avLst/>
          </a:prstGeom>
          <a:noFill/>
          <a:ln w="12700">
            <a:solidFill>
              <a:schemeClr val="bg1"/>
            </a:solidFill>
            <a:round/>
            <a:headEnd type="none" w="sm" len="sm"/>
            <a:tailEnd type="none" w="sm" len="sm"/>
          </a:ln>
        </p:spPr>
        <p:txBody>
          <a:bodyPr/>
          <a:lstStyle/>
          <a:p>
            <a:endParaRPr lang="en-US"/>
          </a:p>
        </p:txBody>
      </p:sp>
      <p:sp>
        <p:nvSpPr>
          <p:cNvPr id="144400" name="Line 16"/>
          <p:cNvSpPr>
            <a:spLocks noChangeShapeType="1"/>
          </p:cNvSpPr>
          <p:nvPr/>
        </p:nvSpPr>
        <p:spPr bwMode="auto">
          <a:xfrm flipV="1">
            <a:off x="2613025" y="2103438"/>
            <a:ext cx="914400" cy="1371600"/>
          </a:xfrm>
          <a:prstGeom prst="line">
            <a:avLst/>
          </a:prstGeom>
          <a:noFill/>
          <a:ln w="12700">
            <a:solidFill>
              <a:schemeClr val="bg1"/>
            </a:solidFill>
            <a:round/>
            <a:headEnd type="none" w="sm" len="sm"/>
            <a:tailEnd type="none" w="sm" len="sm"/>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144390"/>
                                        </p:tgtEl>
                                        <p:attrNameLst>
                                          <p:attrName>style.visibility</p:attrName>
                                        </p:attrNameLst>
                                      </p:cBhvr>
                                      <p:to>
                                        <p:strVal val="visible"/>
                                      </p:to>
                                    </p:set>
                                    <p:anim calcmode="lin" valueType="num">
                                      <p:cBhvr additive="base">
                                        <p:cTn id="7" dur="1000" fill="hold"/>
                                        <p:tgtEl>
                                          <p:spTgt spid="144390"/>
                                        </p:tgtEl>
                                        <p:attrNameLst>
                                          <p:attrName>ppt_x</p:attrName>
                                        </p:attrNameLst>
                                      </p:cBhvr>
                                      <p:tavLst>
                                        <p:tav tm="0">
                                          <p:val>
                                            <p:strVal val="1+#ppt_w/2"/>
                                          </p:val>
                                        </p:tav>
                                        <p:tav tm="100000">
                                          <p:val>
                                            <p:strVal val="#ppt_x"/>
                                          </p:val>
                                        </p:tav>
                                      </p:tavLst>
                                    </p:anim>
                                    <p:anim calcmode="lin" valueType="num">
                                      <p:cBhvr additive="base">
                                        <p:cTn id="8" dur="1000" fill="hold"/>
                                        <p:tgtEl>
                                          <p:spTgt spid="14439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5" presetClass="entr" presetSubtype="0" fill="hold" grpId="0" nodeType="afterEffect">
                                  <p:stCondLst>
                                    <p:cond delay="0"/>
                                  </p:stCondLst>
                                  <p:childTnLst>
                                    <p:set>
                                      <p:cBhvr>
                                        <p:cTn id="11" dur="1" fill="hold">
                                          <p:stCondLst>
                                            <p:cond delay="0"/>
                                          </p:stCondLst>
                                        </p:cTn>
                                        <p:tgtEl>
                                          <p:spTgt spid="144395"/>
                                        </p:tgtEl>
                                        <p:attrNameLst>
                                          <p:attrName>style.visibility</p:attrName>
                                        </p:attrNameLst>
                                      </p:cBhvr>
                                      <p:to>
                                        <p:strVal val="visible"/>
                                      </p:to>
                                    </p:set>
                                    <p:animEffect transition="in" filter="fade">
                                      <p:cBhvr>
                                        <p:cTn id="12" dur="2000"/>
                                        <p:tgtEl>
                                          <p:spTgt spid="144395"/>
                                        </p:tgtEl>
                                      </p:cBhvr>
                                    </p:animEffect>
                                    <p:anim calcmode="lin" valueType="num">
                                      <p:cBhvr>
                                        <p:cTn id="13" dur="2000" fill="hold"/>
                                        <p:tgtEl>
                                          <p:spTgt spid="144395"/>
                                        </p:tgtEl>
                                        <p:attrNameLst>
                                          <p:attrName>style.rotation</p:attrName>
                                        </p:attrNameLst>
                                      </p:cBhvr>
                                      <p:tavLst>
                                        <p:tav tm="0">
                                          <p:val>
                                            <p:fltVal val="720"/>
                                          </p:val>
                                        </p:tav>
                                        <p:tav tm="100000">
                                          <p:val>
                                            <p:fltVal val="0"/>
                                          </p:val>
                                        </p:tav>
                                      </p:tavLst>
                                    </p:anim>
                                    <p:anim calcmode="lin" valueType="num">
                                      <p:cBhvr>
                                        <p:cTn id="14" dur="2000" fill="hold"/>
                                        <p:tgtEl>
                                          <p:spTgt spid="144395"/>
                                        </p:tgtEl>
                                        <p:attrNameLst>
                                          <p:attrName>ppt_h</p:attrName>
                                        </p:attrNameLst>
                                      </p:cBhvr>
                                      <p:tavLst>
                                        <p:tav tm="0">
                                          <p:val>
                                            <p:fltVal val="0"/>
                                          </p:val>
                                        </p:tav>
                                        <p:tav tm="100000">
                                          <p:val>
                                            <p:strVal val="#ppt_h"/>
                                          </p:val>
                                        </p:tav>
                                      </p:tavLst>
                                    </p:anim>
                                    <p:anim calcmode="lin" valueType="num">
                                      <p:cBhvr>
                                        <p:cTn id="15" dur="2000" fill="hold"/>
                                        <p:tgtEl>
                                          <p:spTgt spid="144395"/>
                                        </p:tgtEl>
                                        <p:attrNameLst>
                                          <p:attrName>ppt_w</p:attrName>
                                        </p:attrNameLst>
                                      </p:cBhvr>
                                      <p:tavLst>
                                        <p:tav tm="0">
                                          <p:val>
                                            <p:fltVal val="0"/>
                                          </p:val>
                                        </p:tav>
                                        <p:tav tm="100000">
                                          <p:val>
                                            <p:strVal val="#ppt_w"/>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144391"/>
                                        </p:tgtEl>
                                        <p:attrNameLst>
                                          <p:attrName>style.visibility</p:attrName>
                                        </p:attrNameLst>
                                      </p:cBhvr>
                                      <p:to>
                                        <p:strVal val="visible"/>
                                      </p:to>
                                    </p:set>
                                    <p:anim calcmode="lin" valueType="num">
                                      <p:cBhvr additive="base">
                                        <p:cTn id="20" dur="500" fill="hold"/>
                                        <p:tgtEl>
                                          <p:spTgt spid="144391"/>
                                        </p:tgtEl>
                                        <p:attrNameLst>
                                          <p:attrName>ppt_x</p:attrName>
                                        </p:attrNameLst>
                                      </p:cBhvr>
                                      <p:tavLst>
                                        <p:tav tm="0">
                                          <p:val>
                                            <p:strVal val="1+#ppt_w/2"/>
                                          </p:val>
                                        </p:tav>
                                        <p:tav tm="100000">
                                          <p:val>
                                            <p:strVal val="#ppt_x"/>
                                          </p:val>
                                        </p:tav>
                                      </p:tavLst>
                                    </p:anim>
                                    <p:anim calcmode="lin" valueType="num">
                                      <p:cBhvr additive="base">
                                        <p:cTn id="21" dur="500" fill="hold"/>
                                        <p:tgtEl>
                                          <p:spTgt spid="144391"/>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19" presetClass="entr" presetSubtype="10" fill="hold" grpId="0" nodeType="afterEffect">
                                  <p:stCondLst>
                                    <p:cond delay="0"/>
                                  </p:stCondLst>
                                  <p:childTnLst>
                                    <p:set>
                                      <p:cBhvr>
                                        <p:cTn id="24" dur="1" fill="hold">
                                          <p:stCondLst>
                                            <p:cond delay="0"/>
                                          </p:stCondLst>
                                        </p:cTn>
                                        <p:tgtEl>
                                          <p:spTgt spid="144396"/>
                                        </p:tgtEl>
                                        <p:attrNameLst>
                                          <p:attrName>style.visibility</p:attrName>
                                        </p:attrNameLst>
                                      </p:cBhvr>
                                      <p:to>
                                        <p:strVal val="visible"/>
                                      </p:to>
                                    </p:set>
                                    <p:anim calcmode="lin" valueType="num">
                                      <p:cBhvr>
                                        <p:cTn id="25" dur="1000" fill="hold"/>
                                        <p:tgtEl>
                                          <p:spTgt spid="144396"/>
                                        </p:tgtEl>
                                        <p:attrNameLst>
                                          <p:attrName>ppt_w</p:attrName>
                                        </p:attrNameLst>
                                      </p:cBhvr>
                                      <p:tavLst>
                                        <p:tav tm="0" fmla="#ppt_w*sin(2.5*pi*$)">
                                          <p:val>
                                            <p:fltVal val="0"/>
                                          </p:val>
                                        </p:tav>
                                        <p:tav tm="100000">
                                          <p:val>
                                            <p:fltVal val="1"/>
                                          </p:val>
                                        </p:tav>
                                      </p:tavLst>
                                    </p:anim>
                                    <p:anim calcmode="lin" valueType="num">
                                      <p:cBhvr>
                                        <p:cTn id="26" dur="1000" fill="hold"/>
                                        <p:tgtEl>
                                          <p:spTgt spid="144396"/>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44392"/>
                                        </p:tgtEl>
                                        <p:attrNameLst>
                                          <p:attrName>style.visibility</p:attrName>
                                        </p:attrNameLst>
                                      </p:cBhvr>
                                      <p:to>
                                        <p:strVal val="visible"/>
                                      </p:to>
                                    </p:set>
                                    <p:anim calcmode="lin" valueType="num">
                                      <p:cBhvr additive="base">
                                        <p:cTn id="31" dur="500" fill="hold"/>
                                        <p:tgtEl>
                                          <p:spTgt spid="144392"/>
                                        </p:tgtEl>
                                        <p:attrNameLst>
                                          <p:attrName>ppt_x</p:attrName>
                                        </p:attrNameLst>
                                      </p:cBhvr>
                                      <p:tavLst>
                                        <p:tav tm="0">
                                          <p:val>
                                            <p:strVal val="1+#ppt_w/2"/>
                                          </p:val>
                                        </p:tav>
                                        <p:tav tm="100000">
                                          <p:val>
                                            <p:strVal val="#ppt_x"/>
                                          </p:val>
                                        </p:tav>
                                      </p:tavLst>
                                    </p:anim>
                                    <p:anim calcmode="lin" valueType="num">
                                      <p:cBhvr additive="base">
                                        <p:cTn id="32" dur="500" fill="hold"/>
                                        <p:tgtEl>
                                          <p:spTgt spid="144392"/>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44397"/>
                                        </p:tgtEl>
                                        <p:attrNameLst>
                                          <p:attrName>style.visibility</p:attrName>
                                        </p:attrNameLst>
                                      </p:cBhvr>
                                      <p:to>
                                        <p:strVal val="visible"/>
                                      </p:to>
                                    </p:set>
                                    <p:animEffect transition="in" filter="fade">
                                      <p:cBhvr>
                                        <p:cTn id="36" dur="1000"/>
                                        <p:tgtEl>
                                          <p:spTgt spid="144397"/>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stCondLst>
                                    <p:cond delay="0"/>
                                  </p:stCondLst>
                                  <p:childTnLst>
                                    <p:set>
                                      <p:cBhvr>
                                        <p:cTn id="40" dur="1" fill="hold">
                                          <p:stCondLst>
                                            <p:cond delay="0"/>
                                          </p:stCondLst>
                                        </p:cTn>
                                        <p:tgtEl>
                                          <p:spTgt spid="144393"/>
                                        </p:tgtEl>
                                        <p:attrNameLst>
                                          <p:attrName>style.visibility</p:attrName>
                                        </p:attrNameLst>
                                      </p:cBhvr>
                                      <p:to>
                                        <p:strVal val="visible"/>
                                      </p:to>
                                    </p:set>
                                    <p:anim calcmode="lin" valueType="num">
                                      <p:cBhvr additive="base">
                                        <p:cTn id="41" dur="500" fill="hold"/>
                                        <p:tgtEl>
                                          <p:spTgt spid="144393"/>
                                        </p:tgtEl>
                                        <p:attrNameLst>
                                          <p:attrName>ppt_x</p:attrName>
                                        </p:attrNameLst>
                                      </p:cBhvr>
                                      <p:tavLst>
                                        <p:tav tm="0">
                                          <p:val>
                                            <p:strVal val="#ppt_x"/>
                                          </p:val>
                                        </p:tav>
                                        <p:tav tm="100000">
                                          <p:val>
                                            <p:strVal val="#ppt_x"/>
                                          </p:val>
                                        </p:tav>
                                      </p:tavLst>
                                    </p:anim>
                                    <p:anim calcmode="lin" valueType="num">
                                      <p:cBhvr additive="base">
                                        <p:cTn id="42" dur="500" fill="hold"/>
                                        <p:tgtEl>
                                          <p:spTgt spid="144393"/>
                                        </p:tgtEl>
                                        <p:attrNameLst>
                                          <p:attrName>ppt_y</p:attrName>
                                        </p:attrNameLst>
                                      </p:cBhvr>
                                      <p:tavLst>
                                        <p:tav tm="0">
                                          <p:val>
                                            <p:strVal val="0-#ppt_h/2"/>
                                          </p:val>
                                        </p:tav>
                                        <p:tav tm="100000">
                                          <p:val>
                                            <p:strVal val="#ppt_y"/>
                                          </p:val>
                                        </p:tav>
                                      </p:tavLst>
                                    </p:anim>
                                  </p:childTnLst>
                                </p:cTn>
                              </p:par>
                            </p:childTnLst>
                          </p:cTn>
                        </p:par>
                        <p:par>
                          <p:cTn id="43" fill="hold">
                            <p:stCondLst>
                              <p:cond delay="500"/>
                            </p:stCondLst>
                            <p:childTnLst>
                              <p:par>
                                <p:cTn id="44" presetID="26" presetClass="entr" presetSubtype="0" fill="hold" grpId="0" nodeType="afterEffect">
                                  <p:stCondLst>
                                    <p:cond delay="0"/>
                                  </p:stCondLst>
                                  <p:childTnLst>
                                    <p:set>
                                      <p:cBhvr>
                                        <p:cTn id="45" dur="1" fill="hold">
                                          <p:stCondLst>
                                            <p:cond delay="0"/>
                                          </p:stCondLst>
                                        </p:cTn>
                                        <p:tgtEl>
                                          <p:spTgt spid="144398"/>
                                        </p:tgtEl>
                                        <p:attrNameLst>
                                          <p:attrName>style.visibility</p:attrName>
                                        </p:attrNameLst>
                                      </p:cBhvr>
                                      <p:to>
                                        <p:strVal val="visible"/>
                                      </p:to>
                                    </p:set>
                                    <p:animEffect transition="in" filter="wipe(down)">
                                      <p:cBhvr>
                                        <p:cTn id="46" dur="580">
                                          <p:stCondLst>
                                            <p:cond delay="0"/>
                                          </p:stCondLst>
                                        </p:cTn>
                                        <p:tgtEl>
                                          <p:spTgt spid="144398"/>
                                        </p:tgtEl>
                                      </p:cBhvr>
                                    </p:animEffect>
                                    <p:anim calcmode="lin" valueType="num">
                                      <p:cBhvr>
                                        <p:cTn id="47" dur="1822" tmFilter="0,0; 0.14,0.36; 0.43,0.73; 0.71,0.91; 1.0,1.0">
                                          <p:stCondLst>
                                            <p:cond delay="0"/>
                                          </p:stCondLst>
                                        </p:cTn>
                                        <p:tgtEl>
                                          <p:spTgt spid="144398"/>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144398"/>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144398"/>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144398"/>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144398"/>
                                        </p:tgtEl>
                                        <p:attrNameLst>
                                          <p:attrName>ppt_y</p:attrName>
                                        </p:attrNameLst>
                                      </p:cBhvr>
                                      <p:tavLst>
                                        <p:tav tm="0" fmla="#ppt_y-sin(pi*$)/81">
                                          <p:val>
                                            <p:fltVal val="0"/>
                                          </p:val>
                                        </p:tav>
                                        <p:tav tm="100000">
                                          <p:val>
                                            <p:fltVal val="1"/>
                                          </p:val>
                                        </p:tav>
                                      </p:tavLst>
                                    </p:anim>
                                    <p:animScale>
                                      <p:cBhvr>
                                        <p:cTn id="52" dur="26">
                                          <p:stCondLst>
                                            <p:cond delay="650"/>
                                          </p:stCondLst>
                                        </p:cTn>
                                        <p:tgtEl>
                                          <p:spTgt spid="144398"/>
                                        </p:tgtEl>
                                      </p:cBhvr>
                                      <p:to x="100000" y="60000"/>
                                    </p:animScale>
                                    <p:animScale>
                                      <p:cBhvr>
                                        <p:cTn id="53" dur="166" decel="50000">
                                          <p:stCondLst>
                                            <p:cond delay="676"/>
                                          </p:stCondLst>
                                        </p:cTn>
                                        <p:tgtEl>
                                          <p:spTgt spid="144398"/>
                                        </p:tgtEl>
                                      </p:cBhvr>
                                      <p:to x="100000" y="100000"/>
                                    </p:animScale>
                                    <p:animScale>
                                      <p:cBhvr>
                                        <p:cTn id="54" dur="26">
                                          <p:stCondLst>
                                            <p:cond delay="1312"/>
                                          </p:stCondLst>
                                        </p:cTn>
                                        <p:tgtEl>
                                          <p:spTgt spid="144398"/>
                                        </p:tgtEl>
                                      </p:cBhvr>
                                      <p:to x="100000" y="80000"/>
                                    </p:animScale>
                                    <p:animScale>
                                      <p:cBhvr>
                                        <p:cTn id="55" dur="166" decel="50000">
                                          <p:stCondLst>
                                            <p:cond delay="1338"/>
                                          </p:stCondLst>
                                        </p:cTn>
                                        <p:tgtEl>
                                          <p:spTgt spid="144398"/>
                                        </p:tgtEl>
                                      </p:cBhvr>
                                      <p:to x="100000" y="100000"/>
                                    </p:animScale>
                                    <p:animScale>
                                      <p:cBhvr>
                                        <p:cTn id="56" dur="26">
                                          <p:stCondLst>
                                            <p:cond delay="1642"/>
                                          </p:stCondLst>
                                        </p:cTn>
                                        <p:tgtEl>
                                          <p:spTgt spid="144398"/>
                                        </p:tgtEl>
                                      </p:cBhvr>
                                      <p:to x="100000" y="90000"/>
                                    </p:animScale>
                                    <p:animScale>
                                      <p:cBhvr>
                                        <p:cTn id="57" dur="166" decel="50000">
                                          <p:stCondLst>
                                            <p:cond delay="1668"/>
                                          </p:stCondLst>
                                        </p:cTn>
                                        <p:tgtEl>
                                          <p:spTgt spid="144398"/>
                                        </p:tgtEl>
                                      </p:cBhvr>
                                      <p:to x="100000" y="100000"/>
                                    </p:animScale>
                                    <p:animScale>
                                      <p:cBhvr>
                                        <p:cTn id="58" dur="26">
                                          <p:stCondLst>
                                            <p:cond delay="1808"/>
                                          </p:stCondLst>
                                        </p:cTn>
                                        <p:tgtEl>
                                          <p:spTgt spid="144398"/>
                                        </p:tgtEl>
                                      </p:cBhvr>
                                      <p:to x="100000" y="95000"/>
                                    </p:animScale>
                                    <p:animScale>
                                      <p:cBhvr>
                                        <p:cTn id="59" dur="166" decel="50000">
                                          <p:stCondLst>
                                            <p:cond delay="1834"/>
                                          </p:stCondLst>
                                        </p:cTn>
                                        <p:tgtEl>
                                          <p:spTgt spid="144398"/>
                                        </p:tgtEl>
                                      </p:cBhvr>
                                      <p:to x="100000" y="100000"/>
                                    </p:animScale>
                                  </p:childTnLst>
                                </p:cTn>
                              </p:par>
                            </p:childTnLst>
                          </p:cTn>
                        </p:par>
                      </p:childTnLst>
                    </p:cTn>
                  </p:par>
                  <p:par>
                    <p:cTn id="60" fill="hold">
                      <p:stCondLst>
                        <p:cond delay="indefinite"/>
                      </p:stCondLst>
                      <p:childTnLst>
                        <p:par>
                          <p:cTn id="61" fill="hold">
                            <p:stCondLst>
                              <p:cond delay="0"/>
                            </p:stCondLst>
                            <p:childTnLst>
                              <p:par>
                                <p:cTn id="62" presetID="2" presetClass="entr" presetSubtype="1" fill="hold" nodeType="clickEffect">
                                  <p:stCondLst>
                                    <p:cond delay="0"/>
                                  </p:stCondLst>
                                  <p:childTnLst>
                                    <p:set>
                                      <p:cBhvr>
                                        <p:cTn id="63" dur="1" fill="hold">
                                          <p:stCondLst>
                                            <p:cond delay="0"/>
                                          </p:stCondLst>
                                        </p:cTn>
                                        <p:tgtEl>
                                          <p:spTgt spid="144394">
                                            <p:txEl>
                                              <p:pRg st="0" end="0"/>
                                            </p:txEl>
                                          </p:spTgt>
                                        </p:tgtEl>
                                        <p:attrNameLst>
                                          <p:attrName>style.visibility</p:attrName>
                                        </p:attrNameLst>
                                      </p:cBhvr>
                                      <p:to>
                                        <p:strVal val="visible"/>
                                      </p:to>
                                    </p:set>
                                    <p:anim calcmode="lin" valueType="num">
                                      <p:cBhvr additive="base">
                                        <p:cTn id="64" dur="500" fill="hold"/>
                                        <p:tgtEl>
                                          <p:spTgt spid="144394">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144394">
                                            <p:txEl>
                                              <p:pRg st="0" end="0"/>
                                            </p:txEl>
                                          </p:spTgt>
                                        </p:tgtEl>
                                        <p:attrNameLst>
                                          <p:attrName>ppt_y</p:attrName>
                                        </p:attrNameLst>
                                      </p:cBhvr>
                                      <p:tavLst>
                                        <p:tav tm="0">
                                          <p:val>
                                            <p:strVal val="0-#ppt_h/2"/>
                                          </p:val>
                                        </p:tav>
                                        <p:tav tm="100000">
                                          <p:val>
                                            <p:strVal val="#ppt_y"/>
                                          </p:val>
                                        </p:tav>
                                      </p:tavLst>
                                    </p:anim>
                                  </p:childTnLst>
                                </p:cTn>
                              </p:par>
                            </p:childTnLst>
                          </p:cTn>
                        </p:par>
                        <p:par>
                          <p:cTn id="66" fill="hold">
                            <p:stCondLst>
                              <p:cond delay="500"/>
                            </p:stCondLst>
                            <p:childTnLst>
                              <p:par>
                                <p:cTn id="67" presetID="8" presetClass="entr" presetSubtype="16" fill="hold" grpId="0" nodeType="afterEffect">
                                  <p:stCondLst>
                                    <p:cond delay="0"/>
                                  </p:stCondLst>
                                  <p:childTnLst>
                                    <p:set>
                                      <p:cBhvr>
                                        <p:cTn id="68" dur="1" fill="hold">
                                          <p:stCondLst>
                                            <p:cond delay="0"/>
                                          </p:stCondLst>
                                        </p:cTn>
                                        <p:tgtEl>
                                          <p:spTgt spid="144399"/>
                                        </p:tgtEl>
                                        <p:attrNameLst>
                                          <p:attrName>style.visibility</p:attrName>
                                        </p:attrNameLst>
                                      </p:cBhvr>
                                      <p:to>
                                        <p:strVal val="visible"/>
                                      </p:to>
                                    </p:set>
                                    <p:animEffect transition="in" filter="diamond(in)">
                                      <p:cBhvr>
                                        <p:cTn id="69" dur="2000"/>
                                        <p:tgtEl>
                                          <p:spTgt spid="144399"/>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1" fill="hold" nodeType="clickEffect">
                                  <p:stCondLst>
                                    <p:cond delay="0"/>
                                  </p:stCondLst>
                                  <p:childTnLst>
                                    <p:set>
                                      <p:cBhvr>
                                        <p:cTn id="73" dur="1" fill="hold">
                                          <p:stCondLst>
                                            <p:cond delay="0"/>
                                          </p:stCondLst>
                                        </p:cTn>
                                        <p:tgtEl>
                                          <p:spTgt spid="144389">
                                            <p:txEl>
                                              <p:pRg st="0" end="0"/>
                                            </p:txEl>
                                          </p:spTgt>
                                        </p:tgtEl>
                                        <p:attrNameLst>
                                          <p:attrName>style.visibility</p:attrName>
                                        </p:attrNameLst>
                                      </p:cBhvr>
                                      <p:to>
                                        <p:strVal val="visible"/>
                                      </p:to>
                                    </p:set>
                                    <p:anim calcmode="lin" valueType="num">
                                      <p:cBhvr additive="base">
                                        <p:cTn id="74" dur="500" fill="hold"/>
                                        <p:tgtEl>
                                          <p:spTgt spid="144389">
                                            <p:txEl>
                                              <p:pRg st="0" end="0"/>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144389">
                                            <p:txEl>
                                              <p:pRg st="0" end="0"/>
                                            </p:txEl>
                                          </p:spTgt>
                                        </p:tgtEl>
                                        <p:attrNameLst>
                                          <p:attrName>ppt_y</p:attrName>
                                        </p:attrNameLst>
                                      </p:cBhvr>
                                      <p:tavLst>
                                        <p:tav tm="0">
                                          <p:val>
                                            <p:strVal val="0-#ppt_h/2"/>
                                          </p:val>
                                        </p:tav>
                                        <p:tav tm="100000">
                                          <p:val>
                                            <p:strVal val="#ppt_y"/>
                                          </p:val>
                                        </p:tav>
                                      </p:tavLst>
                                    </p:anim>
                                  </p:childTnLst>
                                </p:cTn>
                              </p:par>
                            </p:childTnLst>
                          </p:cTn>
                        </p:par>
                        <p:par>
                          <p:cTn id="76" fill="hold">
                            <p:stCondLst>
                              <p:cond delay="500"/>
                            </p:stCondLst>
                            <p:childTnLst>
                              <p:par>
                                <p:cTn id="77" presetID="3" presetClass="entr" presetSubtype="10" fill="hold" grpId="0" nodeType="afterEffect">
                                  <p:stCondLst>
                                    <p:cond delay="0"/>
                                  </p:stCondLst>
                                  <p:childTnLst>
                                    <p:set>
                                      <p:cBhvr>
                                        <p:cTn id="78" dur="1" fill="hold">
                                          <p:stCondLst>
                                            <p:cond delay="0"/>
                                          </p:stCondLst>
                                        </p:cTn>
                                        <p:tgtEl>
                                          <p:spTgt spid="144400"/>
                                        </p:tgtEl>
                                        <p:attrNameLst>
                                          <p:attrName>style.visibility</p:attrName>
                                        </p:attrNameLst>
                                      </p:cBhvr>
                                      <p:to>
                                        <p:strVal val="visible"/>
                                      </p:to>
                                    </p:set>
                                    <p:animEffect transition="in" filter="blinds(horizontal)">
                                      <p:cBhvr>
                                        <p:cTn id="79" dur="1000"/>
                                        <p:tgtEl>
                                          <p:spTgt spid="144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90" grpId="0"/>
      <p:bldP spid="144391" grpId="0"/>
      <p:bldP spid="144392" grpId="0"/>
      <p:bldP spid="144393" grpId="0"/>
      <p:bldP spid="144395" grpId="0" animBg="1"/>
      <p:bldP spid="144396" grpId="0" animBg="1"/>
      <p:bldP spid="144397" grpId="0" animBg="1"/>
      <p:bldP spid="144398" grpId="0" animBg="1"/>
      <p:bldP spid="144399" grpId="0" animBg="1"/>
      <p:bldP spid="14440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304800" y="0"/>
            <a:ext cx="7924800" cy="914400"/>
          </a:xfrm>
        </p:spPr>
        <p:txBody>
          <a:bodyPr/>
          <a:lstStyle/>
          <a:p>
            <a:pPr eaLnBrk="1" hangingPunct="1"/>
            <a:r>
              <a:rPr lang="en-US" smtClean="0">
                <a:solidFill>
                  <a:srgbClr val="FFFF00"/>
                </a:solidFill>
              </a:rPr>
              <a:t>More “Moon Shots”</a:t>
            </a:r>
          </a:p>
        </p:txBody>
      </p:sp>
      <p:pic>
        <p:nvPicPr>
          <p:cNvPr id="60419" name="Picture 3" descr="Moon-Gassendi-2003-09-08 D Waid"/>
          <p:cNvPicPr>
            <a:picLocks noGrp="1" noChangeAspect="1" noChangeArrowheads="1"/>
          </p:cNvPicPr>
          <p:nvPr>
            <p:ph type="body" idx="4294967295"/>
          </p:nvPr>
        </p:nvPicPr>
        <p:blipFill>
          <a:blip r:embed="rId2"/>
          <a:srcRect/>
          <a:stretch>
            <a:fillRect/>
          </a:stretch>
        </p:blipFill>
        <p:spPr>
          <a:xfrm>
            <a:off x="628650" y="1314450"/>
            <a:ext cx="4267200" cy="3038475"/>
          </a:xfrm>
          <a:noFill/>
        </p:spPr>
      </p:pic>
      <p:pic>
        <p:nvPicPr>
          <p:cNvPr id="60420" name="Picture 4" descr="lim_0211"/>
          <p:cNvPicPr>
            <a:picLocks noChangeAspect="1" noChangeArrowheads="1"/>
          </p:cNvPicPr>
          <p:nvPr/>
        </p:nvPicPr>
        <p:blipFill>
          <a:blip r:embed="rId3"/>
          <a:srcRect/>
          <a:stretch>
            <a:fillRect/>
          </a:stretch>
        </p:blipFill>
        <p:spPr bwMode="auto">
          <a:xfrm>
            <a:off x="5029200" y="2743200"/>
            <a:ext cx="3390900" cy="3505200"/>
          </a:xfrm>
          <a:prstGeom prst="rect">
            <a:avLst/>
          </a:prstGeom>
          <a:noFill/>
          <a:ln w="9525">
            <a:noFill/>
            <a:miter lim="800000"/>
            <a:headEnd/>
            <a:tailEnd/>
          </a:ln>
        </p:spPr>
      </p:pic>
      <p:sp>
        <p:nvSpPr>
          <p:cNvPr id="60421" name="Text Box 5"/>
          <p:cNvSpPr txBox="1">
            <a:spLocks noChangeArrowheads="1"/>
          </p:cNvSpPr>
          <p:nvPr/>
        </p:nvSpPr>
        <p:spPr bwMode="auto">
          <a:xfrm>
            <a:off x="1162050" y="4438650"/>
            <a:ext cx="3124200" cy="579438"/>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3200" b="1">
                <a:solidFill>
                  <a:srgbClr val="FFFF00"/>
                </a:solidFill>
                <a:latin typeface="Bradley Hand ITC" pitchFamily="66" charset="0"/>
              </a:rPr>
              <a:t>Gassendi Crater</a:t>
            </a:r>
          </a:p>
        </p:txBody>
      </p:sp>
      <p:sp>
        <p:nvSpPr>
          <p:cNvPr id="60422" name="Text Box 6"/>
          <p:cNvSpPr txBox="1">
            <a:spLocks noChangeArrowheads="1"/>
          </p:cNvSpPr>
          <p:nvPr/>
        </p:nvSpPr>
        <p:spPr bwMode="auto">
          <a:xfrm>
            <a:off x="5181600" y="1600200"/>
            <a:ext cx="3352800" cy="579438"/>
          </a:xfrm>
          <a:prstGeom prst="rect">
            <a:avLst/>
          </a:prstGeom>
          <a:noFill/>
          <a:ln w="12700">
            <a:noFill/>
            <a:miter lim="800000"/>
            <a:headEnd type="none" w="sm" len="sm"/>
            <a:tailEnd type="none" w="sm" len="sm"/>
          </a:ln>
        </p:spPr>
        <p:txBody>
          <a:bodyPr>
            <a:spAutoFit/>
          </a:bodyPr>
          <a:lstStyle/>
          <a:p>
            <a:pPr eaLnBrk="0" hangingPunct="0">
              <a:spcBef>
                <a:spcPct val="50000"/>
              </a:spcBef>
            </a:pPr>
            <a:endParaRPr lang="en-US" sz="3200">
              <a:latin typeface="Bradley Hand ITC" pitchFamily="66" charset="0"/>
            </a:endParaRPr>
          </a:p>
        </p:txBody>
      </p:sp>
      <p:sp>
        <p:nvSpPr>
          <p:cNvPr id="60423" name="Text Box 7"/>
          <p:cNvSpPr txBox="1">
            <a:spLocks noChangeArrowheads="1"/>
          </p:cNvSpPr>
          <p:nvPr/>
        </p:nvSpPr>
        <p:spPr bwMode="auto">
          <a:xfrm>
            <a:off x="5257800" y="1828800"/>
            <a:ext cx="3429000" cy="1066800"/>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3200" b="1">
                <a:solidFill>
                  <a:srgbClr val="FFFF00"/>
                </a:solidFill>
                <a:latin typeface="Bradley Hand ITC" pitchFamily="66" charset="0"/>
              </a:rPr>
              <a:t>Craters on the Far Side of the Moon</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304800" y="0"/>
            <a:ext cx="7924800" cy="914400"/>
          </a:xfrm>
        </p:spPr>
        <p:txBody>
          <a:bodyPr/>
          <a:lstStyle/>
          <a:p>
            <a:pPr eaLnBrk="1" hangingPunct="1"/>
            <a:r>
              <a:rPr lang="en-US" smtClean="0">
                <a:solidFill>
                  <a:srgbClr val="FFFF00"/>
                </a:solidFill>
              </a:rPr>
              <a:t>More “Moon Shots”</a:t>
            </a:r>
          </a:p>
        </p:txBody>
      </p:sp>
      <p:pic>
        <p:nvPicPr>
          <p:cNvPr id="61443" name="Picture 3" descr="lim_0306"/>
          <p:cNvPicPr>
            <a:picLocks noChangeAspect="1" noChangeArrowheads="1"/>
          </p:cNvPicPr>
          <p:nvPr/>
        </p:nvPicPr>
        <p:blipFill>
          <a:blip r:embed="rId2"/>
          <a:srcRect/>
          <a:stretch>
            <a:fillRect/>
          </a:stretch>
        </p:blipFill>
        <p:spPr bwMode="auto">
          <a:xfrm>
            <a:off x="4457700" y="1428750"/>
            <a:ext cx="4375150" cy="4400550"/>
          </a:xfrm>
          <a:prstGeom prst="rect">
            <a:avLst/>
          </a:prstGeom>
          <a:noFill/>
          <a:ln w="9525">
            <a:noFill/>
            <a:miter lim="800000"/>
            <a:headEnd/>
            <a:tailEnd/>
          </a:ln>
        </p:spPr>
      </p:pic>
      <p:pic>
        <p:nvPicPr>
          <p:cNvPr id="61444" name="Picture 4" descr="lim_0403"/>
          <p:cNvPicPr>
            <a:picLocks noChangeAspect="1" noChangeArrowheads="1"/>
          </p:cNvPicPr>
          <p:nvPr/>
        </p:nvPicPr>
        <p:blipFill>
          <a:blip r:embed="rId3"/>
          <a:srcRect/>
          <a:stretch>
            <a:fillRect/>
          </a:stretch>
        </p:blipFill>
        <p:spPr bwMode="auto">
          <a:xfrm>
            <a:off x="571500" y="2514600"/>
            <a:ext cx="3771900" cy="3771900"/>
          </a:xfrm>
          <a:prstGeom prst="rect">
            <a:avLst/>
          </a:prstGeom>
          <a:noFill/>
          <a:ln w="9525">
            <a:noFill/>
            <a:miter lim="800000"/>
            <a:headEnd/>
            <a:tailEnd/>
          </a:ln>
        </p:spPr>
      </p:pic>
      <p:sp>
        <p:nvSpPr>
          <p:cNvPr id="61445" name="Text Box 5"/>
          <p:cNvSpPr txBox="1">
            <a:spLocks noChangeArrowheads="1"/>
          </p:cNvSpPr>
          <p:nvPr/>
        </p:nvSpPr>
        <p:spPr bwMode="auto">
          <a:xfrm>
            <a:off x="539750" y="1412875"/>
            <a:ext cx="3962400" cy="1066800"/>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sz="3200" b="1">
                <a:solidFill>
                  <a:srgbClr val="FFFF00"/>
                </a:solidFill>
                <a:latin typeface="Bradley Hand ITC" pitchFamily="66" charset="0"/>
              </a:rPr>
              <a:t>Craters and Rilles, Peaks and Valleys</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 Box 2"/>
          <p:cNvSpPr txBox="1">
            <a:spLocks noChangeArrowheads="1"/>
          </p:cNvSpPr>
          <p:nvPr/>
        </p:nvSpPr>
        <p:spPr bwMode="auto">
          <a:xfrm>
            <a:off x="685800" y="228600"/>
            <a:ext cx="5156200" cy="457200"/>
          </a:xfrm>
          <a:prstGeom prst="rect">
            <a:avLst/>
          </a:prstGeom>
          <a:noFill/>
          <a:ln w="9525">
            <a:noFill/>
            <a:miter lim="800000"/>
            <a:headEnd/>
            <a:tailEnd/>
          </a:ln>
        </p:spPr>
        <p:txBody>
          <a:bodyPr wrap="none">
            <a:spAutoFit/>
          </a:bodyPr>
          <a:lstStyle/>
          <a:p>
            <a:r>
              <a:rPr lang="en-US" sz="2400" b="1">
                <a:solidFill>
                  <a:srgbClr val="33CC33"/>
                </a:solidFill>
                <a:latin typeface="OCR A Extended" pitchFamily="50" charset="0"/>
              </a:rPr>
              <a:t>Current Events in Astronomy</a:t>
            </a:r>
          </a:p>
        </p:txBody>
      </p:sp>
      <p:sp>
        <p:nvSpPr>
          <p:cNvPr id="62468" name="Text Box 4"/>
          <p:cNvSpPr txBox="1">
            <a:spLocks noChangeArrowheads="1"/>
          </p:cNvSpPr>
          <p:nvPr/>
        </p:nvSpPr>
        <p:spPr bwMode="auto">
          <a:xfrm>
            <a:off x="482600" y="893763"/>
            <a:ext cx="8458200" cy="5257800"/>
          </a:xfrm>
          <a:prstGeom prst="rect">
            <a:avLst/>
          </a:prstGeom>
          <a:noFill/>
          <a:ln w="9525">
            <a:noFill/>
            <a:miter lim="800000"/>
            <a:headEnd/>
            <a:tailEnd/>
          </a:ln>
        </p:spPr>
        <p:txBody>
          <a:bodyPr>
            <a:spAutoFit/>
          </a:bodyPr>
          <a:lstStyle/>
          <a:p>
            <a:pPr>
              <a:buFontTx/>
              <a:buChar char="•"/>
            </a:pPr>
            <a:r>
              <a:rPr lang="en-US" b="1" i="1" dirty="0">
                <a:solidFill>
                  <a:srgbClr val="FFFF66"/>
                </a:solidFill>
                <a:latin typeface="OCR A Extended" pitchFamily="50" charset="0"/>
              </a:rPr>
              <a:t>TONIGHT . . . </a:t>
            </a:r>
          </a:p>
          <a:p>
            <a:pPr>
              <a:buFontTx/>
              <a:buChar char="•"/>
            </a:pPr>
            <a:r>
              <a:rPr lang="en-US" b="1" dirty="0">
                <a:solidFill>
                  <a:srgbClr val="FFFF66"/>
                </a:solidFill>
                <a:latin typeface="OCR A Extended" pitchFamily="50" charset="0"/>
              </a:rPr>
              <a:t>PLANETS – Most of them now are up in the DAYTIME!</a:t>
            </a:r>
          </a:p>
          <a:p>
            <a:pPr>
              <a:buFontTx/>
              <a:buChar char="•"/>
            </a:pPr>
            <a:r>
              <a:rPr lang="en-US" b="1" dirty="0">
                <a:solidFill>
                  <a:srgbClr val="FFFF66"/>
                </a:solidFill>
                <a:latin typeface="OCR A Extended" pitchFamily="50" charset="0"/>
              </a:rPr>
              <a:t>Mars &amp; Pluto*; Mars rose 5:15 a.m., set 2:15 p.m.</a:t>
            </a:r>
          </a:p>
          <a:p>
            <a:r>
              <a:rPr lang="en-US" b="1" dirty="0">
                <a:solidFill>
                  <a:srgbClr val="FFFF66"/>
                </a:solidFill>
                <a:latin typeface="OCR A Extended" pitchFamily="50" charset="0"/>
              </a:rPr>
              <a:t>    	Pluto rose 3 a.m., set 1 p.m.</a:t>
            </a:r>
          </a:p>
          <a:p>
            <a:pPr>
              <a:buFontTx/>
              <a:buChar char="•"/>
            </a:pPr>
            <a:r>
              <a:rPr lang="en-US" b="1" dirty="0">
                <a:solidFill>
                  <a:srgbClr val="FFFF66"/>
                </a:solidFill>
                <a:latin typeface="OCR A Extended" pitchFamily="50" charset="0"/>
              </a:rPr>
              <a:t>Mercury, Uranus, &amp; Venus rose after sunrise, set just after sunset; Mercury 6:05 p.m., Venus 7:10 p.m.</a:t>
            </a:r>
          </a:p>
          <a:p>
            <a:pPr>
              <a:buFontTx/>
              <a:buChar char="•"/>
            </a:pPr>
            <a:r>
              <a:rPr lang="en-US" b="1" dirty="0">
                <a:solidFill>
                  <a:srgbClr val="FFFF66"/>
                </a:solidFill>
                <a:latin typeface="OCR A Extended" pitchFamily="50" charset="0"/>
              </a:rPr>
              <a:t>Moon – rose just before sunrise, set about 3 p.m.</a:t>
            </a:r>
          </a:p>
          <a:p>
            <a:pPr>
              <a:buFontTx/>
              <a:buChar char="•"/>
            </a:pPr>
            <a:r>
              <a:rPr lang="en-US" b="1" dirty="0">
                <a:solidFill>
                  <a:srgbClr val="FFFF66"/>
                </a:solidFill>
                <a:latin typeface="OCR A Extended" pitchFamily="50" charset="0"/>
              </a:rPr>
              <a:t>Saturn – Rises around sunset, sets about sunrise, in            	the constellation Leo the Lion</a:t>
            </a:r>
          </a:p>
          <a:p>
            <a:endParaRPr lang="en-US" b="1" dirty="0">
              <a:solidFill>
                <a:srgbClr val="FFFF66"/>
              </a:solidFill>
              <a:latin typeface="OCR A Extended" pitchFamily="50" charset="0"/>
            </a:endParaRPr>
          </a:p>
          <a:p>
            <a:pPr>
              <a:buFontTx/>
              <a:buChar char="•"/>
            </a:pPr>
            <a:r>
              <a:rPr lang="en-US" b="1" dirty="0">
                <a:solidFill>
                  <a:srgbClr val="FFFF66"/>
                </a:solidFill>
                <a:latin typeface="OCR A Extended" pitchFamily="50" charset="0"/>
              </a:rPr>
              <a:t>Open Cluster M45 “The Pleiades” - In Taurus the Bull</a:t>
            </a:r>
          </a:p>
          <a:p>
            <a:pPr>
              <a:buFontTx/>
              <a:buChar char="•"/>
            </a:pPr>
            <a:r>
              <a:rPr lang="en-US" b="1" dirty="0">
                <a:solidFill>
                  <a:srgbClr val="FFFF66"/>
                </a:solidFill>
                <a:latin typeface="OCR A Extended" pitchFamily="50" charset="0"/>
              </a:rPr>
              <a:t>Double Cluster in </a:t>
            </a:r>
            <a:r>
              <a:rPr lang="en-US" b="1" dirty="0" err="1">
                <a:solidFill>
                  <a:srgbClr val="FFFF66"/>
                </a:solidFill>
                <a:latin typeface="OCR A Extended" pitchFamily="50" charset="0"/>
              </a:rPr>
              <a:t>Perseus</a:t>
            </a:r>
            <a:r>
              <a:rPr lang="en-US" b="1" dirty="0">
                <a:solidFill>
                  <a:srgbClr val="FFFF66"/>
                </a:solidFill>
                <a:latin typeface="OCR A Extended" pitchFamily="50" charset="0"/>
              </a:rPr>
              <a:t> – Almost straight up</a:t>
            </a:r>
          </a:p>
          <a:p>
            <a:pPr>
              <a:buFontTx/>
              <a:buChar char="•"/>
            </a:pPr>
            <a:r>
              <a:rPr lang="en-US" sz="1900" b="1" dirty="0">
                <a:solidFill>
                  <a:srgbClr val="FFFF66"/>
                </a:solidFill>
                <a:latin typeface="OCR A Extended" pitchFamily="50" charset="0"/>
              </a:rPr>
              <a:t>Open cluster</a:t>
            </a:r>
            <a:r>
              <a:rPr lang="en-US" sz="1900" dirty="0"/>
              <a:t> </a:t>
            </a:r>
            <a:r>
              <a:rPr lang="en-US" sz="1900" b="1" dirty="0">
                <a:solidFill>
                  <a:srgbClr val="FFFF66"/>
                </a:solidFill>
                <a:latin typeface="OCR A Extended" pitchFamily="50" charset="0"/>
              </a:rPr>
              <a:t>Hyades &amp; star </a:t>
            </a:r>
            <a:r>
              <a:rPr lang="en-US" sz="1900" b="1" dirty="0" err="1">
                <a:solidFill>
                  <a:srgbClr val="FFFF66"/>
                </a:solidFill>
                <a:latin typeface="OCR A Extended" pitchFamily="50" charset="0"/>
              </a:rPr>
              <a:t>Aldebaran</a:t>
            </a:r>
            <a:r>
              <a:rPr lang="en-US" sz="1900" b="1" dirty="0">
                <a:solidFill>
                  <a:srgbClr val="FFFF66"/>
                </a:solidFill>
                <a:latin typeface="OCR A Extended" pitchFamily="50" charset="0"/>
              </a:rPr>
              <a:t> overhead in Taurus</a:t>
            </a:r>
          </a:p>
          <a:p>
            <a:pPr>
              <a:buFontTx/>
              <a:buChar char="•"/>
            </a:pPr>
            <a:r>
              <a:rPr lang="en-US" b="1" dirty="0">
                <a:solidFill>
                  <a:srgbClr val="FFFF66"/>
                </a:solidFill>
                <a:latin typeface="OCR A Extended" pitchFamily="50" charset="0"/>
              </a:rPr>
              <a:t>M31 Andromeda Galaxy – Sinking in the west</a:t>
            </a:r>
          </a:p>
          <a:p>
            <a:pPr>
              <a:buFontTx/>
              <a:buChar char="•"/>
            </a:pPr>
            <a:r>
              <a:rPr lang="en-US" b="1" dirty="0">
                <a:solidFill>
                  <a:srgbClr val="FFFF66"/>
                </a:solidFill>
                <a:latin typeface="OCR A Extended" pitchFamily="50" charset="0"/>
              </a:rPr>
              <a:t>Constellation Orion the Hunter, Great Orion Nebula</a:t>
            </a:r>
          </a:p>
          <a:p>
            <a:pPr>
              <a:buFontTx/>
              <a:buChar char="•"/>
            </a:pPr>
            <a:r>
              <a:rPr lang="en-US" b="1" dirty="0">
                <a:solidFill>
                  <a:srgbClr val="FFFF66"/>
                </a:solidFill>
                <a:latin typeface="OCR A Extended" pitchFamily="50" charset="0"/>
              </a:rPr>
              <a:t>Castor &amp; </a:t>
            </a:r>
            <a:r>
              <a:rPr lang="en-US" b="1" dirty="0" err="1">
                <a:solidFill>
                  <a:srgbClr val="FFFF66"/>
                </a:solidFill>
                <a:latin typeface="OCR A Extended" pitchFamily="50" charset="0"/>
              </a:rPr>
              <a:t>Pollux</a:t>
            </a:r>
            <a:r>
              <a:rPr lang="en-US" b="1" dirty="0">
                <a:solidFill>
                  <a:srgbClr val="FFFF66"/>
                </a:solidFill>
                <a:latin typeface="OCR A Extended" pitchFamily="50" charset="0"/>
              </a:rPr>
              <a:t>, stars in Gemini the Twins</a:t>
            </a:r>
          </a:p>
          <a:p>
            <a:pPr>
              <a:buFontTx/>
              <a:buChar char="•"/>
            </a:pPr>
            <a:r>
              <a:rPr lang="en-US" b="1" dirty="0">
                <a:solidFill>
                  <a:srgbClr val="FFFF66"/>
                </a:solidFill>
                <a:latin typeface="OCR A Extended" pitchFamily="50" charset="0"/>
              </a:rPr>
              <a:t>Bright winter stars: Sirius, </a:t>
            </a:r>
            <a:r>
              <a:rPr lang="en-US" b="1" dirty="0" err="1">
                <a:solidFill>
                  <a:srgbClr val="FFFF66"/>
                </a:solidFill>
                <a:latin typeface="OCR A Extended" pitchFamily="50" charset="0"/>
              </a:rPr>
              <a:t>Capella</a:t>
            </a:r>
            <a:r>
              <a:rPr lang="en-US" b="1" dirty="0">
                <a:solidFill>
                  <a:srgbClr val="FFFF66"/>
                </a:solidFill>
                <a:latin typeface="OCR A Extended" pitchFamily="50" charset="0"/>
              </a:rPr>
              <a:t>, </a:t>
            </a:r>
            <a:r>
              <a:rPr lang="en-US" b="1" dirty="0" err="1">
                <a:solidFill>
                  <a:srgbClr val="FFFF66"/>
                </a:solidFill>
                <a:latin typeface="OCR A Extended" pitchFamily="50" charset="0"/>
              </a:rPr>
              <a:t>Rigel</a:t>
            </a:r>
            <a:endParaRPr lang="en-US" b="1" dirty="0">
              <a:solidFill>
                <a:srgbClr val="FFFF66"/>
              </a:solidFill>
              <a:latin typeface="OCR A Extended" pitchFamily="50"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20000"/>
                                  </p:iterate>
                                  <p:childTnLst>
                                    <p:set>
                                      <p:cBhvr>
                                        <p:cTn id="6" dur="1" fill="hold">
                                          <p:stCondLst>
                                            <p:cond delay="0"/>
                                          </p:stCondLst>
                                        </p:cTn>
                                        <p:tgtEl>
                                          <p:spTgt spid="62466"/>
                                        </p:tgtEl>
                                        <p:attrNameLst>
                                          <p:attrName>style.visibility</p:attrName>
                                        </p:attrNameLst>
                                      </p:cBhvr>
                                      <p:to>
                                        <p:strVal val="visible"/>
                                      </p:to>
                                    </p:set>
                                    <p:anim calcmode="discrete" valueType="clr">
                                      <p:cBhvr override="childStyle">
                                        <p:cTn id="7" dur="80"/>
                                        <p:tgtEl>
                                          <p:spTgt spid="6246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2466"/>
                                        </p:tgtEl>
                                        <p:attrNameLst>
                                          <p:attrName>fillcolor</p:attrName>
                                        </p:attrNameLst>
                                      </p:cBhvr>
                                      <p:tavLst>
                                        <p:tav tm="0">
                                          <p:val>
                                            <p:clrVal>
                                              <a:schemeClr val="accent2"/>
                                            </p:clrVal>
                                          </p:val>
                                        </p:tav>
                                        <p:tav tm="50000">
                                          <p:val>
                                            <p:clrVal>
                                              <a:schemeClr val="hlink"/>
                                            </p:clrVal>
                                          </p:val>
                                        </p:tav>
                                      </p:tavLst>
                                    </p:anim>
                                    <p:set>
                                      <p:cBhvr>
                                        <p:cTn id="9" dur="80"/>
                                        <p:tgtEl>
                                          <p:spTgt spid="62466"/>
                                        </p:tgtEl>
                                        <p:attrNameLst>
                                          <p:attrName>fill.type</p:attrName>
                                        </p:attrNameLst>
                                      </p:cBhvr>
                                      <p:to>
                                        <p:strVal val="solid"/>
                                      </p:to>
                                    </p:set>
                                  </p:childTnLst>
                                </p:cTn>
                              </p:par>
                            </p:childTnLst>
                          </p:cTn>
                        </p:par>
                        <p:par>
                          <p:cTn id="10" fill="hold">
                            <p:stCondLst>
                              <p:cond delay="448"/>
                            </p:stCondLst>
                            <p:childTnLst>
                              <p:par>
                                <p:cTn id="11" presetID="27" presetClass="entr" presetSubtype="0" fill="hold" grpId="0" nodeType="afterEffect">
                                  <p:stCondLst>
                                    <p:cond delay="0"/>
                                  </p:stCondLst>
                                  <p:iterate type="wd">
                                    <p:tmPct val="50000"/>
                                  </p:iterate>
                                  <p:childTnLst>
                                    <p:set>
                                      <p:cBhvr>
                                        <p:cTn id="12" dur="1" fill="hold">
                                          <p:stCondLst>
                                            <p:cond delay="0"/>
                                          </p:stCondLst>
                                        </p:cTn>
                                        <p:tgtEl>
                                          <p:spTgt spid="62468"/>
                                        </p:tgtEl>
                                        <p:attrNameLst>
                                          <p:attrName>style.visibility</p:attrName>
                                        </p:attrNameLst>
                                      </p:cBhvr>
                                      <p:to>
                                        <p:strVal val="visible"/>
                                      </p:to>
                                    </p:set>
                                    <p:anim calcmode="discrete" valueType="clr">
                                      <p:cBhvr override="childStyle">
                                        <p:cTn id="13" dur="80"/>
                                        <p:tgtEl>
                                          <p:spTgt spid="62468"/>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62468"/>
                                        </p:tgtEl>
                                        <p:attrNameLst>
                                          <p:attrName>fillcolor</p:attrName>
                                        </p:attrNameLst>
                                      </p:cBhvr>
                                      <p:tavLst>
                                        <p:tav tm="0">
                                          <p:val>
                                            <p:clrVal>
                                              <a:schemeClr val="accent2"/>
                                            </p:clrVal>
                                          </p:val>
                                        </p:tav>
                                        <p:tav tm="50000">
                                          <p:val>
                                            <p:clrVal>
                                              <a:schemeClr val="hlink"/>
                                            </p:clrVal>
                                          </p:val>
                                        </p:tav>
                                      </p:tavLst>
                                    </p:anim>
                                    <p:set>
                                      <p:cBhvr>
                                        <p:cTn id="15" dur="80"/>
                                        <p:tgtEl>
                                          <p:spTgt spid="6246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8" grpId="0" uiExpand="1"/>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a:xfrm>
            <a:off x="619125" y="0"/>
            <a:ext cx="7974013" cy="792163"/>
          </a:xfrm>
        </p:spPr>
        <p:txBody>
          <a:bodyPr/>
          <a:lstStyle/>
          <a:p>
            <a:pPr eaLnBrk="1" hangingPunct="1"/>
            <a:r>
              <a:rPr lang="en-US" b="1" i="1" smtClean="0">
                <a:solidFill>
                  <a:srgbClr val="FFFF66"/>
                </a:solidFill>
              </a:rPr>
              <a:t>TONIGHT’S SKY</a:t>
            </a:r>
          </a:p>
        </p:txBody>
      </p:sp>
      <p:pic>
        <p:nvPicPr>
          <p:cNvPr id="63491" name="Picture 16" descr="GardenStars Sky_20061125"/>
          <p:cNvPicPr>
            <a:picLocks noChangeAspect="1" noChangeArrowheads="1"/>
          </p:cNvPicPr>
          <p:nvPr/>
        </p:nvPicPr>
        <p:blipFill>
          <a:blip r:embed="rId3">
            <a:lum bright="12000" contrast="12000"/>
          </a:blip>
          <a:srcRect/>
          <a:stretch>
            <a:fillRect/>
          </a:stretch>
        </p:blipFill>
        <p:spPr bwMode="auto">
          <a:xfrm>
            <a:off x="712788" y="1108075"/>
            <a:ext cx="5241925" cy="5192713"/>
          </a:xfrm>
          <a:prstGeom prst="rect">
            <a:avLst/>
          </a:prstGeom>
          <a:noFill/>
          <a:ln w="9525">
            <a:noFill/>
            <a:miter lim="800000"/>
            <a:headEnd/>
            <a:tailEnd/>
          </a:ln>
        </p:spPr>
      </p:pic>
      <p:sp>
        <p:nvSpPr>
          <p:cNvPr id="63492" name="Text Box 17"/>
          <p:cNvSpPr txBox="1">
            <a:spLocks noChangeArrowheads="1"/>
          </p:cNvSpPr>
          <p:nvPr/>
        </p:nvSpPr>
        <p:spPr bwMode="auto">
          <a:xfrm>
            <a:off x="4802188" y="5905500"/>
            <a:ext cx="1209675" cy="304800"/>
          </a:xfrm>
          <a:prstGeom prst="rect">
            <a:avLst/>
          </a:prstGeom>
          <a:noFill/>
          <a:ln w="9525">
            <a:noFill/>
            <a:miter lim="800000"/>
            <a:headEnd/>
            <a:tailEnd/>
          </a:ln>
        </p:spPr>
        <p:txBody>
          <a:bodyPr>
            <a:spAutoFit/>
          </a:bodyPr>
          <a:lstStyle/>
          <a:p>
            <a:pPr>
              <a:spcBef>
                <a:spcPct val="50000"/>
              </a:spcBef>
            </a:pPr>
            <a:r>
              <a:rPr lang="en-US" sz="1400" b="1">
                <a:solidFill>
                  <a:schemeClr val="hlink"/>
                </a:solidFill>
              </a:rPr>
              <a:t>7:30 p.m.</a:t>
            </a:r>
          </a:p>
        </p:txBody>
      </p:sp>
      <p:pic>
        <p:nvPicPr>
          <p:cNvPr id="63493" name="Picture 20" descr="skychart 20070215 1930"/>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54050" y="1009650"/>
            <a:ext cx="5299075" cy="5299075"/>
          </a:xfrm>
          <a:prstGeom prst="rect">
            <a:avLst/>
          </a:prstGeom>
          <a:noFill/>
          <a:ln w="9525">
            <a:noFill/>
            <a:miter lim="800000"/>
            <a:headEnd/>
            <a:tailEnd/>
          </a:ln>
        </p:spPr>
      </p:pic>
      <p:sp>
        <p:nvSpPr>
          <p:cNvPr id="63494" name="Text Box 21"/>
          <p:cNvSpPr txBox="1">
            <a:spLocks noChangeArrowheads="1"/>
          </p:cNvSpPr>
          <p:nvPr/>
        </p:nvSpPr>
        <p:spPr bwMode="auto">
          <a:xfrm>
            <a:off x="6415088" y="1700213"/>
            <a:ext cx="2189162" cy="4511675"/>
          </a:xfrm>
          <a:prstGeom prst="rect">
            <a:avLst/>
          </a:prstGeom>
          <a:noFill/>
          <a:ln w="9525">
            <a:noFill/>
            <a:miter lim="800000"/>
            <a:headEnd/>
            <a:tailEnd/>
          </a:ln>
        </p:spPr>
        <p:txBody>
          <a:bodyPr>
            <a:spAutoFit/>
          </a:bodyPr>
          <a:lstStyle/>
          <a:p>
            <a:pPr>
              <a:spcBef>
                <a:spcPct val="50000"/>
              </a:spcBef>
            </a:pPr>
            <a:r>
              <a:rPr lang="en-US">
                <a:solidFill>
                  <a:srgbClr val="FFFF00"/>
                </a:solidFill>
              </a:rPr>
              <a:t>Saturn in Leo</a:t>
            </a:r>
          </a:p>
          <a:p>
            <a:pPr>
              <a:spcBef>
                <a:spcPct val="50000"/>
              </a:spcBef>
            </a:pPr>
            <a:r>
              <a:rPr lang="en-US">
                <a:solidFill>
                  <a:srgbClr val="FFFF00"/>
                </a:solidFill>
              </a:rPr>
              <a:t>Andromeda</a:t>
            </a:r>
          </a:p>
          <a:p>
            <a:pPr>
              <a:spcBef>
                <a:spcPct val="50000"/>
              </a:spcBef>
            </a:pPr>
            <a:r>
              <a:rPr lang="en-US">
                <a:solidFill>
                  <a:srgbClr val="FFFF00"/>
                </a:solidFill>
              </a:rPr>
              <a:t>Venus setting</a:t>
            </a:r>
          </a:p>
          <a:p>
            <a:pPr>
              <a:spcBef>
                <a:spcPct val="50000"/>
              </a:spcBef>
            </a:pPr>
            <a:endParaRPr lang="en-US">
              <a:solidFill>
                <a:srgbClr val="FFFF00"/>
              </a:solidFill>
            </a:endParaRPr>
          </a:p>
          <a:p>
            <a:pPr>
              <a:spcBef>
                <a:spcPct val="50000"/>
              </a:spcBef>
            </a:pPr>
            <a:endParaRPr lang="en-US">
              <a:solidFill>
                <a:srgbClr val="FFFF00"/>
              </a:solidFill>
            </a:endParaRPr>
          </a:p>
          <a:p>
            <a:pPr>
              <a:spcBef>
                <a:spcPct val="50000"/>
              </a:spcBef>
            </a:pPr>
            <a:endParaRPr lang="en-US">
              <a:solidFill>
                <a:srgbClr val="FFFF00"/>
              </a:solidFill>
            </a:endParaRPr>
          </a:p>
          <a:p>
            <a:pPr>
              <a:spcBef>
                <a:spcPct val="50000"/>
              </a:spcBef>
            </a:pPr>
            <a:r>
              <a:rPr lang="en-US">
                <a:solidFill>
                  <a:srgbClr val="FFFF00"/>
                </a:solidFill>
              </a:rPr>
              <a:t>Taurus</a:t>
            </a:r>
          </a:p>
          <a:p>
            <a:pPr>
              <a:spcBef>
                <a:spcPct val="50000"/>
              </a:spcBef>
            </a:pPr>
            <a:endParaRPr lang="en-US">
              <a:solidFill>
                <a:srgbClr val="FFFF00"/>
              </a:solidFill>
            </a:endParaRPr>
          </a:p>
          <a:p>
            <a:pPr>
              <a:spcBef>
                <a:spcPct val="50000"/>
              </a:spcBef>
            </a:pPr>
            <a:r>
              <a:rPr lang="en-US">
                <a:solidFill>
                  <a:srgbClr val="FFFF00"/>
                </a:solidFill>
              </a:rPr>
              <a:t>Orion</a:t>
            </a:r>
          </a:p>
          <a:p>
            <a:pPr>
              <a:spcBef>
                <a:spcPct val="50000"/>
              </a:spcBef>
            </a:pPr>
            <a:endParaRPr lang="en-US">
              <a:solidFill>
                <a:srgbClr val="FFFF00"/>
              </a:solidFill>
            </a:endParaRPr>
          </a:p>
        </p:txBody>
      </p:sp>
      <p:sp>
        <p:nvSpPr>
          <p:cNvPr id="63510" name="Line 22"/>
          <p:cNvSpPr>
            <a:spLocks noChangeShapeType="1"/>
          </p:cNvSpPr>
          <p:nvPr/>
        </p:nvSpPr>
        <p:spPr bwMode="auto">
          <a:xfrm flipH="1">
            <a:off x="1749425" y="1989138"/>
            <a:ext cx="4551363" cy="1555750"/>
          </a:xfrm>
          <a:prstGeom prst="line">
            <a:avLst/>
          </a:prstGeom>
          <a:noFill/>
          <a:ln w="9525">
            <a:solidFill>
              <a:schemeClr val="bg1"/>
            </a:solidFill>
            <a:round/>
            <a:headEnd/>
            <a:tailEnd/>
          </a:ln>
        </p:spPr>
        <p:txBody>
          <a:bodyPr/>
          <a:lstStyle/>
          <a:p>
            <a:endParaRPr lang="en-US"/>
          </a:p>
        </p:txBody>
      </p:sp>
      <p:sp>
        <p:nvSpPr>
          <p:cNvPr id="63512" name="Line 24"/>
          <p:cNvSpPr>
            <a:spLocks noChangeShapeType="1"/>
          </p:cNvSpPr>
          <p:nvPr/>
        </p:nvSpPr>
        <p:spPr bwMode="auto">
          <a:xfrm flipH="1">
            <a:off x="5954713" y="2852738"/>
            <a:ext cx="460375" cy="1036637"/>
          </a:xfrm>
          <a:prstGeom prst="line">
            <a:avLst/>
          </a:prstGeom>
          <a:noFill/>
          <a:ln w="9525">
            <a:solidFill>
              <a:schemeClr val="bg1"/>
            </a:solidFill>
            <a:round/>
            <a:headEnd/>
            <a:tailEnd/>
          </a:ln>
        </p:spPr>
        <p:txBody>
          <a:bodyPr/>
          <a:lstStyle/>
          <a:p>
            <a:endParaRPr lang="en-US"/>
          </a:p>
        </p:txBody>
      </p:sp>
      <p:sp>
        <p:nvSpPr>
          <p:cNvPr id="63513" name="Line 25"/>
          <p:cNvSpPr>
            <a:spLocks noChangeShapeType="1"/>
          </p:cNvSpPr>
          <p:nvPr/>
        </p:nvSpPr>
        <p:spPr bwMode="auto">
          <a:xfrm flipH="1" flipV="1">
            <a:off x="3765550" y="4351338"/>
            <a:ext cx="2535238" cy="287337"/>
          </a:xfrm>
          <a:prstGeom prst="line">
            <a:avLst/>
          </a:prstGeom>
          <a:noFill/>
          <a:ln w="9525">
            <a:solidFill>
              <a:schemeClr val="bg1"/>
            </a:solidFill>
            <a:round/>
            <a:headEnd/>
            <a:tailEnd/>
          </a:ln>
        </p:spPr>
        <p:txBody>
          <a:bodyPr/>
          <a:lstStyle/>
          <a:p>
            <a:endParaRPr lang="en-US"/>
          </a:p>
        </p:txBody>
      </p:sp>
      <p:sp>
        <p:nvSpPr>
          <p:cNvPr id="63514" name="Line 26"/>
          <p:cNvSpPr>
            <a:spLocks noChangeShapeType="1"/>
          </p:cNvSpPr>
          <p:nvPr/>
        </p:nvSpPr>
        <p:spPr bwMode="auto">
          <a:xfrm flipH="1" flipV="1">
            <a:off x="3246438" y="4754563"/>
            <a:ext cx="3111500" cy="806450"/>
          </a:xfrm>
          <a:prstGeom prst="line">
            <a:avLst/>
          </a:prstGeom>
          <a:noFill/>
          <a:ln w="9525">
            <a:solidFill>
              <a:schemeClr val="bg1"/>
            </a:solidFill>
            <a:round/>
            <a:headEnd/>
            <a:tailEnd/>
          </a:ln>
        </p:spPr>
        <p:txBody>
          <a:bodyPr/>
          <a:lstStyle/>
          <a:p>
            <a:endParaRPr lang="en-US"/>
          </a:p>
        </p:txBody>
      </p:sp>
      <p:sp>
        <p:nvSpPr>
          <p:cNvPr id="63515" name="Line 27"/>
          <p:cNvSpPr>
            <a:spLocks noChangeShapeType="1"/>
          </p:cNvSpPr>
          <p:nvPr/>
        </p:nvSpPr>
        <p:spPr bwMode="auto">
          <a:xfrm flipH="1">
            <a:off x="4745038" y="2392363"/>
            <a:ext cx="1612900" cy="576262"/>
          </a:xfrm>
          <a:prstGeom prst="line">
            <a:avLst/>
          </a:prstGeom>
          <a:noFill/>
          <a:ln w="9525">
            <a:solidFill>
              <a:schemeClr val="bg1"/>
            </a:solidFill>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63510"/>
                                        </p:tgtEl>
                                        <p:attrNameLst>
                                          <p:attrName>style.visibility</p:attrName>
                                        </p:attrNameLst>
                                      </p:cBhvr>
                                      <p:to>
                                        <p:strVal val="visible"/>
                                      </p:to>
                                    </p:set>
                                    <p:anim calcmode="lin" valueType="num">
                                      <p:cBhvr additive="base">
                                        <p:cTn id="7" dur="500" fill="hold"/>
                                        <p:tgtEl>
                                          <p:spTgt spid="63510"/>
                                        </p:tgtEl>
                                        <p:attrNameLst>
                                          <p:attrName>ppt_x</p:attrName>
                                        </p:attrNameLst>
                                      </p:cBhvr>
                                      <p:tavLst>
                                        <p:tav tm="0">
                                          <p:val>
                                            <p:strVal val="1+#ppt_w/2"/>
                                          </p:val>
                                        </p:tav>
                                        <p:tav tm="100000">
                                          <p:val>
                                            <p:strVal val="#ppt_x"/>
                                          </p:val>
                                        </p:tav>
                                      </p:tavLst>
                                    </p:anim>
                                    <p:anim calcmode="lin" valueType="num">
                                      <p:cBhvr additive="base">
                                        <p:cTn id="8" dur="500" fill="hold"/>
                                        <p:tgtEl>
                                          <p:spTgt spid="6351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5" presetClass="entr" presetSubtype="0" fill="hold" grpId="0" nodeType="clickEffect">
                                  <p:stCondLst>
                                    <p:cond delay="0"/>
                                  </p:stCondLst>
                                  <p:childTnLst>
                                    <p:set>
                                      <p:cBhvr>
                                        <p:cTn id="12" dur="1" fill="hold">
                                          <p:stCondLst>
                                            <p:cond delay="0"/>
                                          </p:stCondLst>
                                        </p:cTn>
                                        <p:tgtEl>
                                          <p:spTgt spid="63515"/>
                                        </p:tgtEl>
                                        <p:attrNameLst>
                                          <p:attrName>style.visibility</p:attrName>
                                        </p:attrNameLst>
                                      </p:cBhvr>
                                      <p:to>
                                        <p:strVal val="visible"/>
                                      </p:to>
                                    </p:set>
                                    <p:animEffect transition="in" filter="fade">
                                      <p:cBhvr>
                                        <p:cTn id="13" dur="2000"/>
                                        <p:tgtEl>
                                          <p:spTgt spid="63515"/>
                                        </p:tgtEl>
                                      </p:cBhvr>
                                    </p:animEffect>
                                    <p:anim calcmode="lin" valueType="num">
                                      <p:cBhvr>
                                        <p:cTn id="14" dur="2000" fill="hold"/>
                                        <p:tgtEl>
                                          <p:spTgt spid="63515"/>
                                        </p:tgtEl>
                                        <p:attrNameLst>
                                          <p:attrName>style.rotation</p:attrName>
                                        </p:attrNameLst>
                                      </p:cBhvr>
                                      <p:tavLst>
                                        <p:tav tm="0">
                                          <p:val>
                                            <p:fltVal val="720"/>
                                          </p:val>
                                        </p:tav>
                                        <p:tav tm="100000">
                                          <p:val>
                                            <p:fltVal val="0"/>
                                          </p:val>
                                        </p:tav>
                                      </p:tavLst>
                                    </p:anim>
                                    <p:anim calcmode="lin" valueType="num">
                                      <p:cBhvr>
                                        <p:cTn id="15" dur="2000" fill="hold"/>
                                        <p:tgtEl>
                                          <p:spTgt spid="63515"/>
                                        </p:tgtEl>
                                        <p:attrNameLst>
                                          <p:attrName>ppt_h</p:attrName>
                                        </p:attrNameLst>
                                      </p:cBhvr>
                                      <p:tavLst>
                                        <p:tav tm="0">
                                          <p:val>
                                            <p:fltVal val="0"/>
                                          </p:val>
                                        </p:tav>
                                        <p:tav tm="100000">
                                          <p:val>
                                            <p:strVal val="#ppt_h"/>
                                          </p:val>
                                        </p:tav>
                                      </p:tavLst>
                                    </p:anim>
                                    <p:anim calcmode="lin" valueType="num">
                                      <p:cBhvr>
                                        <p:cTn id="16" dur="2000" fill="hold"/>
                                        <p:tgtEl>
                                          <p:spTgt spid="63515"/>
                                        </p:tgtEl>
                                        <p:attrNameLst>
                                          <p:attrName>ppt_w</p:attrName>
                                        </p:attrNameLst>
                                      </p:cBhvr>
                                      <p:tavLst>
                                        <p:tav tm="0">
                                          <p:val>
                                            <p:fltVal val="0"/>
                                          </p:val>
                                        </p:tav>
                                        <p:tav tm="100000">
                                          <p:val>
                                            <p:strVal val="#ppt_w"/>
                                          </p:val>
                                        </p:tav>
                                      </p:tavLst>
                                    </p:anim>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63512"/>
                                        </p:tgtEl>
                                        <p:attrNameLst>
                                          <p:attrName>style.visibility</p:attrName>
                                        </p:attrNameLst>
                                      </p:cBhvr>
                                      <p:to>
                                        <p:strVal val="visible"/>
                                      </p:to>
                                    </p:set>
                                    <p:animEffect transition="in" filter="dissolve">
                                      <p:cBhvr>
                                        <p:cTn id="21" dur="2000"/>
                                        <p:tgtEl>
                                          <p:spTgt spid="63512"/>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63513"/>
                                        </p:tgtEl>
                                        <p:attrNameLst>
                                          <p:attrName>style.visibility</p:attrName>
                                        </p:attrNameLst>
                                      </p:cBhvr>
                                      <p:to>
                                        <p:strVal val="visible"/>
                                      </p:to>
                                    </p:set>
                                    <p:anim calcmode="lin" valueType="num">
                                      <p:cBhvr>
                                        <p:cTn id="26" dur="1000" fill="hold"/>
                                        <p:tgtEl>
                                          <p:spTgt spid="63513"/>
                                        </p:tgtEl>
                                        <p:attrNameLst>
                                          <p:attrName>ppt_w</p:attrName>
                                        </p:attrNameLst>
                                      </p:cBhvr>
                                      <p:tavLst>
                                        <p:tav tm="0">
                                          <p:val>
                                            <p:strVal val="#ppt_w*0.70"/>
                                          </p:val>
                                        </p:tav>
                                        <p:tav tm="100000">
                                          <p:val>
                                            <p:strVal val="#ppt_w"/>
                                          </p:val>
                                        </p:tav>
                                      </p:tavLst>
                                    </p:anim>
                                    <p:anim calcmode="lin" valueType="num">
                                      <p:cBhvr>
                                        <p:cTn id="27" dur="1000" fill="hold"/>
                                        <p:tgtEl>
                                          <p:spTgt spid="63513"/>
                                        </p:tgtEl>
                                        <p:attrNameLst>
                                          <p:attrName>ppt_h</p:attrName>
                                        </p:attrNameLst>
                                      </p:cBhvr>
                                      <p:tavLst>
                                        <p:tav tm="0">
                                          <p:val>
                                            <p:strVal val="#ppt_h"/>
                                          </p:val>
                                        </p:tav>
                                        <p:tav tm="100000">
                                          <p:val>
                                            <p:strVal val="#ppt_h"/>
                                          </p:val>
                                        </p:tav>
                                      </p:tavLst>
                                    </p:anim>
                                    <p:animEffect transition="in" filter="fade">
                                      <p:cBhvr>
                                        <p:cTn id="28" dur="1000"/>
                                        <p:tgtEl>
                                          <p:spTgt spid="63513"/>
                                        </p:tgtEl>
                                      </p:cBhvr>
                                    </p:animEffec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grpId="0" nodeType="clickEffect">
                                  <p:stCondLst>
                                    <p:cond delay="0"/>
                                  </p:stCondLst>
                                  <p:childTnLst>
                                    <p:set>
                                      <p:cBhvr>
                                        <p:cTn id="32" dur="1" fill="hold">
                                          <p:stCondLst>
                                            <p:cond delay="0"/>
                                          </p:stCondLst>
                                        </p:cTn>
                                        <p:tgtEl>
                                          <p:spTgt spid="63514"/>
                                        </p:tgtEl>
                                        <p:attrNameLst>
                                          <p:attrName>style.visibility</p:attrName>
                                        </p:attrNameLst>
                                      </p:cBhvr>
                                      <p:to>
                                        <p:strVal val="visible"/>
                                      </p:to>
                                    </p:set>
                                    <p:animEffect transition="in" filter="wipe(down)">
                                      <p:cBhvr>
                                        <p:cTn id="33" dur="580">
                                          <p:stCondLst>
                                            <p:cond delay="0"/>
                                          </p:stCondLst>
                                        </p:cTn>
                                        <p:tgtEl>
                                          <p:spTgt spid="63514"/>
                                        </p:tgtEl>
                                      </p:cBhvr>
                                    </p:animEffect>
                                    <p:anim calcmode="lin" valueType="num">
                                      <p:cBhvr>
                                        <p:cTn id="34" dur="1822" tmFilter="0,0; 0.14,0.36; 0.43,0.73; 0.71,0.91; 1.0,1.0">
                                          <p:stCondLst>
                                            <p:cond delay="0"/>
                                          </p:stCondLst>
                                        </p:cTn>
                                        <p:tgtEl>
                                          <p:spTgt spid="63514"/>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63514"/>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63514"/>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63514"/>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63514"/>
                                        </p:tgtEl>
                                        <p:attrNameLst>
                                          <p:attrName>ppt_y</p:attrName>
                                        </p:attrNameLst>
                                      </p:cBhvr>
                                      <p:tavLst>
                                        <p:tav tm="0" fmla="#ppt_y-sin(pi*$)/81">
                                          <p:val>
                                            <p:fltVal val="0"/>
                                          </p:val>
                                        </p:tav>
                                        <p:tav tm="100000">
                                          <p:val>
                                            <p:fltVal val="1"/>
                                          </p:val>
                                        </p:tav>
                                      </p:tavLst>
                                    </p:anim>
                                    <p:animScale>
                                      <p:cBhvr>
                                        <p:cTn id="39" dur="26">
                                          <p:stCondLst>
                                            <p:cond delay="650"/>
                                          </p:stCondLst>
                                        </p:cTn>
                                        <p:tgtEl>
                                          <p:spTgt spid="63514"/>
                                        </p:tgtEl>
                                      </p:cBhvr>
                                      <p:to x="100000" y="60000"/>
                                    </p:animScale>
                                    <p:animScale>
                                      <p:cBhvr>
                                        <p:cTn id="40" dur="166" decel="50000">
                                          <p:stCondLst>
                                            <p:cond delay="676"/>
                                          </p:stCondLst>
                                        </p:cTn>
                                        <p:tgtEl>
                                          <p:spTgt spid="63514"/>
                                        </p:tgtEl>
                                      </p:cBhvr>
                                      <p:to x="100000" y="100000"/>
                                    </p:animScale>
                                    <p:animScale>
                                      <p:cBhvr>
                                        <p:cTn id="41" dur="26">
                                          <p:stCondLst>
                                            <p:cond delay="1312"/>
                                          </p:stCondLst>
                                        </p:cTn>
                                        <p:tgtEl>
                                          <p:spTgt spid="63514"/>
                                        </p:tgtEl>
                                      </p:cBhvr>
                                      <p:to x="100000" y="80000"/>
                                    </p:animScale>
                                    <p:animScale>
                                      <p:cBhvr>
                                        <p:cTn id="42" dur="166" decel="50000">
                                          <p:stCondLst>
                                            <p:cond delay="1338"/>
                                          </p:stCondLst>
                                        </p:cTn>
                                        <p:tgtEl>
                                          <p:spTgt spid="63514"/>
                                        </p:tgtEl>
                                      </p:cBhvr>
                                      <p:to x="100000" y="100000"/>
                                    </p:animScale>
                                    <p:animScale>
                                      <p:cBhvr>
                                        <p:cTn id="43" dur="26">
                                          <p:stCondLst>
                                            <p:cond delay="1642"/>
                                          </p:stCondLst>
                                        </p:cTn>
                                        <p:tgtEl>
                                          <p:spTgt spid="63514"/>
                                        </p:tgtEl>
                                      </p:cBhvr>
                                      <p:to x="100000" y="90000"/>
                                    </p:animScale>
                                    <p:animScale>
                                      <p:cBhvr>
                                        <p:cTn id="44" dur="166" decel="50000">
                                          <p:stCondLst>
                                            <p:cond delay="1668"/>
                                          </p:stCondLst>
                                        </p:cTn>
                                        <p:tgtEl>
                                          <p:spTgt spid="63514"/>
                                        </p:tgtEl>
                                      </p:cBhvr>
                                      <p:to x="100000" y="100000"/>
                                    </p:animScale>
                                    <p:animScale>
                                      <p:cBhvr>
                                        <p:cTn id="45" dur="26">
                                          <p:stCondLst>
                                            <p:cond delay="1808"/>
                                          </p:stCondLst>
                                        </p:cTn>
                                        <p:tgtEl>
                                          <p:spTgt spid="63514"/>
                                        </p:tgtEl>
                                      </p:cBhvr>
                                      <p:to x="100000" y="95000"/>
                                    </p:animScale>
                                    <p:animScale>
                                      <p:cBhvr>
                                        <p:cTn id="46" dur="166" decel="50000">
                                          <p:stCondLst>
                                            <p:cond delay="1834"/>
                                          </p:stCondLst>
                                        </p:cTn>
                                        <p:tgtEl>
                                          <p:spTgt spid="635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10" grpId="0" animBg="1"/>
      <p:bldP spid="63512" grpId="0" animBg="1"/>
      <p:bldP spid="63513" grpId="0" animBg="1"/>
      <p:bldP spid="63514" grpId="0" animBg="1"/>
      <p:bldP spid="6351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4350" y="1028700"/>
            <a:ext cx="7943850" cy="5386388"/>
          </a:xfrm>
          <a:prstGeom prst="rect">
            <a:avLst/>
          </a:prstGeom>
          <a:noFill/>
        </p:spPr>
        <p:txBody>
          <a:bodyPr>
            <a:spAutoFit/>
          </a:bodyPr>
          <a:lstStyle/>
          <a:p>
            <a:pPr>
              <a:defRPr/>
            </a:pPr>
            <a:r>
              <a:rPr lang="en-US" sz="1600" dirty="0">
                <a:solidFill>
                  <a:srgbClr val="33CC33"/>
                </a:solidFill>
              </a:rPr>
              <a:t>The scientific method is the best way to discovered for the truth from non-truth. The simple version looks something like this:</a:t>
            </a:r>
          </a:p>
          <a:p>
            <a:pPr>
              <a:defRPr/>
            </a:pPr>
            <a:endParaRPr lang="en-US" sz="1600" dirty="0">
              <a:solidFill>
                <a:srgbClr val="33CC33"/>
              </a:solidFill>
            </a:endParaRPr>
          </a:p>
          <a:p>
            <a:pPr marL="342900" indent="-342900">
              <a:buFont typeface="+mj-lt"/>
              <a:buAutoNum type="arabicPeriod"/>
              <a:defRPr/>
            </a:pPr>
            <a:r>
              <a:rPr lang="en-US" sz="1800" b="1" dirty="0">
                <a:solidFill>
                  <a:srgbClr val="33CC33"/>
                </a:solidFill>
              </a:rPr>
              <a:t>Observe some aspect of the universe.</a:t>
            </a:r>
          </a:p>
          <a:p>
            <a:pPr marL="342900" indent="-342900">
              <a:buFont typeface="+mj-lt"/>
              <a:buAutoNum type="arabicPeriod"/>
              <a:defRPr/>
            </a:pPr>
            <a:endParaRPr lang="en-US" sz="1800" b="1" dirty="0">
              <a:solidFill>
                <a:srgbClr val="33CC33"/>
              </a:solidFill>
            </a:endParaRPr>
          </a:p>
          <a:p>
            <a:pPr marL="342900" indent="-342900">
              <a:buFont typeface="+mj-lt"/>
              <a:buAutoNum type="arabicPeriod"/>
              <a:defRPr/>
            </a:pPr>
            <a:r>
              <a:rPr lang="en-US" sz="1800" b="1" dirty="0">
                <a:solidFill>
                  <a:srgbClr val="33CC33"/>
                </a:solidFill>
              </a:rPr>
              <a:t>Invent a tentative description, called a </a:t>
            </a:r>
            <a:r>
              <a:rPr lang="en-US" sz="1800" b="1" i="1" dirty="0">
                <a:solidFill>
                  <a:srgbClr val="33CC33"/>
                </a:solidFill>
              </a:rPr>
              <a:t>hypothesis</a:t>
            </a:r>
            <a:r>
              <a:rPr lang="en-US" sz="1800" b="1" dirty="0">
                <a:solidFill>
                  <a:srgbClr val="33CC33"/>
                </a:solidFill>
              </a:rPr>
              <a:t>, that is consistent with what you have observed.</a:t>
            </a:r>
          </a:p>
          <a:p>
            <a:pPr marL="342900" indent="-342900">
              <a:buFont typeface="+mj-lt"/>
              <a:buAutoNum type="arabicPeriod"/>
              <a:defRPr/>
            </a:pPr>
            <a:endParaRPr lang="en-US" sz="1800" b="1" dirty="0">
              <a:solidFill>
                <a:srgbClr val="33CC33"/>
              </a:solidFill>
            </a:endParaRPr>
          </a:p>
          <a:p>
            <a:pPr marL="342900" indent="-342900">
              <a:buFont typeface="+mj-lt"/>
              <a:buAutoNum type="arabicPeriod"/>
              <a:defRPr/>
            </a:pPr>
            <a:r>
              <a:rPr lang="en-US" sz="1800" b="1" dirty="0">
                <a:solidFill>
                  <a:srgbClr val="33CC33"/>
                </a:solidFill>
              </a:rPr>
              <a:t>Use the hypothesis to make predictions.</a:t>
            </a:r>
          </a:p>
          <a:p>
            <a:pPr marL="342900" indent="-342900">
              <a:buFont typeface="+mj-lt"/>
              <a:buAutoNum type="arabicPeriod"/>
              <a:defRPr/>
            </a:pPr>
            <a:endParaRPr lang="en-US" sz="1800" b="1" dirty="0">
              <a:solidFill>
                <a:srgbClr val="33CC33"/>
              </a:solidFill>
            </a:endParaRPr>
          </a:p>
          <a:p>
            <a:pPr marL="342900" indent="-342900">
              <a:buFont typeface="+mj-lt"/>
              <a:buAutoNum type="arabicPeriod"/>
              <a:defRPr/>
            </a:pPr>
            <a:r>
              <a:rPr lang="en-US" sz="1800" b="1" dirty="0">
                <a:solidFill>
                  <a:srgbClr val="33CC33"/>
                </a:solidFill>
              </a:rPr>
              <a:t>Test those predictions by experiments or further observations and modify the hypothesis in the light of your results.</a:t>
            </a:r>
          </a:p>
          <a:p>
            <a:pPr marL="342900" indent="-342900">
              <a:buFont typeface="+mj-lt"/>
              <a:buAutoNum type="arabicPeriod"/>
              <a:defRPr/>
            </a:pPr>
            <a:endParaRPr lang="en-US" sz="1800" b="1" dirty="0">
              <a:solidFill>
                <a:srgbClr val="33CC33"/>
              </a:solidFill>
            </a:endParaRPr>
          </a:p>
          <a:p>
            <a:pPr marL="342900" indent="-342900">
              <a:buFont typeface="+mj-lt"/>
              <a:buAutoNum type="arabicPeriod"/>
              <a:defRPr/>
            </a:pPr>
            <a:r>
              <a:rPr lang="en-US" sz="1800" b="1" dirty="0">
                <a:solidFill>
                  <a:srgbClr val="33CC33"/>
                </a:solidFill>
              </a:rPr>
              <a:t>Repeat steps 3 and 4 until there are no discrepancies between theory and experiment and/or observation.</a:t>
            </a:r>
          </a:p>
          <a:p>
            <a:pPr>
              <a:defRPr/>
            </a:pPr>
            <a:endParaRPr lang="en-US" sz="1600" dirty="0">
              <a:solidFill>
                <a:srgbClr val="33CC33"/>
              </a:solidFill>
            </a:endParaRPr>
          </a:p>
          <a:p>
            <a:pPr>
              <a:defRPr/>
            </a:pPr>
            <a:r>
              <a:rPr lang="en-US" sz="1600" dirty="0">
                <a:solidFill>
                  <a:srgbClr val="33CC33"/>
                </a:solidFill>
              </a:rPr>
              <a:t>When consistency is obtained the hypothesis becomes a </a:t>
            </a:r>
            <a:r>
              <a:rPr lang="en-US" sz="1600" i="1" dirty="0">
                <a:solidFill>
                  <a:srgbClr val="33CC33"/>
                </a:solidFill>
              </a:rPr>
              <a:t>theory</a:t>
            </a:r>
            <a:r>
              <a:rPr lang="en-US" sz="1600" dirty="0">
                <a:solidFill>
                  <a:srgbClr val="33CC33"/>
                </a:solidFill>
              </a:rPr>
              <a:t> and provides a coherent set of propositions which explain a class of phenomena. A theory is then a framework within which observations are explained and predictions are made. </a:t>
            </a:r>
          </a:p>
          <a:p>
            <a:pPr>
              <a:defRPr/>
            </a:pPr>
            <a:endParaRPr lang="en-US" sz="1600" dirty="0">
              <a:solidFill>
                <a:srgbClr val="33CC33"/>
              </a:solidFill>
            </a:endParaRPr>
          </a:p>
        </p:txBody>
      </p:sp>
      <p:sp>
        <p:nvSpPr>
          <p:cNvPr id="64515" name="TextBox 2"/>
          <p:cNvSpPr txBox="1">
            <a:spLocks noChangeArrowheads="1"/>
          </p:cNvSpPr>
          <p:nvPr/>
        </p:nvSpPr>
        <p:spPr bwMode="auto">
          <a:xfrm>
            <a:off x="571500" y="228600"/>
            <a:ext cx="3200400" cy="400050"/>
          </a:xfrm>
          <a:prstGeom prst="rect">
            <a:avLst/>
          </a:prstGeom>
          <a:noFill/>
          <a:ln w="9525">
            <a:noFill/>
            <a:miter lim="800000"/>
            <a:headEnd/>
            <a:tailEnd/>
          </a:ln>
        </p:spPr>
        <p:txBody>
          <a:bodyPr>
            <a:spAutoFit/>
          </a:bodyPr>
          <a:lstStyle/>
          <a:p>
            <a:r>
              <a:rPr lang="en-US" b="1">
                <a:solidFill>
                  <a:srgbClr val="33CC33"/>
                </a:solidFill>
              </a:rPr>
              <a:t>The scientific method</a:t>
            </a:r>
            <a:endParaRPr lang="en-US"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20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20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fade">
                                      <p:cBhvr>
                                        <p:cTn id="17" dur="2000"/>
                                        <p:tgtEl>
                                          <p:spTgt spid="2">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8" end="8"/>
                                            </p:txEl>
                                          </p:spTgt>
                                        </p:tgtEl>
                                        <p:attrNameLst>
                                          <p:attrName>style.visibility</p:attrName>
                                        </p:attrNameLst>
                                      </p:cBhvr>
                                      <p:to>
                                        <p:strVal val="visible"/>
                                      </p:to>
                                    </p:set>
                                    <p:animEffect transition="in" filter="fade">
                                      <p:cBhvr>
                                        <p:cTn id="22" dur="2000"/>
                                        <p:tgtEl>
                                          <p:spTgt spid="2">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animEffect transition="in" filter="fade">
                                      <p:cBhvr>
                                        <p:cTn id="27" dur="2000"/>
                                        <p:tgtEl>
                                          <p:spTgt spid="2">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12" end="12"/>
                                            </p:txEl>
                                          </p:spTgt>
                                        </p:tgtEl>
                                        <p:attrNameLst>
                                          <p:attrName>style.visibility</p:attrName>
                                        </p:attrNameLst>
                                      </p:cBhvr>
                                      <p:to>
                                        <p:strVal val="visible"/>
                                      </p:to>
                                    </p:set>
                                    <p:animEffect transition="in" filter="fade">
                                      <p:cBhvr>
                                        <p:cTn id="32" dur="20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685800" y="76200"/>
            <a:ext cx="2670175" cy="641350"/>
          </a:xfrm>
          <a:prstGeom prst="rect">
            <a:avLst/>
          </a:prstGeom>
          <a:noFill/>
          <a:ln w="9525">
            <a:noFill/>
            <a:miter lim="800000"/>
            <a:headEnd/>
            <a:tailEnd/>
          </a:ln>
        </p:spPr>
        <p:txBody>
          <a:bodyPr wrap="none">
            <a:spAutoFit/>
          </a:bodyPr>
          <a:lstStyle/>
          <a:p>
            <a:r>
              <a:rPr lang="en-US" sz="3600" b="1">
                <a:solidFill>
                  <a:srgbClr val="33CC33"/>
                </a:solidFill>
                <a:latin typeface="OCR A Extended" pitchFamily="50" charset="0"/>
              </a:rPr>
              <a:t>Questions</a:t>
            </a:r>
          </a:p>
        </p:txBody>
      </p:sp>
      <p:sp>
        <p:nvSpPr>
          <p:cNvPr id="47108" name="Text Box 4"/>
          <p:cNvSpPr txBox="1">
            <a:spLocks noChangeArrowheads="1"/>
          </p:cNvSpPr>
          <p:nvPr/>
        </p:nvSpPr>
        <p:spPr bwMode="auto">
          <a:xfrm>
            <a:off x="596900" y="1816100"/>
            <a:ext cx="8180388" cy="3324225"/>
          </a:xfrm>
          <a:prstGeom prst="rect">
            <a:avLst/>
          </a:prstGeom>
          <a:noFill/>
          <a:ln w="9525">
            <a:noFill/>
            <a:miter lim="800000"/>
            <a:headEnd/>
            <a:tailEnd/>
          </a:ln>
        </p:spPr>
        <p:txBody>
          <a:bodyPr>
            <a:spAutoFit/>
          </a:bodyPr>
          <a:lstStyle/>
          <a:p>
            <a:pPr algn="ctr"/>
            <a:r>
              <a:rPr lang="en-US" sz="10600" b="1">
                <a:solidFill>
                  <a:srgbClr val="FFFF66"/>
                </a:solidFill>
                <a:latin typeface="OCR A Extended" pitchFamily="50" charset="0"/>
              </a:rPr>
              <a:t>Questions</a:t>
            </a:r>
          </a:p>
          <a:p>
            <a:pPr algn="ctr"/>
            <a:r>
              <a:rPr lang="en-US" sz="10600" b="1">
                <a:solidFill>
                  <a:srgbClr val="FFFF66"/>
                </a:solidFill>
                <a:latin typeface="OCR A Extended" pitchFamily="50" charset="0"/>
              </a:rPr>
              <a:t>?</a:t>
            </a:r>
          </a:p>
        </p:txBody>
      </p:sp>
      <p:sp>
        <p:nvSpPr>
          <p:cNvPr id="47109" name="Text Box 5"/>
          <p:cNvSpPr txBox="1">
            <a:spLocks noChangeArrowheads="1"/>
          </p:cNvSpPr>
          <p:nvPr/>
        </p:nvSpPr>
        <p:spPr bwMode="auto">
          <a:xfrm>
            <a:off x="596900" y="5486400"/>
            <a:ext cx="8180388" cy="641350"/>
          </a:xfrm>
          <a:prstGeom prst="rect">
            <a:avLst/>
          </a:prstGeom>
          <a:noFill/>
          <a:ln w="9525">
            <a:noFill/>
            <a:miter lim="800000"/>
            <a:headEnd/>
            <a:tailEnd/>
          </a:ln>
        </p:spPr>
        <p:txBody>
          <a:bodyPr>
            <a:spAutoFit/>
          </a:bodyPr>
          <a:lstStyle/>
          <a:p>
            <a:pPr algn="ctr"/>
            <a:r>
              <a:rPr lang="en-US" sz="3600" b="1">
                <a:solidFill>
                  <a:srgbClr val="33CC33"/>
                </a:solidFill>
                <a:latin typeface="OCR A Extended" pitchFamily="50" charset="0"/>
              </a:rPr>
              <a:t>http://www.BackBayAstro.org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47106"/>
                                        </p:tgtEl>
                                        <p:attrNameLst>
                                          <p:attrName>style.visibility</p:attrName>
                                        </p:attrNameLst>
                                      </p:cBhvr>
                                      <p:to>
                                        <p:strVal val="visible"/>
                                      </p:to>
                                    </p:set>
                                    <p:anim calcmode="discrete" valueType="clr">
                                      <p:cBhvr override="childStyle">
                                        <p:cTn id="7" dur="80"/>
                                        <p:tgtEl>
                                          <p:spTgt spid="4710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7106"/>
                                        </p:tgtEl>
                                        <p:attrNameLst>
                                          <p:attrName>fillcolor</p:attrName>
                                        </p:attrNameLst>
                                      </p:cBhvr>
                                      <p:tavLst>
                                        <p:tav tm="0">
                                          <p:val>
                                            <p:clrVal>
                                              <a:schemeClr val="accent2"/>
                                            </p:clrVal>
                                          </p:val>
                                        </p:tav>
                                        <p:tav tm="50000">
                                          <p:val>
                                            <p:clrVal>
                                              <a:schemeClr val="hlink"/>
                                            </p:clrVal>
                                          </p:val>
                                        </p:tav>
                                      </p:tavLst>
                                    </p:anim>
                                    <p:set>
                                      <p:cBhvr>
                                        <p:cTn id="9" dur="80"/>
                                        <p:tgtEl>
                                          <p:spTgt spid="47106"/>
                                        </p:tgtEl>
                                        <p:attrNameLst>
                                          <p:attrName>fill.type</p:attrName>
                                        </p:attrNameLst>
                                      </p:cBhvr>
                                      <p:to>
                                        <p:strVal val="solid"/>
                                      </p:to>
                                    </p:set>
                                  </p:childTnLst>
                                </p:cTn>
                              </p:par>
                            </p:childTnLst>
                          </p:cTn>
                        </p:par>
                        <p:par>
                          <p:cTn id="10" fill="hold">
                            <p:stCondLst>
                              <p:cond delay="400"/>
                            </p:stCondLst>
                            <p:childTnLst>
                              <p:par>
                                <p:cTn id="11" presetID="49" presetClass="entr" presetSubtype="0" decel="100000" fill="hold" grpId="0" nodeType="afterEffect">
                                  <p:stCondLst>
                                    <p:cond delay="0"/>
                                  </p:stCondLst>
                                  <p:childTnLst>
                                    <p:set>
                                      <p:cBhvr>
                                        <p:cTn id="12" dur="1" fill="hold">
                                          <p:stCondLst>
                                            <p:cond delay="0"/>
                                          </p:stCondLst>
                                        </p:cTn>
                                        <p:tgtEl>
                                          <p:spTgt spid="47108"/>
                                        </p:tgtEl>
                                        <p:attrNameLst>
                                          <p:attrName>style.visibility</p:attrName>
                                        </p:attrNameLst>
                                      </p:cBhvr>
                                      <p:to>
                                        <p:strVal val="visible"/>
                                      </p:to>
                                    </p:set>
                                    <p:anim calcmode="lin" valueType="num">
                                      <p:cBhvr>
                                        <p:cTn id="13" dur="2000" fill="hold"/>
                                        <p:tgtEl>
                                          <p:spTgt spid="47108"/>
                                        </p:tgtEl>
                                        <p:attrNameLst>
                                          <p:attrName>ppt_w</p:attrName>
                                        </p:attrNameLst>
                                      </p:cBhvr>
                                      <p:tavLst>
                                        <p:tav tm="0">
                                          <p:val>
                                            <p:fltVal val="0"/>
                                          </p:val>
                                        </p:tav>
                                        <p:tav tm="100000">
                                          <p:val>
                                            <p:strVal val="#ppt_w"/>
                                          </p:val>
                                        </p:tav>
                                      </p:tavLst>
                                    </p:anim>
                                    <p:anim calcmode="lin" valueType="num">
                                      <p:cBhvr>
                                        <p:cTn id="14" dur="2000" fill="hold"/>
                                        <p:tgtEl>
                                          <p:spTgt spid="47108"/>
                                        </p:tgtEl>
                                        <p:attrNameLst>
                                          <p:attrName>ppt_h</p:attrName>
                                        </p:attrNameLst>
                                      </p:cBhvr>
                                      <p:tavLst>
                                        <p:tav tm="0">
                                          <p:val>
                                            <p:fltVal val="0"/>
                                          </p:val>
                                        </p:tav>
                                        <p:tav tm="100000">
                                          <p:val>
                                            <p:strVal val="#ppt_h"/>
                                          </p:val>
                                        </p:tav>
                                      </p:tavLst>
                                    </p:anim>
                                    <p:anim calcmode="lin" valueType="num">
                                      <p:cBhvr>
                                        <p:cTn id="15" dur="2000" fill="hold"/>
                                        <p:tgtEl>
                                          <p:spTgt spid="47108"/>
                                        </p:tgtEl>
                                        <p:attrNameLst>
                                          <p:attrName>style.rotation</p:attrName>
                                        </p:attrNameLst>
                                      </p:cBhvr>
                                      <p:tavLst>
                                        <p:tav tm="0">
                                          <p:val>
                                            <p:fltVal val="360"/>
                                          </p:val>
                                        </p:tav>
                                        <p:tav tm="100000">
                                          <p:val>
                                            <p:fltVal val="0"/>
                                          </p:val>
                                        </p:tav>
                                      </p:tavLst>
                                    </p:anim>
                                    <p:animEffect transition="in" filter="fade">
                                      <p:cBhvr>
                                        <p:cTn id="16" dur="2000"/>
                                        <p:tgtEl>
                                          <p:spTgt spid="47108"/>
                                        </p:tgtEl>
                                      </p:cBhvr>
                                    </p:animEffect>
                                  </p:childTnLst>
                                </p:cTn>
                              </p:par>
                              <p:par>
                                <p:cTn id="17" presetID="27" presetClass="entr" presetSubtype="0" fill="hold" grpId="0" nodeType="withEffect">
                                  <p:stCondLst>
                                    <p:cond delay="2000"/>
                                  </p:stCondLst>
                                  <p:iterate type="lt">
                                    <p:tmPct val="50000"/>
                                  </p:iterate>
                                  <p:childTnLst>
                                    <p:set>
                                      <p:cBhvr>
                                        <p:cTn id="18" dur="1" fill="hold">
                                          <p:stCondLst>
                                            <p:cond delay="0"/>
                                          </p:stCondLst>
                                        </p:cTn>
                                        <p:tgtEl>
                                          <p:spTgt spid="47109"/>
                                        </p:tgtEl>
                                        <p:attrNameLst>
                                          <p:attrName>style.visibility</p:attrName>
                                        </p:attrNameLst>
                                      </p:cBhvr>
                                      <p:to>
                                        <p:strVal val="visible"/>
                                      </p:to>
                                    </p:set>
                                    <p:anim calcmode="discrete" valueType="clr">
                                      <p:cBhvr override="childStyle">
                                        <p:cTn id="19" dur="80"/>
                                        <p:tgtEl>
                                          <p:spTgt spid="47109"/>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47109"/>
                                        </p:tgtEl>
                                        <p:attrNameLst>
                                          <p:attrName>fillcolor</p:attrName>
                                        </p:attrNameLst>
                                      </p:cBhvr>
                                      <p:tavLst>
                                        <p:tav tm="0">
                                          <p:val>
                                            <p:clrVal>
                                              <a:schemeClr val="accent2"/>
                                            </p:clrVal>
                                          </p:val>
                                        </p:tav>
                                        <p:tav tm="50000">
                                          <p:val>
                                            <p:clrVal>
                                              <a:schemeClr val="hlink"/>
                                            </p:clrVal>
                                          </p:val>
                                        </p:tav>
                                      </p:tavLst>
                                    </p:anim>
                                    <p:set>
                                      <p:cBhvr>
                                        <p:cTn id="21" dur="80"/>
                                        <p:tgtEl>
                                          <p:spTgt spid="4710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p:bldP spid="47108" grpId="0"/>
      <p:bldP spid="4710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idx="4294967295"/>
          </p:nvPr>
        </p:nvSpPr>
        <p:spPr>
          <a:xfrm>
            <a:off x="571500" y="1028700"/>
            <a:ext cx="6286500" cy="584200"/>
          </a:xfrm>
          <a:noFill/>
        </p:spPr>
        <p:txBody>
          <a:bodyPr>
            <a:spAutoFit/>
          </a:bodyPr>
          <a:lstStyle/>
          <a:p>
            <a:pPr algn="l" eaLnBrk="1" hangingPunct="1"/>
            <a:r>
              <a:rPr lang="en-US" sz="3200" smtClean="0">
                <a:solidFill>
                  <a:srgbClr val="FFFF00"/>
                </a:solidFill>
              </a:rPr>
              <a:t>Your “Solar System Ambassador”</a:t>
            </a:r>
          </a:p>
        </p:txBody>
      </p:sp>
      <p:sp>
        <p:nvSpPr>
          <p:cNvPr id="128003" name="Rectangle 3"/>
          <p:cNvSpPr>
            <a:spLocks noGrp="1" noChangeArrowheads="1"/>
          </p:cNvSpPr>
          <p:nvPr>
            <p:ph type="body" sz="half" idx="4294967295"/>
          </p:nvPr>
        </p:nvSpPr>
        <p:spPr>
          <a:xfrm>
            <a:off x="571500" y="1695450"/>
            <a:ext cx="2960688" cy="517525"/>
          </a:xfrm>
          <a:noFill/>
        </p:spPr>
        <p:txBody>
          <a:bodyPr wrap="none">
            <a:spAutoFit/>
          </a:bodyPr>
          <a:lstStyle/>
          <a:p>
            <a:pPr eaLnBrk="1" hangingPunct="1">
              <a:buFontTx/>
              <a:buNone/>
            </a:pPr>
            <a:r>
              <a:rPr lang="en-US" sz="2800" smtClean="0">
                <a:solidFill>
                  <a:schemeClr val="hlink"/>
                </a:solidFill>
                <a:latin typeface="Bedini" pitchFamily="34" charset="0"/>
              </a:rPr>
              <a:t>George Reynolds</a:t>
            </a:r>
          </a:p>
        </p:txBody>
      </p:sp>
      <p:pic>
        <p:nvPicPr>
          <p:cNvPr id="66564" name="Picture 4" descr="George"/>
          <p:cNvPicPr>
            <a:picLocks noChangeAspect="1" noChangeArrowheads="1"/>
          </p:cNvPicPr>
          <p:nvPr/>
        </p:nvPicPr>
        <p:blipFill>
          <a:blip r:embed="rId3"/>
          <a:srcRect/>
          <a:stretch>
            <a:fillRect/>
          </a:stretch>
        </p:blipFill>
        <p:spPr bwMode="auto">
          <a:xfrm>
            <a:off x="571500" y="2228850"/>
            <a:ext cx="3130550" cy="3886200"/>
          </a:xfrm>
          <a:prstGeom prst="rect">
            <a:avLst/>
          </a:prstGeom>
          <a:noFill/>
          <a:ln w="9525">
            <a:noFill/>
            <a:miter lim="800000"/>
            <a:headEnd/>
            <a:tailEnd/>
          </a:ln>
        </p:spPr>
      </p:pic>
      <p:sp>
        <p:nvSpPr>
          <p:cNvPr id="128005" name="Text Box 5"/>
          <p:cNvSpPr txBox="1">
            <a:spLocks noChangeArrowheads="1"/>
          </p:cNvSpPr>
          <p:nvPr/>
        </p:nvSpPr>
        <p:spPr bwMode="auto">
          <a:xfrm>
            <a:off x="4267200" y="5675313"/>
            <a:ext cx="4876800" cy="45720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400" b="1">
                <a:solidFill>
                  <a:srgbClr val="FFFF00"/>
                </a:solidFill>
                <a:latin typeface="Verdana" pitchFamily="34" charset="0"/>
              </a:rPr>
              <a:t>Thank You!</a:t>
            </a:r>
          </a:p>
        </p:txBody>
      </p:sp>
      <p:sp>
        <p:nvSpPr>
          <p:cNvPr id="128007" name="Text Box 7"/>
          <p:cNvSpPr txBox="1">
            <a:spLocks noChangeArrowheads="1"/>
          </p:cNvSpPr>
          <p:nvPr/>
        </p:nvSpPr>
        <p:spPr bwMode="auto">
          <a:xfrm>
            <a:off x="4111625" y="5214938"/>
            <a:ext cx="4597400" cy="396875"/>
          </a:xfrm>
          <a:prstGeom prst="rect">
            <a:avLst/>
          </a:prstGeom>
          <a:noFill/>
          <a:ln w="12700">
            <a:noFill/>
            <a:miter lim="800000"/>
            <a:headEnd type="none" w="sm" len="sm"/>
            <a:tailEnd type="none" w="sm" len="sm"/>
          </a:ln>
        </p:spPr>
        <p:txBody>
          <a:bodyPr>
            <a:spAutoFit/>
          </a:bodyPr>
          <a:lstStyle/>
          <a:p>
            <a:pPr eaLnBrk="0" hangingPunct="0">
              <a:spcBef>
                <a:spcPct val="50000"/>
              </a:spcBef>
            </a:pPr>
            <a:r>
              <a:rPr lang="en-US" b="1">
                <a:solidFill>
                  <a:srgbClr val="FFFF00"/>
                </a:solidFill>
                <a:latin typeface="Verdana" pitchFamily="34" charset="0"/>
              </a:rPr>
              <a:t>and Kevin Weiner, VP, BBAA</a:t>
            </a:r>
          </a:p>
        </p:txBody>
      </p:sp>
      <p:pic>
        <p:nvPicPr>
          <p:cNvPr id="128009" name="Picture 9" descr="SSA Logo w blk background "/>
          <p:cNvPicPr>
            <a:picLocks noChangeAspect="1" noChangeArrowheads="1"/>
          </p:cNvPicPr>
          <p:nvPr/>
        </p:nvPicPr>
        <p:blipFill>
          <a:blip r:embed="rId4"/>
          <a:srcRect/>
          <a:stretch>
            <a:fillRect/>
          </a:stretch>
        </p:blipFill>
        <p:spPr bwMode="auto">
          <a:xfrm>
            <a:off x="4686300" y="1755775"/>
            <a:ext cx="3346450" cy="33464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28002"/>
                                        </p:tgtEl>
                                        <p:attrNameLst>
                                          <p:attrName>style.visibility</p:attrName>
                                        </p:attrNameLst>
                                      </p:cBhvr>
                                      <p:to>
                                        <p:strVal val="visible"/>
                                      </p:to>
                                    </p:set>
                                    <p:animEffect transition="in" filter="checkerboard(across)">
                                      <p:cBhvr>
                                        <p:cTn id="7" dur="500"/>
                                        <p:tgtEl>
                                          <p:spTgt spid="128002"/>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128003">
                                            <p:txEl>
                                              <p:pRg st="0" end="0"/>
                                            </p:txEl>
                                          </p:spTgt>
                                        </p:tgtEl>
                                        <p:attrNameLst>
                                          <p:attrName>style.visibility</p:attrName>
                                        </p:attrNameLst>
                                      </p:cBhvr>
                                      <p:to>
                                        <p:strVal val="visible"/>
                                      </p:to>
                                    </p:set>
                                    <p:animEffect transition="in" filter="wipe(down)">
                                      <p:cBhvr>
                                        <p:cTn id="11" dur="580">
                                          <p:stCondLst>
                                            <p:cond delay="0"/>
                                          </p:stCondLst>
                                        </p:cTn>
                                        <p:tgtEl>
                                          <p:spTgt spid="128003">
                                            <p:txEl>
                                              <p:pRg st="0" end="0"/>
                                            </p:txEl>
                                          </p:spTgt>
                                        </p:tgtEl>
                                      </p:cBhvr>
                                    </p:animEffect>
                                    <p:anim calcmode="lin" valueType="num">
                                      <p:cBhvr>
                                        <p:cTn id="12" dur="1822" tmFilter="0,0; 0.14,0.36; 0.43,0.73; 0.71,0.91; 1.0,1.0">
                                          <p:stCondLst>
                                            <p:cond delay="0"/>
                                          </p:stCondLst>
                                        </p:cTn>
                                        <p:tgtEl>
                                          <p:spTgt spid="128003">
                                            <p:txEl>
                                              <p:pRg st="0" end="0"/>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128003">
                                            <p:txEl>
                                              <p:pRg st="0" end="0"/>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128003">
                                            <p:txEl>
                                              <p:pRg st="0" end="0"/>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128003">
                                            <p:txEl>
                                              <p:pRg st="0" end="0"/>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128003">
                                            <p:txEl>
                                              <p:pRg st="0" end="0"/>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128003">
                                            <p:txEl>
                                              <p:pRg st="0" end="0"/>
                                            </p:txEl>
                                          </p:spTgt>
                                        </p:tgtEl>
                                      </p:cBhvr>
                                      <p:to x="100000" y="60000"/>
                                    </p:animScale>
                                    <p:animScale>
                                      <p:cBhvr>
                                        <p:cTn id="18" dur="166" decel="50000">
                                          <p:stCondLst>
                                            <p:cond delay="676"/>
                                          </p:stCondLst>
                                        </p:cTn>
                                        <p:tgtEl>
                                          <p:spTgt spid="128003">
                                            <p:txEl>
                                              <p:pRg st="0" end="0"/>
                                            </p:txEl>
                                          </p:spTgt>
                                        </p:tgtEl>
                                      </p:cBhvr>
                                      <p:to x="100000" y="100000"/>
                                    </p:animScale>
                                    <p:animScale>
                                      <p:cBhvr>
                                        <p:cTn id="19" dur="26">
                                          <p:stCondLst>
                                            <p:cond delay="1312"/>
                                          </p:stCondLst>
                                        </p:cTn>
                                        <p:tgtEl>
                                          <p:spTgt spid="128003">
                                            <p:txEl>
                                              <p:pRg st="0" end="0"/>
                                            </p:txEl>
                                          </p:spTgt>
                                        </p:tgtEl>
                                      </p:cBhvr>
                                      <p:to x="100000" y="80000"/>
                                    </p:animScale>
                                    <p:animScale>
                                      <p:cBhvr>
                                        <p:cTn id="20" dur="166" decel="50000">
                                          <p:stCondLst>
                                            <p:cond delay="1338"/>
                                          </p:stCondLst>
                                        </p:cTn>
                                        <p:tgtEl>
                                          <p:spTgt spid="128003">
                                            <p:txEl>
                                              <p:pRg st="0" end="0"/>
                                            </p:txEl>
                                          </p:spTgt>
                                        </p:tgtEl>
                                      </p:cBhvr>
                                      <p:to x="100000" y="100000"/>
                                    </p:animScale>
                                    <p:animScale>
                                      <p:cBhvr>
                                        <p:cTn id="21" dur="26">
                                          <p:stCondLst>
                                            <p:cond delay="1642"/>
                                          </p:stCondLst>
                                        </p:cTn>
                                        <p:tgtEl>
                                          <p:spTgt spid="128003">
                                            <p:txEl>
                                              <p:pRg st="0" end="0"/>
                                            </p:txEl>
                                          </p:spTgt>
                                        </p:tgtEl>
                                      </p:cBhvr>
                                      <p:to x="100000" y="90000"/>
                                    </p:animScale>
                                    <p:animScale>
                                      <p:cBhvr>
                                        <p:cTn id="22" dur="166" decel="50000">
                                          <p:stCondLst>
                                            <p:cond delay="1668"/>
                                          </p:stCondLst>
                                        </p:cTn>
                                        <p:tgtEl>
                                          <p:spTgt spid="128003">
                                            <p:txEl>
                                              <p:pRg st="0" end="0"/>
                                            </p:txEl>
                                          </p:spTgt>
                                        </p:tgtEl>
                                      </p:cBhvr>
                                      <p:to x="100000" y="100000"/>
                                    </p:animScale>
                                    <p:animScale>
                                      <p:cBhvr>
                                        <p:cTn id="23" dur="26">
                                          <p:stCondLst>
                                            <p:cond delay="1808"/>
                                          </p:stCondLst>
                                        </p:cTn>
                                        <p:tgtEl>
                                          <p:spTgt spid="128003">
                                            <p:txEl>
                                              <p:pRg st="0" end="0"/>
                                            </p:txEl>
                                          </p:spTgt>
                                        </p:tgtEl>
                                      </p:cBhvr>
                                      <p:to x="100000" y="95000"/>
                                    </p:animScale>
                                    <p:animScale>
                                      <p:cBhvr>
                                        <p:cTn id="24" dur="166" decel="50000">
                                          <p:stCondLst>
                                            <p:cond delay="1834"/>
                                          </p:stCondLst>
                                        </p:cTn>
                                        <p:tgtEl>
                                          <p:spTgt spid="128003">
                                            <p:txEl>
                                              <p:pRg st="0" end="0"/>
                                            </p:txEl>
                                          </p:spTgt>
                                        </p:tgtEl>
                                      </p:cBhvr>
                                      <p:to x="100000" y="100000"/>
                                    </p:animScale>
                                  </p:childTnLst>
                                </p:cTn>
                              </p:par>
                            </p:childTnLst>
                          </p:cTn>
                        </p:par>
                        <p:par>
                          <p:cTn id="25" fill="hold">
                            <p:stCondLst>
                              <p:cond delay="2500"/>
                            </p:stCondLst>
                            <p:childTnLst>
                              <p:par>
                                <p:cTn id="26" presetID="2" presetClass="entr" presetSubtype="4" fill="hold" grpId="0" nodeType="afterEffect">
                                  <p:stCondLst>
                                    <p:cond delay="0"/>
                                  </p:stCondLst>
                                  <p:childTnLst>
                                    <p:set>
                                      <p:cBhvr>
                                        <p:cTn id="27" dur="1" fill="hold">
                                          <p:stCondLst>
                                            <p:cond delay="0"/>
                                          </p:stCondLst>
                                        </p:cTn>
                                        <p:tgtEl>
                                          <p:spTgt spid="128007"/>
                                        </p:tgtEl>
                                        <p:attrNameLst>
                                          <p:attrName>style.visibility</p:attrName>
                                        </p:attrNameLst>
                                      </p:cBhvr>
                                      <p:to>
                                        <p:strVal val="visible"/>
                                      </p:to>
                                    </p:set>
                                    <p:anim calcmode="lin" valueType="num">
                                      <p:cBhvr additive="base">
                                        <p:cTn id="28" dur="500" fill="hold"/>
                                        <p:tgtEl>
                                          <p:spTgt spid="128007"/>
                                        </p:tgtEl>
                                        <p:attrNameLst>
                                          <p:attrName>ppt_x</p:attrName>
                                        </p:attrNameLst>
                                      </p:cBhvr>
                                      <p:tavLst>
                                        <p:tav tm="0">
                                          <p:val>
                                            <p:strVal val="#ppt_x"/>
                                          </p:val>
                                        </p:tav>
                                        <p:tav tm="100000">
                                          <p:val>
                                            <p:strVal val="#ppt_x"/>
                                          </p:val>
                                        </p:tav>
                                      </p:tavLst>
                                    </p:anim>
                                    <p:anim calcmode="lin" valueType="num">
                                      <p:cBhvr additive="base">
                                        <p:cTn id="29" dur="500" fill="hold"/>
                                        <p:tgtEl>
                                          <p:spTgt spid="128007"/>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6" presetClass="emph" presetSubtype="0" fill="hold" grpId="0" nodeType="afterEffect">
                                  <p:stCondLst>
                                    <p:cond delay="0"/>
                                  </p:stCondLst>
                                  <p:childTnLst>
                                    <p:animScale>
                                      <p:cBhvr>
                                        <p:cTn id="32" dur="2000" fill="hold"/>
                                        <p:tgtEl>
                                          <p:spTgt spid="128005"/>
                                        </p:tgtEl>
                                      </p:cBhvr>
                                      <p:by x="150000" y="150000"/>
                                    </p:animScale>
                                  </p:childTnLst>
                                </p:cTn>
                              </p:par>
                              <p:par>
                                <p:cTn id="33" presetID="5" presetClass="entr" presetSubtype="10" fill="hold" nodeType="withEffect">
                                  <p:stCondLst>
                                    <p:cond delay="6000"/>
                                  </p:stCondLst>
                                  <p:childTnLst>
                                    <p:set>
                                      <p:cBhvr>
                                        <p:cTn id="34" dur="1" fill="hold">
                                          <p:stCondLst>
                                            <p:cond delay="0"/>
                                          </p:stCondLst>
                                        </p:cTn>
                                        <p:tgtEl>
                                          <p:spTgt spid="128009"/>
                                        </p:tgtEl>
                                        <p:attrNameLst>
                                          <p:attrName>style.visibility</p:attrName>
                                        </p:attrNameLst>
                                      </p:cBhvr>
                                      <p:to>
                                        <p:strVal val="visible"/>
                                      </p:to>
                                    </p:set>
                                    <p:animEffect transition="in" filter="checkerboard(across)">
                                      <p:cBhvr>
                                        <p:cTn id="35" dur="500"/>
                                        <p:tgtEl>
                                          <p:spTgt spid="1280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2" grpId="0"/>
      <p:bldP spid="128003" grpId="0" build="p"/>
      <p:bldP spid="128005" grpId="0"/>
      <p:bldP spid="12800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6" name="Text Box 8"/>
          <p:cNvSpPr txBox="1">
            <a:spLocks noChangeArrowheads="1"/>
          </p:cNvSpPr>
          <p:nvPr/>
        </p:nvSpPr>
        <p:spPr bwMode="auto">
          <a:xfrm>
            <a:off x="596900" y="2909888"/>
            <a:ext cx="8237538" cy="64135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3600" b="1">
                <a:solidFill>
                  <a:srgbClr val="FFFF66"/>
                </a:solidFill>
                <a:latin typeface="OCR A Extended" pitchFamily="50" charset="0"/>
              </a:rPr>
              <a:t>And now, we urge you . . .</a:t>
            </a:r>
          </a:p>
        </p:txBody>
      </p:sp>
    </p:spTree>
  </p:cSld>
  <p:clrMapOvr>
    <a:masterClrMapping/>
  </p:clrMapOvr>
  <p:transition advClick="0"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8376">
                                            <p:txEl>
                                              <p:pRg st="0" end="0"/>
                                            </p:txEl>
                                          </p:spTgt>
                                        </p:tgtEl>
                                        <p:attrNameLst>
                                          <p:attrName>style.visibility</p:attrName>
                                        </p:attrNameLst>
                                      </p:cBhvr>
                                      <p:to>
                                        <p:strVal val="visible"/>
                                      </p:to>
                                    </p:set>
                                    <p:anim calcmode="lin" valueType="num">
                                      <p:cBhvr additive="base">
                                        <p:cTn id="7" dur="500" fill="hold"/>
                                        <p:tgtEl>
                                          <p:spTgt spid="5837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8376">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6" presetClass="emph" presetSubtype="0" fill="hold" nodeType="afterEffect">
                                  <p:stCondLst>
                                    <p:cond delay="0"/>
                                  </p:stCondLst>
                                  <p:childTnLst>
                                    <p:animScale>
                                      <p:cBhvr>
                                        <p:cTn id="11" dur="2000" fill="hold"/>
                                        <p:tgtEl>
                                          <p:spTgt spid="58376">
                                            <p:txEl>
                                              <p:pRg st="0" end="0"/>
                                            </p:txEl>
                                          </p:spTgt>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6" grpId="0" build="allAtOnce"/>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2438400" y="2840038"/>
            <a:ext cx="3956050" cy="1189037"/>
          </a:xfrm>
          <a:prstGeom prst="rect">
            <a:avLst/>
          </a:prstGeom>
          <a:noFill/>
          <a:ln w="12700">
            <a:noFill/>
            <a:miter lim="800000"/>
            <a:headEnd type="none" w="sm" len="sm"/>
            <a:tailEnd type="none" w="sm" len="sm"/>
          </a:ln>
        </p:spPr>
        <p:txBody>
          <a:bodyPr wrap="none">
            <a:spAutoFit/>
          </a:bodyPr>
          <a:lstStyle/>
          <a:p>
            <a:pPr eaLnBrk="0" hangingPunct="0"/>
            <a:r>
              <a:rPr lang="en-US" sz="7200" i="1">
                <a:solidFill>
                  <a:srgbClr val="FFFF00"/>
                </a:solidFill>
                <a:latin typeface="Impact" pitchFamily="34" charset="0"/>
              </a:rPr>
              <a:t>Boldly GO!</a:t>
            </a:r>
          </a:p>
        </p:txBody>
      </p:sp>
      <p:pic>
        <p:nvPicPr>
          <p:cNvPr id="59396" name="Picture 4">
            <a:hlinkClick r:id="" action="ppaction://media"/>
          </p:cNvPr>
          <p:cNvPicPr>
            <a:picLocks noRot="1" noChangeAspect="1" noChangeArrowheads="1"/>
          </p:cNvPicPr>
          <p:nvPr>
            <a:wavAudioFile r:embed="rId1" name="boldly.wav"/>
          </p:nvPr>
        </p:nvPicPr>
        <p:blipFill>
          <a:blip r:embed="rId4"/>
          <a:srcRect/>
          <a:stretch>
            <a:fillRect/>
          </a:stretch>
        </p:blipFill>
        <p:spPr bwMode="auto">
          <a:xfrm>
            <a:off x="8839200" y="6553200"/>
            <a:ext cx="304800" cy="304800"/>
          </a:xfrm>
          <a:prstGeom prst="rect">
            <a:avLst/>
          </a:prstGeom>
          <a:noFill/>
          <a:ln w="9525">
            <a:noFill/>
            <a:miter lim="800000"/>
            <a:headEnd/>
            <a:tailEnd/>
          </a:ln>
        </p:spPr>
      </p:pic>
      <p:sp>
        <p:nvSpPr>
          <p:cNvPr id="68612" name="Text Box 6"/>
          <p:cNvSpPr txBox="1">
            <a:spLocks noChangeArrowheads="1"/>
          </p:cNvSpPr>
          <p:nvPr/>
        </p:nvSpPr>
        <p:spPr bwMode="auto">
          <a:xfrm>
            <a:off x="1282700" y="1338263"/>
            <a:ext cx="184150" cy="366712"/>
          </a:xfrm>
          <a:prstGeom prst="rect">
            <a:avLst/>
          </a:prstGeom>
          <a:noFill/>
          <a:ln w="9525">
            <a:noFill/>
            <a:miter lim="800000"/>
            <a:headEnd/>
            <a:tailEnd/>
          </a:ln>
        </p:spPr>
        <p:txBody>
          <a:bodyPr>
            <a:spAutoFit/>
          </a:bodyPr>
          <a:lstStyle/>
          <a:p>
            <a:pPr>
              <a:spcBef>
                <a:spcPct val="50000"/>
              </a:spcBef>
            </a:pPr>
            <a:endParaRPr lang="en-US" sz="1800"/>
          </a:p>
        </p:txBody>
      </p:sp>
      <p:pic>
        <p:nvPicPr>
          <p:cNvPr id="68613" name="Picture 3" descr="BBAA"/>
          <p:cNvPicPr>
            <a:picLocks noChangeAspect="1" noChangeArrowheads="1"/>
          </p:cNvPicPr>
          <p:nvPr/>
        </p:nvPicPr>
        <p:blipFill>
          <a:blip r:embed="rId5"/>
          <a:srcRect/>
          <a:stretch>
            <a:fillRect/>
          </a:stretch>
        </p:blipFill>
        <p:spPr bwMode="auto">
          <a:xfrm>
            <a:off x="8361363" y="112713"/>
            <a:ext cx="630237" cy="6207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111" fill="hold"/>
                                        <p:tgtEl>
                                          <p:spTgt spid="59396"/>
                                        </p:tgtEl>
                                      </p:cBhvr>
                                    </p:cmd>
                                  </p:childTnLst>
                                </p:cTn>
                              </p:par>
                              <p:par>
                                <p:cTn id="7" presetID="23" presetClass="entr" presetSubtype="16" fill="hold" grpId="0" nodeType="withEffect">
                                  <p:stCondLst>
                                    <p:cond delay="500"/>
                                  </p:stCondLst>
                                  <p:childTnLst>
                                    <p:set>
                                      <p:cBhvr>
                                        <p:cTn id="8" dur="1" fill="hold">
                                          <p:stCondLst>
                                            <p:cond delay="0"/>
                                          </p:stCondLst>
                                        </p:cTn>
                                        <p:tgtEl>
                                          <p:spTgt spid="59394"/>
                                        </p:tgtEl>
                                        <p:attrNameLst>
                                          <p:attrName>style.visibility</p:attrName>
                                        </p:attrNameLst>
                                      </p:cBhvr>
                                      <p:to>
                                        <p:strVal val="visible"/>
                                      </p:to>
                                    </p:set>
                                    <p:anim calcmode="lin" valueType="num">
                                      <p:cBhvr>
                                        <p:cTn id="9" dur="500" fill="hold"/>
                                        <p:tgtEl>
                                          <p:spTgt spid="59394"/>
                                        </p:tgtEl>
                                        <p:attrNameLst>
                                          <p:attrName>ppt_w</p:attrName>
                                        </p:attrNameLst>
                                      </p:cBhvr>
                                      <p:tavLst>
                                        <p:tav tm="0">
                                          <p:val>
                                            <p:fltVal val="0"/>
                                          </p:val>
                                        </p:tav>
                                        <p:tav tm="100000">
                                          <p:val>
                                            <p:strVal val="#ppt_w"/>
                                          </p:val>
                                        </p:tav>
                                      </p:tavLst>
                                    </p:anim>
                                    <p:anim calcmode="lin" valueType="num">
                                      <p:cBhvr>
                                        <p:cTn id="10" dur="500" fill="hold"/>
                                        <p:tgtEl>
                                          <p:spTgt spid="59394"/>
                                        </p:tgtEl>
                                        <p:attrNameLst>
                                          <p:attrName>ppt_h</p:attrName>
                                        </p:attrNameLst>
                                      </p:cBhvr>
                                      <p:tavLst>
                                        <p:tav tm="0">
                                          <p:val>
                                            <p:fltVal val="0"/>
                                          </p:val>
                                        </p:tav>
                                        <p:tav tm="100000">
                                          <p:val>
                                            <p:strVal val="#ppt_h"/>
                                          </p:val>
                                        </p:tav>
                                      </p:tavLst>
                                    </p:anim>
                                  </p:childTnLst>
                                </p:cTn>
                              </p:par>
                              <p:par>
                                <p:cTn id="11" presetID="6" presetClass="emph" presetSubtype="0" fill="hold" grpId="1" nodeType="withEffect">
                                  <p:stCondLst>
                                    <p:cond delay="0"/>
                                  </p:stCondLst>
                                  <p:childTnLst>
                                    <p:animScale>
                                      <p:cBhvr>
                                        <p:cTn id="12" dur="2000" fill="hold"/>
                                        <p:tgtEl>
                                          <p:spTgt spid="59394"/>
                                        </p:tgtEl>
                                      </p:cBhvr>
                                      <p:by x="150000" y="150000"/>
                                    </p:animScale>
                                  </p:childTnLst>
                                </p:cTn>
                              </p:par>
                              <p:par>
                                <p:cTn id="13" presetID="8" presetClass="emph" presetSubtype="0" repeatCount="2000" fill="hold" grpId="2" nodeType="withEffect">
                                  <p:stCondLst>
                                    <p:cond delay="0"/>
                                  </p:stCondLst>
                                  <p:childTnLst>
                                    <p:animRot by="21600000">
                                      <p:cBhvr>
                                        <p:cTn id="14" dur="1000" fill="hold"/>
                                        <p:tgtEl>
                                          <p:spTgt spid="59394"/>
                                        </p:tgtEl>
                                        <p:attrNameLst>
                                          <p:attrName>r</p:attrName>
                                        </p:attrNameLst>
                                      </p:cBhvr>
                                    </p:animRot>
                                  </p:childTnLst>
                                </p:cTn>
                              </p:par>
                              <p:par>
                                <p:cTn id="15" presetID="10" presetClass="exit" presetSubtype="0" fill="hold" grpId="3" nodeType="withEffect">
                                  <p:stCondLst>
                                    <p:cond delay="4000"/>
                                  </p:stCondLst>
                                  <p:childTnLst>
                                    <p:animEffect transition="out" filter="fade">
                                      <p:cBhvr>
                                        <p:cTn id="16" dur="5000"/>
                                        <p:tgtEl>
                                          <p:spTgt spid="59394"/>
                                        </p:tgtEl>
                                      </p:cBhvr>
                                    </p:animEffect>
                                    <p:set>
                                      <p:cBhvr>
                                        <p:cTn id="17" dur="1" fill="hold">
                                          <p:stCondLst>
                                            <p:cond delay="4999"/>
                                          </p:stCondLst>
                                        </p:cTn>
                                        <p:tgtEl>
                                          <p:spTgt spid="593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8" fill="hold" display="0">
                  <p:stCondLst>
                    <p:cond delay="indefinite"/>
                  </p:stCondLst>
                  <p:endCondLst>
                    <p:cond evt="onNext" delay="0">
                      <p:tgtEl>
                        <p:sldTgt/>
                      </p:tgtEl>
                    </p:cond>
                    <p:cond evt="onPrev" delay="0">
                      <p:tgtEl>
                        <p:sldTgt/>
                      </p:tgtEl>
                    </p:cond>
                    <p:cond evt="onStopAudio" delay="0">
                      <p:tgtEl>
                        <p:sldTgt/>
                      </p:tgtEl>
                    </p:cond>
                  </p:endCondLst>
                </p:cTn>
                <p:tgtEl>
                  <p:spTgt spid="59396"/>
                </p:tgtEl>
              </p:cMediaNode>
            </p:audio>
          </p:childTnLst>
        </p:cTn>
      </p:par>
    </p:tnLst>
    <p:bldLst>
      <p:bldP spid="59394" grpId="0"/>
      <p:bldP spid="59394" grpId="1"/>
      <p:bldP spid="59394" grpId="2"/>
      <p:bldP spid="59394" grpId="3"/>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1772</TotalTime>
  <Words>2789</Words>
  <Application>Microsoft Office PowerPoint</Application>
  <PresentationFormat>On-screen Show (4:3)</PresentationFormat>
  <Paragraphs>466</Paragraphs>
  <Slides>61</Slides>
  <Notes>57</Notes>
  <HiddenSlides>0</HiddenSlides>
  <MMClips>7</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61</vt:i4>
      </vt:variant>
    </vt:vector>
  </HeadingPairs>
  <TitlesOfParts>
    <vt:vector size="63" baseType="lpstr">
      <vt:lpstr>Default Design</vt:lpstr>
      <vt:lpstr>Image</vt:lpstr>
      <vt:lpstr>Slide 1</vt:lpstr>
      <vt:lpstr>Slide 2</vt:lpstr>
      <vt:lpstr>The Back Bay Amateur Astronomers </vt:lpstr>
      <vt:lpstr>Your “Solar System Ambassador”</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Science is BORING!</vt:lpstr>
      <vt:lpstr>Science is FUN!!</vt:lpstr>
      <vt:lpstr>Out of this World Fun for Kids </vt:lpstr>
      <vt:lpstr>Why can’t I see any stars?</vt:lpstr>
      <vt:lpstr>Slide 21</vt:lpstr>
      <vt:lpstr>HOW can I see in a dark sky?</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Closer to Home . . .</vt:lpstr>
      <vt:lpstr>Slide 45</vt:lpstr>
      <vt:lpstr>Slide 46</vt:lpstr>
      <vt:lpstr>Slide 47</vt:lpstr>
      <vt:lpstr>Slide 48</vt:lpstr>
      <vt:lpstr>Slide 49</vt:lpstr>
      <vt:lpstr>Slide 50</vt:lpstr>
      <vt:lpstr>Slide 51</vt:lpstr>
      <vt:lpstr>Slide 52</vt:lpstr>
      <vt:lpstr>More “Moon Shots”</vt:lpstr>
      <vt:lpstr>More “Moon Shots”</vt:lpstr>
      <vt:lpstr>Slide 55</vt:lpstr>
      <vt:lpstr>TONIGHT’S SKY</vt:lpstr>
      <vt:lpstr>Slide 57</vt:lpstr>
      <vt:lpstr>Slide 58</vt:lpstr>
      <vt:lpstr>Your “Solar System Ambassador”</vt:lpstr>
      <vt:lpstr>Slide 60</vt:lpstr>
      <vt:lpstr>Slide 61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Azalea Gardens MS_20070215</dc:title>
  <dc:creator>Kevin Weiner</dc:creator>
  <cp:lastModifiedBy>Kevin Weiner</cp:lastModifiedBy>
  <cp:revision>117</cp:revision>
  <dcterms:created xsi:type="dcterms:W3CDTF">2005-06-18T18:37:40Z</dcterms:created>
  <dcterms:modified xsi:type="dcterms:W3CDTF">2008-09-30T01:27:44Z</dcterms:modified>
</cp:coreProperties>
</file>